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324" r:id="rId4"/>
    <p:sldId id="259" r:id="rId5"/>
    <p:sldId id="332" r:id="rId6"/>
    <p:sldId id="328" r:id="rId7"/>
    <p:sldId id="330" r:id="rId8"/>
    <p:sldId id="258" r:id="rId9"/>
    <p:sldId id="333" r:id="rId10"/>
    <p:sldId id="273" r:id="rId11"/>
    <p:sldId id="274" r:id="rId12"/>
    <p:sldId id="309" r:id="rId13"/>
    <p:sldId id="334" r:id="rId14"/>
    <p:sldId id="335" r:id="rId15"/>
    <p:sldId id="318" r:id="rId16"/>
    <p:sldId id="280" r:id="rId17"/>
    <p:sldId id="281" r:id="rId18"/>
    <p:sldId id="296" r:id="rId19"/>
    <p:sldId id="323" r:id="rId20"/>
  </p:sldIdLst>
  <p:sldSz cx="9144000" cy="6858000" type="screen4x3"/>
  <p:notesSz cx="6858000" cy="9144000"/>
  <p:embeddedFontLst>
    <p:embeddedFont>
      <p:font typeface="Eras Medium ITC" panose="020B0602030504020804" pitchFamily="3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Teko Medium" panose="020B0604020202020204" charset="0"/>
      <p:regular r:id="rId27"/>
      <p:bold r:id="rId28"/>
    </p:embeddedFont>
    <p:embeddedFont>
      <p:font typeface="Microsoft YaHei" panose="020B0503020204020204" pitchFamily="34" charset="-122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6" roundtripDataSignature="AMtx7mjnQ351gt5b+aHGtk8X/7KqhOUF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34A366-3098-484C-B8C2-871E187A595D}">
  <a:tblStyle styleId="{8C34A366-3098-484C-B8C2-871E187A595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190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56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78008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9574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5106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6866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4880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5736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lang="it-IT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it-IT" sz="12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topics</a:t>
            </a:r>
            <a:r>
              <a:rPr lang="it-IT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2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dealt</a:t>
            </a:r>
            <a:r>
              <a:rPr lang="it-IT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with </a:t>
            </a:r>
            <a:r>
              <a:rPr lang="it-IT" sz="12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find</a:t>
            </a:r>
            <a:r>
              <a:rPr lang="it-IT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direct </a:t>
            </a:r>
            <a:r>
              <a:rPr lang="it-IT" sz="12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correspondence</a:t>
            </a:r>
            <a:r>
              <a:rPr lang="it-IT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in the </a:t>
            </a:r>
            <a:r>
              <a:rPr lang="it-IT" sz="12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activities</a:t>
            </a:r>
            <a:r>
              <a:rPr lang="it-IT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carried out </a:t>
            </a:r>
            <a:r>
              <a:rPr lang="it-IT" sz="12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every</a:t>
            </a:r>
            <a:r>
              <a:rPr lang="it-IT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day by the Arma dei Carabinieri </a:t>
            </a:r>
            <a:r>
              <a:rPr lang="it-IT" sz="12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within</a:t>
            </a:r>
            <a:r>
              <a:rPr lang="it-IT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the 150 Public </a:t>
            </a:r>
            <a:r>
              <a:rPr lang="it-IT" sz="12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Forests</a:t>
            </a:r>
            <a:r>
              <a:rPr lang="it-IT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State Nature </a:t>
            </a:r>
            <a:r>
              <a:rPr lang="it-IT" sz="12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Reserves</a:t>
            </a:r>
            <a:r>
              <a:rPr lang="it-IT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2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it</a:t>
            </a:r>
            <a:r>
              <a:rPr lang="it-IT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2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manages</a:t>
            </a:r>
            <a:r>
              <a:rPr lang="it-IT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dirty="0">
                <a:solidFill>
                  <a:srgbClr val="1F3864"/>
                </a:solidFill>
                <a:latin typeface="Calibri"/>
                <a:cs typeface="Calibri"/>
                <a:sym typeface="Calibri"/>
              </a:rPr>
              <a:t>For </a:t>
            </a:r>
            <a:r>
              <a:rPr lang="it-IT" sz="1200" dirty="0" err="1">
                <a:solidFill>
                  <a:srgbClr val="1F3864"/>
                </a:solidFill>
                <a:latin typeface="Calibri"/>
                <a:cs typeface="Calibri"/>
                <a:sym typeface="Calibri"/>
              </a:rPr>
              <a:t>example</a:t>
            </a:r>
            <a:r>
              <a:rPr lang="it-IT" sz="1200" dirty="0">
                <a:solidFill>
                  <a:srgbClr val="1F3864"/>
                </a:solidFill>
                <a:latin typeface="Calibri"/>
                <a:cs typeface="Calibri"/>
                <a:sym typeface="Calibri"/>
              </a:rPr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dirty="0">
                <a:solidFill>
                  <a:srgbClr val="1F3864"/>
                </a:solidFill>
                <a:latin typeface="Calibri"/>
                <a:cs typeface="Calibri"/>
                <a:sym typeface="Calibri"/>
              </a:rPr>
              <a:t>1.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Renaturalization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wooded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areas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degraded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habitats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implemented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in the </a:t>
            </a:r>
            <a:r>
              <a:rPr lang="it-IT" b="1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b="1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National Centers for the Study and </a:t>
            </a:r>
            <a:r>
              <a:rPr lang="it-IT" b="1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Conservation</a:t>
            </a:r>
            <a:r>
              <a:rPr lang="it-IT" b="1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it-IT" b="1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Biodiversity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in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which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forest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genotypes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are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studied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conserved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1F3864"/>
                </a:solidFill>
                <a:latin typeface="Calibri"/>
                <a:cs typeface="Calibri"/>
                <a:sym typeface="Calibri"/>
              </a:rPr>
              <a:t>2. 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First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aid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treatment,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rehabilitation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and,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possible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the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subsequent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reintroduction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into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nature of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injured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or in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distressed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wildlife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specimens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recovered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by the Carabinieri or by citizens, are </a:t>
            </a:r>
            <a:r>
              <a:rPr lang="it-IT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ensured</a:t>
            </a:r>
            <a:r>
              <a:rPr lang="it-IT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in the </a:t>
            </a:r>
            <a:r>
              <a:rPr lang="it-IT" b="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CTTAC, </a:t>
            </a:r>
            <a:r>
              <a:rPr lang="it-IT" b="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Territorial</a:t>
            </a:r>
            <a:r>
              <a:rPr lang="it-IT" b="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Reception Centers for </a:t>
            </a:r>
            <a:r>
              <a:rPr lang="it-IT" b="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confiscated</a:t>
            </a:r>
            <a:r>
              <a:rPr lang="it-IT" b="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b="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animals</a:t>
            </a:r>
            <a:r>
              <a:rPr lang="it-IT" b="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(one of </a:t>
            </a:r>
            <a:r>
              <a:rPr lang="it-IT" b="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them</a:t>
            </a:r>
            <a:r>
              <a:rPr lang="it-IT" b="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b="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it-IT" b="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b="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located</a:t>
            </a:r>
            <a:r>
              <a:rPr lang="it-IT" b="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it-IT" b="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Foglian</a:t>
            </a:r>
            <a:r>
              <a:rPr lang="it-IT" b="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Carabinieri </a:t>
            </a:r>
            <a:r>
              <a:rPr lang="it-IT" b="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Biodiversity</a:t>
            </a:r>
            <a:r>
              <a:rPr lang="it-IT" b="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Center, </a:t>
            </a:r>
            <a:r>
              <a:rPr lang="it-IT" b="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next</a:t>
            </a:r>
            <a:r>
              <a:rPr lang="it-IT" b="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to the Center of Excellence).</a:t>
            </a:r>
            <a:endParaRPr b="0" dirty="0"/>
          </a:p>
        </p:txBody>
      </p:sp>
      <p:sp>
        <p:nvSpPr>
          <p:cNvPr id="425" name="Google Shape;42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52475"/>
            <a:ext cx="5003800" cy="3752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7:notes"/>
          <p:cNvSpPr txBox="1">
            <a:spLocks noGrp="1"/>
          </p:cNvSpPr>
          <p:nvPr>
            <p:ph type="body" idx="1"/>
          </p:nvPr>
        </p:nvSpPr>
        <p:spPr>
          <a:xfrm>
            <a:off x="688680" y="4758840"/>
            <a:ext cx="5508360" cy="4506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7:notes"/>
          <p:cNvSpPr/>
          <p:nvPr/>
        </p:nvSpPr>
        <p:spPr>
          <a:xfrm>
            <a:off x="3901680" y="9515880"/>
            <a:ext cx="29826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sz="1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27452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6540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25" name="Google Shape;42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34147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 err="1"/>
              <a:t>These</a:t>
            </a:r>
            <a:r>
              <a:rPr lang="it-IT" dirty="0"/>
              <a:t> </a:t>
            </a:r>
            <a:r>
              <a:rPr lang="it-IT" dirty="0" err="1"/>
              <a:t>fourteen</a:t>
            </a:r>
            <a:r>
              <a:rPr lang="it-IT" dirty="0"/>
              <a:t> </a:t>
            </a:r>
            <a:r>
              <a:rPr lang="it-IT" dirty="0" err="1"/>
              <a:t>modules</a:t>
            </a:r>
            <a:r>
              <a:rPr lang="it-IT" dirty="0"/>
              <a:t> </a:t>
            </a:r>
            <a:r>
              <a:rPr lang="it-IT" dirty="0" err="1"/>
              <a:t>offer</a:t>
            </a:r>
            <a:r>
              <a:rPr lang="it-IT" dirty="0"/>
              <a:t> an </a:t>
            </a:r>
            <a:r>
              <a:rPr lang="it-IT" dirty="0" err="1"/>
              <a:t>overview</a:t>
            </a:r>
            <a:r>
              <a:rPr lang="it-IT" dirty="0"/>
              <a:t> of the </a:t>
            </a:r>
            <a:r>
              <a:rPr lang="it-IT" dirty="0" err="1"/>
              <a:t>Carabinieri’s</a:t>
            </a:r>
            <a:r>
              <a:rPr lang="it-IT" dirty="0"/>
              <a:t> expertise in the </a:t>
            </a:r>
            <a:r>
              <a:rPr lang="it-IT" dirty="0" err="1"/>
              <a:t>entire</a:t>
            </a:r>
            <a:r>
              <a:rPr lang="it-IT" dirty="0"/>
              <a:t> environmental sector (nature protection, management,  prevention and the pursuit of environmental crimes).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In </a:t>
            </a:r>
            <a:r>
              <a:rPr lang="it-IT" dirty="0" err="1"/>
              <a:t>addition</a:t>
            </a:r>
            <a:r>
              <a:rPr lang="it-IT" dirty="0"/>
              <a:t>, the Center of Excellence </a:t>
            </a:r>
            <a:r>
              <a:rPr lang="it-IT" dirty="0" err="1"/>
              <a:t>remodels</a:t>
            </a:r>
            <a:r>
              <a:rPr lang="it-IT" dirty="0"/>
              <a:t> the </a:t>
            </a:r>
            <a:r>
              <a:rPr lang="it-IT" dirty="0" err="1"/>
              <a:t>courses</a:t>
            </a:r>
            <a:r>
              <a:rPr lang="it-IT" dirty="0"/>
              <a:t>, to </a:t>
            </a:r>
            <a:r>
              <a:rPr lang="it-IT" dirty="0" err="1"/>
              <a:t>adapt</a:t>
            </a:r>
            <a:r>
              <a:rPr lang="it-IT" dirty="0"/>
              <a:t> the </a:t>
            </a:r>
            <a:r>
              <a:rPr lang="it-IT" dirty="0" err="1"/>
              <a:t>subjects</a:t>
            </a:r>
            <a:r>
              <a:rPr lang="it-IT" dirty="0"/>
              <a:t> to the contest and to the needs of the </a:t>
            </a:r>
            <a:r>
              <a:rPr lang="it-IT" dirty="0" err="1"/>
              <a:t>trainees</a:t>
            </a:r>
            <a:r>
              <a:rPr lang="it-IT" dirty="0"/>
              <a:t>, in </a:t>
            </a:r>
            <a:r>
              <a:rPr lang="it-IT" dirty="0" err="1"/>
              <a:t>accordance</a:t>
            </a:r>
            <a:r>
              <a:rPr lang="it-IT" dirty="0"/>
              <a:t> with </a:t>
            </a:r>
            <a:r>
              <a:rPr lang="it-IT" dirty="0" err="1"/>
              <a:t>their</a:t>
            </a:r>
            <a:r>
              <a:rPr lang="it-IT" dirty="0"/>
              <a:t> Nations and </a:t>
            </a:r>
            <a:r>
              <a:rPr lang="it-IT" dirty="0" err="1"/>
              <a:t>Organisations</a:t>
            </a:r>
            <a:r>
              <a:rPr lang="it-IT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For </a:t>
            </a:r>
            <a:r>
              <a:rPr lang="it-IT" dirty="0" err="1"/>
              <a:t>example</a:t>
            </a:r>
            <a:r>
              <a:rPr lang="it-IT" dirty="0"/>
              <a:t>, the Center </a:t>
            </a:r>
            <a:r>
              <a:rPr lang="it-IT" dirty="0" err="1"/>
              <a:t>is</a:t>
            </a:r>
            <a:r>
              <a:rPr lang="it-IT" dirty="0"/>
              <a:t> providing a </a:t>
            </a:r>
            <a:r>
              <a:rPr lang="it-IT" dirty="0" err="1"/>
              <a:t>course</a:t>
            </a:r>
            <a:r>
              <a:rPr lang="it-IT" dirty="0"/>
              <a:t> for Africa Nations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lasts</a:t>
            </a:r>
            <a:r>
              <a:rPr lang="it-IT" dirty="0"/>
              <a:t> </a:t>
            </a:r>
            <a:r>
              <a:rPr lang="it-IT" dirty="0" err="1"/>
              <a:t>three</a:t>
            </a:r>
            <a:r>
              <a:rPr lang="it-IT" dirty="0"/>
              <a:t> weeks, </a:t>
            </a:r>
            <a:r>
              <a:rPr lang="it-IT" dirty="0" err="1"/>
              <a:t>covering</a:t>
            </a:r>
            <a:r>
              <a:rPr lang="it-IT" dirty="0"/>
              <a:t> a range of environmental </a:t>
            </a:r>
            <a:r>
              <a:rPr lang="it-IT" dirty="0" err="1"/>
              <a:t>subjects</a:t>
            </a:r>
            <a:r>
              <a:rPr lang="it-IT" dirty="0"/>
              <a:t>, </a:t>
            </a:r>
            <a:r>
              <a:rPr lang="it-IT" dirty="0" err="1"/>
              <a:t>suc</a:t>
            </a:r>
            <a:r>
              <a:rPr lang="it-IT" b="0" dirty="0" err="1"/>
              <a:t>h</a:t>
            </a:r>
            <a:r>
              <a:rPr lang="it-IT" b="0" dirty="0"/>
              <a:t> </a:t>
            </a:r>
            <a:r>
              <a:rPr lang="it-IT" b="0" dirty="0" err="1"/>
              <a:t>as</a:t>
            </a:r>
            <a:r>
              <a:rPr lang="it-IT" b="0" dirty="0"/>
              <a:t> </a:t>
            </a:r>
            <a:r>
              <a:rPr lang="it-IT" b="0" dirty="0" err="1"/>
              <a:t>biodiversity</a:t>
            </a:r>
            <a:r>
              <a:rPr lang="it-IT" b="0" dirty="0"/>
              <a:t> protection, </a:t>
            </a:r>
            <a:r>
              <a:rPr lang="it-IT" b="0" dirty="0" err="1"/>
              <a:t>hydrogeological</a:t>
            </a:r>
            <a:r>
              <a:rPr lang="it-IT" b="0" dirty="0"/>
              <a:t> </a:t>
            </a:r>
            <a:r>
              <a:rPr lang="it-IT" b="0" dirty="0" err="1"/>
              <a:t>instability</a:t>
            </a:r>
            <a:r>
              <a:rPr lang="it-IT" b="0" dirty="0"/>
              <a:t>, </a:t>
            </a:r>
            <a:r>
              <a:rPr lang="it-IT" b="0" dirty="0" err="1"/>
              <a:t>wildlife</a:t>
            </a:r>
            <a:r>
              <a:rPr lang="it-IT" b="0" dirty="0"/>
              <a:t> protection </a:t>
            </a:r>
            <a:r>
              <a:rPr lang="it-IT" b="0" dirty="0" err="1"/>
              <a:t>forest</a:t>
            </a:r>
            <a:r>
              <a:rPr lang="it-IT" b="0" dirty="0"/>
              <a:t> </a:t>
            </a:r>
            <a:r>
              <a:rPr lang="it-IT" b="0" dirty="0" err="1"/>
              <a:t>fires</a:t>
            </a:r>
            <a:r>
              <a:rPr lang="it-IT" b="0" dirty="0"/>
              <a:t> and crime-scene investigation, </a:t>
            </a:r>
            <a:r>
              <a:rPr lang="it-IT" b="0" dirty="0" err="1"/>
              <a:t>naturalistic</a:t>
            </a:r>
            <a:r>
              <a:rPr lang="it-IT" b="0" dirty="0"/>
              <a:t> engineering and </a:t>
            </a:r>
            <a:r>
              <a:rPr lang="it-IT" b="0" dirty="0" err="1"/>
              <a:t>soil</a:t>
            </a:r>
            <a:r>
              <a:rPr lang="it-IT" b="0" dirty="0"/>
              <a:t> </a:t>
            </a:r>
            <a:r>
              <a:rPr lang="it-IT" b="0" dirty="0" err="1"/>
              <a:t>restoration</a:t>
            </a:r>
            <a:r>
              <a:rPr lang="it-IT" b="0" dirty="0"/>
              <a:t>, environmental </a:t>
            </a:r>
            <a:r>
              <a:rPr lang="it-IT" b="0" dirty="0" err="1"/>
              <a:t>education</a:t>
            </a:r>
            <a:r>
              <a:rPr lang="it-IT" b="0" dirty="0"/>
              <a:t> to </a:t>
            </a:r>
            <a:r>
              <a:rPr lang="it-IT" b="0" dirty="0" err="1"/>
              <a:t>promote</a:t>
            </a:r>
            <a:r>
              <a:rPr lang="it-IT" b="0" dirty="0"/>
              <a:t> awareness.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b="0" dirty="0">
                <a:highlight>
                  <a:srgbClr val="FFFF00"/>
                </a:highlight>
              </a:rPr>
              <a:t>The training </a:t>
            </a:r>
            <a:r>
              <a:rPr lang="it-IT" b="0" dirty="0" err="1">
                <a:highlight>
                  <a:srgbClr val="FFFF00"/>
                </a:highlight>
              </a:rPr>
              <a:t>includes</a:t>
            </a:r>
            <a:r>
              <a:rPr lang="it-IT" b="0" dirty="0">
                <a:highlight>
                  <a:srgbClr val="FFFF00"/>
                </a:highlight>
              </a:rPr>
              <a:t> always open field training and </a:t>
            </a:r>
            <a:r>
              <a:rPr lang="it-IT" b="0" dirty="0" err="1">
                <a:highlight>
                  <a:srgbClr val="FFFF00"/>
                </a:highlight>
              </a:rPr>
              <a:t>activities</a:t>
            </a:r>
            <a:r>
              <a:rPr lang="it-IT" b="0" dirty="0">
                <a:highlight>
                  <a:srgbClr val="FFFF00"/>
                </a:highlight>
              </a:rPr>
              <a:t>,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aimed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by innovative technology (</a:t>
            </a:r>
            <a:r>
              <a:rPr lang="en-US" sz="12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remotely piloted aircrafts, satellite systems and advanced photo interpretation software)</a:t>
            </a:r>
            <a:r>
              <a:rPr lang="it-IT" b="0" dirty="0">
                <a:highlight>
                  <a:srgbClr val="FFFF00"/>
                </a:highlight>
              </a:rPr>
              <a:t> and </a:t>
            </a: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performed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with the interactive </a:t>
            </a: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digital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Forest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Fire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Area Simulator, </a:t>
            </a: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located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in Castel Volturno Carabinieri Training Center.</a:t>
            </a:r>
            <a:endParaRPr lang="it-IT" b="0" dirty="0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6" name="Google Shape;48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0212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3" name="Google Shape;85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7547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4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4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4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4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4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0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50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5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1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1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5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3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3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Vuota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513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0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jp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BA106F0-9997-419E-B9E3-8CC10CBB7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614765"/>
            <a:ext cx="8523802" cy="5460703"/>
          </a:xfrm>
          <a:prstGeom prst="rect">
            <a:avLst/>
          </a:prstGeom>
        </p:spPr>
      </p:pic>
      <p:sp>
        <p:nvSpPr>
          <p:cNvPr id="89" name="Google Shape;89;p1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248674" y="1860676"/>
            <a:ext cx="7391442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83808" rIns="90000" bIns="45000"/>
          <a:lstStyle>
            <a:lvl1pPr>
              <a:spcBef>
                <a:spcPct val="2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3600" b="1" dirty="0">
              <a:solidFill>
                <a:srgbClr val="000000"/>
              </a:solidFill>
              <a:latin typeface="Eras Medium ITC" panose="020B06020305040208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5148064" y="5797824"/>
            <a:ext cx="3944449" cy="116700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97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83808" rIns="90000" bIns="45000"/>
          <a:lstStyle>
            <a:lvl1pPr>
              <a:spcBef>
                <a:spcPct val="2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it-IT" altLang="it-IT" sz="1600" dirty="0">
              <a:solidFill>
                <a:schemeClr val="bg1"/>
              </a:solidFill>
              <a:effectLst>
                <a:glow rad="330200">
                  <a:schemeClr val="accent1">
                    <a:alpha val="40000"/>
                  </a:schemeClr>
                </a:glow>
              </a:effectLst>
              <a:latin typeface="Eras Medium ITC" panose="020B06020305040208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BE64495-1870-49C7-8136-63882D7417E9}"/>
              </a:ext>
            </a:extLst>
          </p:cNvPr>
          <p:cNvSpPr/>
          <p:nvPr/>
        </p:nvSpPr>
        <p:spPr>
          <a:xfrm>
            <a:off x="1312859" y="9252"/>
            <a:ext cx="8011669" cy="16878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of </a:t>
            </a:r>
            <a:r>
              <a:rPr lang="it-IT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Excellence</a:t>
            </a:r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it-IT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Environmental</a:t>
            </a:r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Protection</a:t>
            </a:r>
            <a:endParaRPr lang="it-IT" sz="1800" i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08FC2F8-2D1B-4534-9FF0-9E2D95DD1B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15" y="5450787"/>
            <a:ext cx="733660" cy="938142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6BE64495-1870-49C7-8136-63882D7417E9}"/>
              </a:ext>
            </a:extLst>
          </p:cNvPr>
          <p:cNvSpPr/>
          <p:nvPr/>
        </p:nvSpPr>
        <p:spPr>
          <a:xfrm>
            <a:off x="1312859" y="1697103"/>
            <a:ext cx="8011669" cy="8430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r>
              <a:rPr lang="it-IT" sz="280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IAPTC </a:t>
            </a:r>
            <a:r>
              <a:rPr lang="it-IT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Annual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Conference</a:t>
            </a:r>
          </a:p>
          <a:p>
            <a:pPr algn="ctr"/>
            <a:r>
              <a:rPr lang="it-IT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Islamabad, 4-8 </a:t>
            </a:r>
            <a:r>
              <a:rPr lang="it-IT" sz="28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November</a:t>
            </a:r>
            <a:r>
              <a:rPr lang="it-IT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2024</a:t>
            </a:r>
            <a:endParaRPr lang="it-IT" sz="1800" i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233" y="1464547"/>
            <a:ext cx="5129763" cy="5050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4">
            <a:alphaModFix/>
          </a:blip>
          <a:srcRect r="34175"/>
          <a:stretch/>
        </p:blipFill>
        <p:spPr>
          <a:xfrm>
            <a:off x="7119891" y="1501802"/>
            <a:ext cx="2024109" cy="528893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1944208" y="1560086"/>
            <a:ext cx="7193979" cy="655608"/>
          </a:xfrm>
          <a:prstGeom prst="rect">
            <a:avLst/>
          </a:prstGeom>
          <a:solidFill>
            <a:srgbClr val="1E4E79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1559417" y="1501802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2"/>
          <p:cNvPicPr preferRelativeResize="0"/>
          <p:nvPr/>
        </p:nvPicPr>
        <p:blipFill rotWithShape="1">
          <a:blip r:embed="rId6">
            <a:alphaModFix/>
          </a:blip>
          <a:srcRect r="47964" b="67296"/>
          <a:stretch/>
        </p:blipFill>
        <p:spPr>
          <a:xfrm>
            <a:off x="1685415" y="1603393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/>
          <p:nvPr/>
        </p:nvSpPr>
        <p:spPr>
          <a:xfrm>
            <a:off x="1950021" y="2538626"/>
            <a:ext cx="7193979" cy="655608"/>
          </a:xfrm>
          <a:prstGeom prst="rect">
            <a:avLst/>
          </a:prstGeom>
          <a:solidFill>
            <a:srgbClr val="C55A11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1565230" y="2488968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6">
            <a:alphaModFix/>
          </a:blip>
          <a:srcRect r="47964" b="67296"/>
          <a:stretch/>
        </p:blipFill>
        <p:spPr>
          <a:xfrm>
            <a:off x="1691228" y="2590559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/>
          <p:nvPr/>
        </p:nvSpPr>
        <p:spPr>
          <a:xfrm>
            <a:off x="1879340" y="3565135"/>
            <a:ext cx="7193979" cy="655608"/>
          </a:xfrm>
          <a:prstGeom prst="rect">
            <a:avLst/>
          </a:prstGeom>
          <a:solidFill>
            <a:srgbClr val="FEE599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1559417" y="3492215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2"/>
          <p:cNvPicPr preferRelativeResize="0"/>
          <p:nvPr/>
        </p:nvPicPr>
        <p:blipFill rotWithShape="1">
          <a:blip r:embed="rId6">
            <a:alphaModFix/>
          </a:blip>
          <a:srcRect r="47964" b="67296"/>
          <a:stretch/>
        </p:blipFill>
        <p:spPr>
          <a:xfrm>
            <a:off x="1685415" y="3593806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"/>
          <p:cNvSpPr/>
          <p:nvPr/>
        </p:nvSpPr>
        <p:spPr>
          <a:xfrm>
            <a:off x="4856673" y="799873"/>
            <a:ext cx="39163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TABLE OF CONTENTS</a:t>
            </a:r>
            <a:endParaRPr sz="3200" b="0" i="0" u="none" strike="noStrike" cap="none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2460810" y="2676493"/>
            <a:ext cx="668900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ENVIRONMENT PROTECTION ACTIVITIES</a:t>
            </a:r>
            <a:endParaRPr sz="2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2454997" y="1664887"/>
            <a:ext cx="668900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  <a:endParaRPr sz="2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2357422" y="3532754"/>
            <a:ext cx="678076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000" b="1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Center </a:t>
            </a:r>
            <a:r>
              <a:rPr lang="it-IT" sz="2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Excellence for Environmental Protection</a:t>
            </a:r>
            <a:endParaRPr i="1" dirty="0"/>
          </a:p>
        </p:txBody>
      </p:sp>
      <p:sp>
        <p:nvSpPr>
          <p:cNvPr id="117" name="Google Shape;117;p2"/>
          <p:cNvSpPr/>
          <p:nvPr/>
        </p:nvSpPr>
        <p:spPr>
          <a:xfrm>
            <a:off x="1944208" y="4613756"/>
            <a:ext cx="7193979" cy="655608"/>
          </a:xfrm>
          <a:prstGeom prst="rect">
            <a:avLst/>
          </a:prstGeom>
          <a:solidFill>
            <a:srgbClr val="A8D08C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1559417" y="4564098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2"/>
          <p:cNvPicPr preferRelativeResize="0"/>
          <p:nvPr/>
        </p:nvPicPr>
        <p:blipFill rotWithShape="1">
          <a:blip r:embed="rId6">
            <a:alphaModFix/>
          </a:blip>
          <a:srcRect r="47964" b="67296"/>
          <a:stretch/>
        </p:blipFill>
        <p:spPr>
          <a:xfrm>
            <a:off x="1685415" y="4665689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"/>
          <p:cNvSpPr/>
          <p:nvPr/>
        </p:nvSpPr>
        <p:spPr>
          <a:xfrm>
            <a:off x="2449184" y="4755251"/>
            <a:ext cx="668900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TRAINING ACTIVITIES</a:t>
            </a:r>
            <a:endParaRPr/>
          </a:p>
        </p:txBody>
      </p:sp>
      <p:sp>
        <p:nvSpPr>
          <p:cNvPr id="121" name="Google Shape;121;p2"/>
          <p:cNvSpPr/>
          <p:nvPr/>
        </p:nvSpPr>
        <p:spPr>
          <a:xfrm>
            <a:off x="1955834" y="5620494"/>
            <a:ext cx="7193979" cy="65560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1571043" y="5570836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2"/>
          <p:cNvPicPr preferRelativeResize="0"/>
          <p:nvPr/>
        </p:nvPicPr>
        <p:blipFill rotWithShape="1">
          <a:blip r:embed="rId6">
            <a:alphaModFix/>
          </a:blip>
          <a:srcRect r="47964" b="67296"/>
          <a:stretch/>
        </p:blipFill>
        <p:spPr>
          <a:xfrm>
            <a:off x="1697041" y="5672427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"/>
          <p:cNvSpPr/>
          <p:nvPr/>
        </p:nvSpPr>
        <p:spPr>
          <a:xfrm>
            <a:off x="2460810" y="5761989"/>
            <a:ext cx="668900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TRAINING MODULES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A5E9B71-4775-4FED-8884-07EB9BFDA7F4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08591829-C23F-4536-993F-372C781D3A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415" y="5450787"/>
            <a:ext cx="733660" cy="938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>
            <a:extLst>
              <a:ext uri="{FF2B5EF4-FFF2-40B4-BE49-F238E27FC236}">
                <a16:creationId xmlns:a16="http://schemas.microsoft.com/office/drawing/2014/main" id="{7F007EB9-5032-40CD-9551-EB8D1FC57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19" y="2499915"/>
            <a:ext cx="7506774" cy="42225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5" name="Google Shape;155;p4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4"/>
          <p:cNvSpPr/>
          <p:nvPr/>
        </p:nvSpPr>
        <p:spPr>
          <a:xfrm>
            <a:off x="1760143" y="886725"/>
            <a:ext cx="7123727" cy="1375552"/>
          </a:xfrm>
          <a:prstGeom prst="roundRect">
            <a:avLst>
              <a:gd name="adj" fmla="val 1204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2278045" y="1013298"/>
            <a:ext cx="645142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Sabaudia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located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on the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Tyrrhenian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side of the 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Apennine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chain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, 100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kilometres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south-east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of Rome.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the one and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only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Italian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town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dipped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in the nature of a National Park.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1409325" y="627436"/>
            <a:ext cx="905982" cy="91760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4"/>
          <p:cNvPicPr preferRelativeResize="0"/>
          <p:nvPr/>
        </p:nvPicPr>
        <p:blipFill rotWithShape="1">
          <a:blip r:embed="rId5">
            <a:alphaModFix/>
          </a:blip>
          <a:srcRect r="47964" b="67296"/>
          <a:stretch/>
        </p:blipFill>
        <p:spPr>
          <a:xfrm>
            <a:off x="1540214" y="763048"/>
            <a:ext cx="737831" cy="68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7157E502-1D80-47B0-9A99-606CAD209DBF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4BA08AB-F9C1-4F4B-8206-3C330A466F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02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0430" y="1570063"/>
            <a:ext cx="5129763" cy="5050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A032E988-BB10-4F4C-BDE4-19EBBD13E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233" y="692696"/>
            <a:ext cx="4100052" cy="5844702"/>
          </a:xfrm>
          <a:prstGeom prst="rect">
            <a:avLst/>
          </a:prstGeom>
        </p:spPr>
      </p:pic>
      <p:sp>
        <p:nvSpPr>
          <p:cNvPr id="155" name="Google Shape;155;p4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4"/>
          <p:cNvSpPr/>
          <p:nvPr/>
        </p:nvSpPr>
        <p:spPr>
          <a:xfrm>
            <a:off x="5436096" y="692696"/>
            <a:ext cx="3469346" cy="5688632"/>
          </a:xfrm>
          <a:prstGeom prst="roundRect">
            <a:avLst>
              <a:gd name="adj" fmla="val 1204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5652120" y="1013298"/>
            <a:ext cx="3077348" cy="5078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    The </a:t>
            </a:r>
            <a:r>
              <a:rPr lang="it-IT" sz="1800" b="1" dirty="0">
                <a:latin typeface="Calibri" panose="020F0502020204030204" pitchFamily="34" charset="0"/>
                <a:cs typeface="Calibri" panose="020F0502020204030204" pitchFamily="34" charset="0"/>
              </a:rPr>
              <a:t>Circeo National Park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founded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in 1934 and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includes 4 Integral Nature Reserves since the 1970s. Its State-owned forest is a </a:t>
            </a:r>
            <a:r>
              <a:rPr lang="it-IT" sz="1800" b="1" dirty="0">
                <a:latin typeface="Calibri" panose="020F0502020204030204" pitchFamily="34" charset="0"/>
                <a:cs typeface="Calibri" panose="020F0502020204030204" pitchFamily="34" charset="0"/>
              </a:rPr>
              <a:t>UNESCO </a:t>
            </a:r>
            <a:r>
              <a:rPr lang="it-IT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Biosphere</a:t>
            </a:r>
            <a:r>
              <a:rPr lang="it-IT" sz="1800" b="1" dirty="0">
                <a:latin typeface="Calibri" panose="020F0502020204030204" pitchFamily="34" charset="0"/>
                <a:cs typeface="Calibri" panose="020F0502020204030204" pitchFamily="34" charset="0"/>
              </a:rPr>
              <a:t> Reserve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since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1977. The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lakes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wetlands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were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designated in 1978 to be of international importance under the </a:t>
            </a:r>
            <a:r>
              <a:rPr lang="en-US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Ramsar Convention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a UNESCO intergovernmental environmental treaty. 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The Park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included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in the Natura 2000 EU Network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it-IT" sz="1800" i="1" u="sng" dirty="0">
                <a:latin typeface="Calibri" panose="020F0502020204030204" pitchFamily="34" charset="0"/>
                <a:cs typeface="Calibri" panose="020F0502020204030204" pitchFamily="34" charset="0"/>
              </a:rPr>
              <a:t>Special Area of </a:t>
            </a:r>
            <a:r>
              <a:rPr lang="it-IT" sz="1800" i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Conservation</a:t>
            </a:r>
            <a:r>
              <a:rPr lang="it-IT" sz="1800" i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(SAC) and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several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its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sites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it-IT" sz="1800" i="1" u="sng" dirty="0">
                <a:latin typeface="Calibri" panose="020F0502020204030204" pitchFamily="34" charset="0"/>
                <a:cs typeface="Calibri" panose="020F0502020204030204" pitchFamily="34" charset="0"/>
              </a:rPr>
              <a:t>Special </a:t>
            </a:r>
            <a:r>
              <a:rPr lang="it-IT" sz="1800" i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Protected</a:t>
            </a:r>
            <a:r>
              <a:rPr lang="it-IT" sz="1800" i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i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Areas</a:t>
            </a:r>
            <a:r>
              <a:rPr lang="it-IT" sz="1800" i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(SPA). </a:t>
            </a:r>
          </a:p>
        </p:txBody>
      </p:sp>
      <p:sp>
        <p:nvSpPr>
          <p:cNvPr id="168" name="Google Shape;168;p4"/>
          <p:cNvSpPr/>
          <p:nvPr/>
        </p:nvSpPr>
        <p:spPr>
          <a:xfrm>
            <a:off x="4983105" y="616400"/>
            <a:ext cx="905982" cy="91760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4"/>
          <p:cNvPicPr preferRelativeResize="0"/>
          <p:nvPr/>
        </p:nvPicPr>
        <p:blipFill rotWithShape="1">
          <a:blip r:embed="rId6">
            <a:alphaModFix/>
          </a:blip>
          <a:srcRect r="47964" b="67296"/>
          <a:stretch/>
        </p:blipFill>
        <p:spPr>
          <a:xfrm>
            <a:off x="5117838" y="723339"/>
            <a:ext cx="737831" cy="68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7157E502-1D80-47B0-9A99-606CAD209DBF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of Excellence for Environmental Protection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389EFFD-1AA8-4C14-8059-C597926B338B}"/>
              </a:ext>
            </a:extLst>
          </p:cNvPr>
          <p:cNvSpPr/>
          <p:nvPr/>
        </p:nvSpPr>
        <p:spPr>
          <a:xfrm>
            <a:off x="1453669" y="3615046"/>
            <a:ext cx="914400" cy="19021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C8489813-212D-4DC1-AFCC-272B85E224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4"/>
          <p:cNvSpPr/>
          <p:nvPr/>
        </p:nvSpPr>
        <p:spPr>
          <a:xfrm>
            <a:off x="1760143" y="943215"/>
            <a:ext cx="7123727" cy="1058948"/>
          </a:xfrm>
          <a:prstGeom prst="roundRect">
            <a:avLst>
              <a:gd name="adj" fmla="val 1204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2278045" y="1013298"/>
            <a:ext cx="645142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t-IT" dirty="0"/>
              <a:t> 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Close to Sabaudia,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Fogliano National Reserve,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managed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by a Carabinieri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Biodiversity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Center, with a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botanical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garden, a wild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animals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rescue center 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an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amazing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conference hall.</a:t>
            </a:r>
            <a:endParaRPr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1385604" y="629049"/>
            <a:ext cx="905982" cy="91760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4"/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1540214" y="763048"/>
            <a:ext cx="737831" cy="68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7157E502-1D80-47B0-9A99-606CAD209DBF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C62782B7-84DD-4FA5-9489-4DCCC432E1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129" y="2245068"/>
            <a:ext cx="6627886" cy="44021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99D58D2-E577-40BA-86A0-3173991CE8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FF91DF4B-DF18-4D92-BD6B-CFF69217A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902684"/>
            <a:ext cx="5220072" cy="38425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5" name="Google Shape;155;p4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4"/>
          <p:cNvSpPr/>
          <p:nvPr/>
        </p:nvSpPr>
        <p:spPr>
          <a:xfrm>
            <a:off x="1907705" y="848926"/>
            <a:ext cx="6997738" cy="1283930"/>
          </a:xfrm>
          <a:prstGeom prst="roundRect">
            <a:avLst>
              <a:gd name="adj" fmla="val 1204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2195735" y="1013547"/>
            <a:ext cx="6503107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    The building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developed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in the Thirties of the last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century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clever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Italian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Rationalist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Architecture.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Born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a college hosting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young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cadects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Italian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Royal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Navy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168" name="Google Shape;168;p4"/>
          <p:cNvSpPr/>
          <p:nvPr/>
        </p:nvSpPr>
        <p:spPr>
          <a:xfrm>
            <a:off x="1423725" y="616400"/>
            <a:ext cx="905982" cy="91760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4"/>
          <p:cNvPicPr preferRelativeResize="0"/>
          <p:nvPr/>
        </p:nvPicPr>
        <p:blipFill rotWithShape="1">
          <a:blip r:embed="rId5">
            <a:alphaModFix/>
          </a:blip>
          <a:srcRect r="47964" b="67296"/>
          <a:stretch/>
        </p:blipFill>
        <p:spPr>
          <a:xfrm>
            <a:off x="1535332" y="734027"/>
            <a:ext cx="737831" cy="68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7157E502-1D80-47B0-9A99-606CAD209DBF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D372A12A-7B36-494E-89EA-B6458B509E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721" y="2303833"/>
            <a:ext cx="3227323" cy="23756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D2D28CEA-2577-4831-A316-DC6617A091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7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3725" y="1591438"/>
            <a:ext cx="5129763" cy="505009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4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4"/>
          <p:cNvSpPr/>
          <p:nvPr/>
        </p:nvSpPr>
        <p:spPr>
          <a:xfrm>
            <a:off x="1907705" y="848926"/>
            <a:ext cx="6997738" cy="682350"/>
          </a:xfrm>
          <a:prstGeom prst="roundRect">
            <a:avLst>
              <a:gd name="adj" fmla="val 1204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2380889" y="858850"/>
            <a:ext cx="6524247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…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became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a School of the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Italian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Forestry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Corps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in 1962,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untill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2017.</a:t>
            </a:r>
          </a:p>
          <a:p>
            <a:endParaRPr lang="it-IT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1423725" y="616400"/>
            <a:ext cx="905982" cy="91760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4"/>
          <p:cNvPicPr preferRelativeResize="0"/>
          <p:nvPr/>
        </p:nvPicPr>
        <p:blipFill rotWithShape="1">
          <a:blip r:embed="rId5">
            <a:alphaModFix/>
          </a:blip>
          <a:srcRect r="47964" b="67296"/>
          <a:stretch/>
        </p:blipFill>
        <p:spPr>
          <a:xfrm>
            <a:off x="1535332" y="734027"/>
            <a:ext cx="737831" cy="68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7157E502-1D80-47B0-9A99-606CAD209DBF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8D9456C-025C-4CE7-BF30-0AEE3A4BD6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710287"/>
            <a:ext cx="7141449" cy="49823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7CCB2503-0584-4FFF-BD87-B6704FC42F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2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3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"/>
          <p:cNvSpPr/>
          <p:nvPr/>
        </p:nvSpPr>
        <p:spPr>
          <a:xfrm>
            <a:off x="1509623" y="668644"/>
            <a:ext cx="737558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 Arma dei Carabinieri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military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status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police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force with general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competencies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, a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territorial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mission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and an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projection</a:t>
            </a:r>
            <a:endParaRPr sz="20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3"/>
          <p:cNvSpPr/>
          <p:nvPr/>
        </p:nvSpPr>
        <p:spPr>
          <a:xfrm>
            <a:off x="1442601" y="1461148"/>
            <a:ext cx="7194430" cy="1307501"/>
          </a:xfrm>
          <a:prstGeom prst="roundRect">
            <a:avLst>
              <a:gd name="adj" fmla="val 12049"/>
            </a:avLst>
          </a:prstGeom>
          <a:solidFill>
            <a:srgbClr val="D8D8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3"/>
          <p:cNvSpPr/>
          <p:nvPr/>
        </p:nvSpPr>
        <p:spPr>
          <a:xfrm>
            <a:off x="1511131" y="1658868"/>
            <a:ext cx="635561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With more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than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b="1" dirty="0">
                <a:solidFill>
                  <a:srgbClr val="A20000"/>
                </a:solidFill>
                <a:latin typeface="Calibri"/>
                <a:ea typeface="Calibri"/>
                <a:cs typeface="Calibri"/>
                <a:sym typeface="Calibri"/>
              </a:rPr>
              <a:t>5,000 </a:t>
            </a:r>
            <a:r>
              <a:rPr lang="it-IT" sz="1800" b="1">
                <a:solidFill>
                  <a:srgbClr val="A20000"/>
                </a:solidFill>
                <a:latin typeface="Calibri"/>
                <a:ea typeface="Calibri"/>
                <a:cs typeface="Calibri"/>
                <a:sym typeface="Calibri"/>
              </a:rPr>
              <a:t>stations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throughout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whole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national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territory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Carabinieri are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capable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responding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with immediate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effectiveness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to the citizens security needs. </a:t>
            </a:r>
            <a:endParaRPr sz="18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1582851" y="3246555"/>
            <a:ext cx="6163670" cy="3457030"/>
          </a:xfrm>
          <a:prstGeom prst="roundRect">
            <a:avLst>
              <a:gd name="adj" fmla="val 4968"/>
            </a:avLst>
          </a:prstGeom>
          <a:solidFill>
            <a:schemeClr val="accent6">
              <a:lumMod val="20000"/>
              <a:lumOff val="80000"/>
              <a:alpha val="40000"/>
            </a:scheme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2285984" y="3319851"/>
            <a:ext cx="329412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it-I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protection</a:t>
            </a:r>
            <a:r>
              <a:rPr lang="it-I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of the </a:t>
            </a:r>
            <a:r>
              <a:rPr lang="it-I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environment</a:t>
            </a:r>
            <a:r>
              <a:rPr lang="it-I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biodiversity</a:t>
            </a:r>
            <a:r>
              <a:rPr lang="it-I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ecosystems</a:t>
            </a:r>
            <a:r>
              <a:rPr lang="it-I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it-I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lang="it-I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of the </a:t>
            </a:r>
            <a:r>
              <a:rPr lang="it-I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main</a:t>
            </a:r>
            <a:r>
              <a:rPr lang="it-I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sectors</a:t>
            </a:r>
            <a:r>
              <a:rPr lang="it-I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it-IT" sz="1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commitment</a:t>
            </a:r>
            <a:r>
              <a:rPr lang="it-IT" sz="1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8056863" y="1445006"/>
            <a:ext cx="905982" cy="91760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3"/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8192561" y="1569014"/>
            <a:ext cx="737831" cy="68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3"/>
          <p:cNvSpPr/>
          <p:nvPr/>
        </p:nvSpPr>
        <p:spPr>
          <a:xfrm>
            <a:off x="1408457" y="3146895"/>
            <a:ext cx="905982" cy="91760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3"/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1544155" y="3270903"/>
            <a:ext cx="737831" cy="68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/>
          <p:nvPr/>
        </p:nvSpPr>
        <p:spPr>
          <a:xfrm>
            <a:off x="1623979" y="4149080"/>
            <a:ext cx="3956133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Carabinieri engagement in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environmental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protection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dates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back to 1986 and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was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strengthened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in 2017 with the establishment of the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Organisation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Forestry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Environmental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Food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Protection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employing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over </a:t>
            </a:r>
            <a:r>
              <a:rPr lang="it-IT" sz="1600" b="1" dirty="0">
                <a:solidFill>
                  <a:srgbClr val="A20000"/>
                </a:solidFill>
                <a:latin typeface="Calibri"/>
                <a:ea typeface="Calibri"/>
                <a:cs typeface="Calibri"/>
                <a:sym typeface="Calibri"/>
              </a:rPr>
              <a:t>7,000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b="1" dirty="0" err="1">
                <a:solidFill>
                  <a:srgbClr val="A20000"/>
                </a:solidFill>
                <a:latin typeface="Calibri"/>
                <a:ea typeface="Calibri"/>
                <a:cs typeface="Calibri"/>
                <a:sym typeface="Calibri"/>
              </a:rPr>
              <a:t>qualified</a:t>
            </a:r>
            <a:r>
              <a:rPr lang="it-IT" sz="1600" b="1" dirty="0">
                <a:solidFill>
                  <a:srgbClr val="A2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b="1" dirty="0" err="1">
                <a:solidFill>
                  <a:srgbClr val="A20000"/>
                </a:solidFill>
                <a:latin typeface="Calibri"/>
                <a:ea typeface="Calibri"/>
                <a:cs typeface="Calibri"/>
                <a:sym typeface="Calibri"/>
              </a:rPr>
              <a:t>personnel</a:t>
            </a:r>
            <a:r>
              <a:rPr lang="it-IT" sz="1600" b="1" dirty="0">
                <a:solidFill>
                  <a:srgbClr val="A2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in the control and care of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territory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preventing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combating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biodiversity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ecosystem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damage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well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supervising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legal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food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production.</a:t>
            </a:r>
            <a:endParaRPr sz="1600" dirty="0"/>
          </a:p>
        </p:txBody>
      </p:sp>
      <p:pic>
        <p:nvPicPr>
          <p:cNvPr id="146" name="Google Shape;146;p3" descr="Carabinieri - Fotografie stock e altre immagini di Carabinieri - Carabinieri,  Forze di polizia, Italia - iStock"/>
          <p:cNvPicPr preferRelativeResize="0"/>
          <p:nvPr/>
        </p:nvPicPr>
        <p:blipFill rotWithShape="1">
          <a:blip r:embed="rId5">
            <a:alphaModFix/>
          </a:blip>
          <a:srcRect r="26397"/>
          <a:stretch/>
        </p:blipFill>
        <p:spPr>
          <a:xfrm>
            <a:off x="5730996" y="3318953"/>
            <a:ext cx="3231849" cy="3130619"/>
          </a:xfrm>
          <a:prstGeom prst="round2DiagRect">
            <a:avLst>
              <a:gd name="adj1" fmla="val 16667"/>
              <a:gd name="adj2" fmla="val 0"/>
            </a:avLst>
          </a:prstGeom>
          <a:noFill/>
          <a:ln w="5715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sp>
        <p:nvSpPr>
          <p:cNvPr id="19" name="Rettangolo 18">
            <a:extLst>
              <a:ext uri="{FF2B5EF4-FFF2-40B4-BE49-F238E27FC236}">
                <a16:creationId xmlns:a16="http://schemas.microsoft.com/office/drawing/2014/main" id="{0959A794-947E-48D7-8692-DFAA53E2EF79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8AC09A92-195E-442A-B26B-F3187D1DF8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6"/>
          <p:cNvSpPr/>
          <p:nvPr/>
        </p:nvSpPr>
        <p:spPr>
          <a:xfrm>
            <a:off x="1820617" y="953076"/>
            <a:ext cx="6994734" cy="1991399"/>
          </a:xfrm>
          <a:prstGeom prst="roundRect">
            <a:avLst>
              <a:gd name="adj" fmla="val 11587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6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6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3" name="Google Shape;39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6"/>
          <p:cNvSpPr/>
          <p:nvPr/>
        </p:nvSpPr>
        <p:spPr>
          <a:xfrm>
            <a:off x="1372486" y="921505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5" name="Google Shape;395;p16"/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1459944" y="1021744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16"/>
          <p:cNvSpPr/>
          <p:nvPr/>
        </p:nvSpPr>
        <p:spPr>
          <a:xfrm>
            <a:off x="1964403" y="924247"/>
            <a:ext cx="6623191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The Carabinieri </a:t>
            </a:r>
            <a:r>
              <a:rPr lang="it-IT" sz="1800" b="1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Center of Excellence for Environmental Protection – CoEEP 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in Sabaudia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boasts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an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historic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tradition of excellence for the training of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operators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to environmental,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biodiversity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and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ecosystems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protection and control.</a:t>
            </a:r>
          </a:p>
          <a:p>
            <a:pPr lvl="0">
              <a:buClrTx/>
            </a:pP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Arma dei Carabinieri </a:t>
            </a:r>
            <a:r>
              <a:rPr lang="it-IT" sz="1800" kern="1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offers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it-IT" sz="1800" kern="1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international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community the </a:t>
            </a:r>
            <a:r>
              <a:rPr lang="it-IT" sz="1800" kern="1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possibility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1800" kern="1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joining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Carabinieri Centre of Excellence for Environmental Protection in Sabaudia.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7" name="Google Shape;397;p16"/>
          <p:cNvSpPr/>
          <p:nvPr/>
        </p:nvSpPr>
        <p:spPr>
          <a:xfrm>
            <a:off x="1721976" y="560911"/>
            <a:ext cx="69947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US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 CoEEP project</a:t>
            </a:r>
          </a:p>
        </p:txBody>
      </p:sp>
      <p:sp>
        <p:nvSpPr>
          <p:cNvPr id="398" name="Google Shape;398;p16"/>
          <p:cNvSpPr/>
          <p:nvPr/>
        </p:nvSpPr>
        <p:spPr>
          <a:xfrm>
            <a:off x="1773110" y="4756597"/>
            <a:ext cx="7005781" cy="2031285"/>
          </a:xfrm>
          <a:prstGeom prst="roundRect">
            <a:avLst>
              <a:gd name="adj" fmla="val 11587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6"/>
          <p:cNvSpPr/>
          <p:nvPr/>
        </p:nvSpPr>
        <p:spPr>
          <a:xfrm>
            <a:off x="1914608" y="4800832"/>
            <a:ext cx="6793038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For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this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reason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in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December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2021, the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Ministries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of Foreign Affairs and International Cooperation, Defence,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Agricultural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Food and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Forestry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Policies and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Ecological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Transition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signed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MoU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regarding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cooperation for a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sustainable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development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lvl="0" algn="just"/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May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2023, the UN and Carabinieri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signed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letter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intent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to collaborate to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jointly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develop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training </a:t>
            </a:r>
            <a:r>
              <a:rPr lang="it-I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programs</a:t>
            </a:r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on environmental protection.</a:t>
            </a:r>
            <a:endParaRPr sz="1800" dirty="0"/>
          </a:p>
        </p:txBody>
      </p:sp>
      <p:sp>
        <p:nvSpPr>
          <p:cNvPr id="400" name="Google Shape;400;p16"/>
          <p:cNvSpPr/>
          <p:nvPr/>
        </p:nvSpPr>
        <p:spPr>
          <a:xfrm>
            <a:off x="1330671" y="4324887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1" name="Google Shape;401;p16"/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1444111" y="4435060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FC9E30C1-E8FB-403B-BEF1-467BAD0BDC20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256422C0-747F-4EA6-82C4-466844748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  <p:pic>
        <p:nvPicPr>
          <p:cNvPr id="18" name="Google Shape;402;p16">
            <a:extLst>
              <a:ext uri="{FF2B5EF4-FFF2-40B4-BE49-F238E27FC236}">
                <a16:creationId xmlns:a16="http://schemas.microsoft.com/office/drawing/2014/main" id="{E56A3FA2-5AEB-479D-B49F-94FD7AC0039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1870" y="2936571"/>
            <a:ext cx="5034556" cy="1772178"/>
          </a:xfrm>
          <a:prstGeom prst="round2DiagRect">
            <a:avLst>
              <a:gd name="adj1" fmla="val 16667"/>
              <a:gd name="adj2" fmla="val 0"/>
            </a:avLst>
          </a:prstGeom>
          <a:noFill/>
          <a:ln w="5715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68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8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8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0" name="Google Shape;43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18"/>
          <p:cNvSpPr/>
          <p:nvPr/>
        </p:nvSpPr>
        <p:spPr>
          <a:xfrm>
            <a:off x="1868804" y="1487125"/>
            <a:ext cx="3001223" cy="2308284"/>
          </a:xfrm>
          <a:prstGeom prst="roundRect">
            <a:avLst>
              <a:gd name="adj" fmla="val 730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8"/>
          <p:cNvSpPr/>
          <p:nvPr/>
        </p:nvSpPr>
        <p:spPr>
          <a:xfrm>
            <a:off x="1965405" y="1710034"/>
            <a:ext cx="282492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       The Centre can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represent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key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to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inject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environmental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governance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elements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countries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where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there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need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specialised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skills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experiences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to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develop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sustainable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economy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ecological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level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8"/>
          <p:cNvSpPr/>
          <p:nvPr/>
        </p:nvSpPr>
        <p:spPr>
          <a:xfrm>
            <a:off x="1506304" y="1124744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p18"/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1632302" y="1226335"/>
            <a:ext cx="626332" cy="579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83013" y="1139840"/>
            <a:ext cx="3778478" cy="2623880"/>
          </a:xfrm>
          <a:prstGeom prst="round2DiagRect">
            <a:avLst>
              <a:gd name="adj1" fmla="val 16667"/>
              <a:gd name="adj2" fmla="val 0"/>
            </a:avLst>
          </a:prstGeom>
          <a:noFill/>
          <a:ln w="5715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sp>
        <p:nvSpPr>
          <p:cNvPr id="437" name="Google Shape;437;p18"/>
          <p:cNvSpPr/>
          <p:nvPr/>
        </p:nvSpPr>
        <p:spPr>
          <a:xfrm>
            <a:off x="1992701" y="4389567"/>
            <a:ext cx="6724007" cy="2309855"/>
          </a:xfrm>
          <a:prstGeom prst="roundRect">
            <a:avLst>
              <a:gd name="adj" fmla="val 730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8"/>
          <p:cNvSpPr/>
          <p:nvPr/>
        </p:nvSpPr>
        <p:spPr>
          <a:xfrm>
            <a:off x="7991909" y="3923664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9" name="Google Shape;439;p18"/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8135159" y="4063575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18"/>
          <p:cNvSpPr/>
          <p:nvPr/>
        </p:nvSpPr>
        <p:spPr>
          <a:xfrm>
            <a:off x="5955147" y="4414855"/>
            <a:ext cx="2709335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main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idea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to</a:t>
            </a:r>
            <a:endParaRPr sz="16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seek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partnership with UN Agencies,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Ministries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Authorities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engaged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in environmental issues, to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promote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annual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operation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plans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calls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applicants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mainly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coming from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developing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countries.</a:t>
            </a:r>
            <a:endParaRPr sz="1600" dirty="0"/>
          </a:p>
        </p:txBody>
      </p:sp>
      <p:pic>
        <p:nvPicPr>
          <p:cNvPr id="441" name="Google Shape;441;p18"/>
          <p:cNvPicPr preferRelativeResize="0"/>
          <p:nvPr/>
        </p:nvPicPr>
        <p:blipFill rotWithShape="1">
          <a:blip r:embed="rId6">
            <a:alphaModFix/>
          </a:blip>
          <a:srcRect r="-341"/>
          <a:stretch/>
        </p:blipFill>
        <p:spPr>
          <a:xfrm>
            <a:off x="1520164" y="4132614"/>
            <a:ext cx="4390200" cy="2348700"/>
          </a:xfrm>
          <a:prstGeom prst="round2DiagRect">
            <a:avLst>
              <a:gd name="adj1" fmla="val 16667"/>
              <a:gd name="adj2" fmla="val 0"/>
            </a:avLst>
          </a:prstGeom>
          <a:noFill/>
          <a:ln w="5715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442" name="Google Shape;442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32878" y="-3919"/>
            <a:ext cx="8016935" cy="56697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97;p16"/>
          <p:cNvSpPr/>
          <p:nvPr/>
        </p:nvSpPr>
        <p:spPr>
          <a:xfrm>
            <a:off x="1721976" y="560911"/>
            <a:ext cx="69947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US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 Sabaudia Centre of Excellence project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ADD3ACD-D472-47DF-82AE-C092CE5F8874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0FF7A386-F578-4969-A228-D79CE51208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9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9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0" name="Google Shape;45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19"/>
          <p:cNvSpPr/>
          <p:nvPr/>
        </p:nvSpPr>
        <p:spPr>
          <a:xfrm>
            <a:off x="1124862" y="0"/>
            <a:ext cx="358516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>
                <a:solidFill>
                  <a:schemeClr val="lt1"/>
                </a:solidFill>
                <a:latin typeface="Teko Medium"/>
                <a:ea typeface="Teko Medium"/>
                <a:cs typeface="Teko Medium"/>
                <a:sym typeface="Teko Medium"/>
              </a:rPr>
              <a:t>Carabineri Forestry School</a:t>
            </a:r>
            <a:endParaRPr sz="2800">
              <a:solidFill>
                <a:schemeClr val="lt1"/>
              </a:solidFill>
              <a:latin typeface="Teko Medium"/>
              <a:ea typeface="Teko Medium"/>
              <a:cs typeface="Teko Medium"/>
              <a:sym typeface="Teko Medium"/>
            </a:endParaRPr>
          </a:p>
        </p:txBody>
      </p:sp>
      <p:sp>
        <p:nvSpPr>
          <p:cNvPr id="453" name="Google Shape;453;p19"/>
          <p:cNvSpPr/>
          <p:nvPr/>
        </p:nvSpPr>
        <p:spPr>
          <a:xfrm>
            <a:off x="1769365" y="1458241"/>
            <a:ext cx="4367794" cy="2384429"/>
          </a:xfrm>
          <a:prstGeom prst="roundRect">
            <a:avLst>
              <a:gd name="adj" fmla="val 730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9"/>
          <p:cNvSpPr/>
          <p:nvPr/>
        </p:nvSpPr>
        <p:spPr>
          <a:xfrm>
            <a:off x="1854442" y="1544012"/>
            <a:ext cx="4085710" cy="216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          </a:t>
            </a:r>
            <a:r>
              <a:rPr lang="it-IT" sz="19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it-IT" sz="19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activities</a:t>
            </a:r>
            <a:r>
              <a:rPr lang="it-IT" sz="19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9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will</a:t>
            </a:r>
            <a:r>
              <a:rPr lang="it-IT" sz="19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be </a:t>
            </a:r>
            <a:r>
              <a:rPr lang="it-IT" sz="19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oriented</a:t>
            </a:r>
            <a:r>
              <a:rPr lang="it-IT" sz="19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to the </a:t>
            </a:r>
            <a:r>
              <a:rPr lang="it-IT" sz="19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conservation</a:t>
            </a:r>
            <a:r>
              <a:rPr lang="it-IT" sz="19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techniques of </a:t>
            </a:r>
            <a:r>
              <a:rPr lang="it-IT" sz="19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territory</a:t>
            </a:r>
            <a:r>
              <a:rPr lang="it-IT" sz="19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19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biodiversity</a:t>
            </a:r>
            <a:r>
              <a:rPr lang="it-IT" sz="19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to the control </a:t>
            </a:r>
            <a:r>
              <a:rPr lang="it-IT" sz="19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activities</a:t>
            </a:r>
            <a:r>
              <a:rPr lang="it-IT" sz="19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9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aimed</a:t>
            </a:r>
            <a:r>
              <a:rPr lang="it-IT" sz="19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by innovative technology (</a:t>
            </a:r>
            <a:r>
              <a:rPr lang="en-US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remotely piloted aircrafts, satellite systems and advanced photo interpretation software).</a:t>
            </a:r>
            <a:endParaRPr lang="it-IT" sz="19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it-IT" sz="7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9"/>
          <p:cNvSpPr/>
          <p:nvPr/>
        </p:nvSpPr>
        <p:spPr>
          <a:xfrm>
            <a:off x="1501937" y="1159377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p19"/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1627935" y="1260968"/>
            <a:ext cx="626332" cy="579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63467" y="4375129"/>
            <a:ext cx="3669975" cy="2391195"/>
          </a:xfrm>
          <a:prstGeom prst="round2DiagRect">
            <a:avLst>
              <a:gd name="adj1" fmla="val 16667"/>
              <a:gd name="adj2" fmla="val 0"/>
            </a:avLst>
          </a:prstGeom>
          <a:noFill/>
          <a:ln w="5715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sp>
        <p:nvSpPr>
          <p:cNvPr id="15" name="Google Shape;397;p16"/>
          <p:cNvSpPr/>
          <p:nvPr/>
        </p:nvSpPr>
        <p:spPr>
          <a:xfrm>
            <a:off x="1721976" y="560911"/>
            <a:ext cx="69947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US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 CoEEP project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53A828A-A383-49DE-A19A-8CE6B98B345B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sp>
        <p:nvSpPr>
          <p:cNvPr id="18" name="Google Shape;453;p19">
            <a:extLst>
              <a:ext uri="{FF2B5EF4-FFF2-40B4-BE49-F238E27FC236}">
                <a16:creationId xmlns:a16="http://schemas.microsoft.com/office/drawing/2014/main" id="{DA383851-F9A9-42C3-914D-F2FA22B30CDB}"/>
              </a:ext>
            </a:extLst>
          </p:cNvPr>
          <p:cNvSpPr/>
          <p:nvPr/>
        </p:nvSpPr>
        <p:spPr>
          <a:xfrm>
            <a:off x="1721976" y="4141535"/>
            <a:ext cx="3493484" cy="2624789"/>
          </a:xfrm>
          <a:prstGeom prst="roundRect">
            <a:avLst>
              <a:gd name="adj" fmla="val 730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just"/>
            <a:r>
              <a:rPr lang="en-US" sz="1800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        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Enhanced </a:t>
            </a:r>
            <a:r>
              <a:rPr lang="it-IT" sz="1800" kern="1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the defence of </a:t>
            </a:r>
            <a:r>
              <a:rPr lang="it-IT" sz="1800" kern="1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forest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kern="1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ecosystems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</a:t>
            </a:r>
            <a:r>
              <a:rPr lang="it-IT" sz="1800" kern="1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wildfires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can be </a:t>
            </a:r>
            <a:r>
              <a:rPr lang="it-IT" sz="1800" kern="1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performed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the interactive </a:t>
            </a:r>
            <a:r>
              <a:rPr lang="it-IT" sz="1800" kern="1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simulator  FFAS  (</a:t>
            </a:r>
            <a:r>
              <a:rPr lang="it-IT" sz="1800" kern="1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Forest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kern="1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Fire</a:t>
            </a:r>
            <a:r>
              <a:rPr lang="it-IT" sz="1800" kern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Area Simulator)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, located at the nearby Carabinieri Training Centre of Castel </a:t>
            </a:r>
            <a:r>
              <a:rPr lang="en-US" sz="1800" dirty="0" err="1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Volturno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, will be also available</a:t>
            </a:r>
            <a:r>
              <a:rPr lang="en-US" sz="1800" dirty="0">
                <a:solidFill>
                  <a:srgbClr val="1F3864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.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455;p19">
            <a:extLst>
              <a:ext uri="{FF2B5EF4-FFF2-40B4-BE49-F238E27FC236}">
                <a16:creationId xmlns:a16="http://schemas.microsoft.com/office/drawing/2014/main" id="{058B7FBE-32FE-4DC6-92BD-2B4310CD12E2}"/>
              </a:ext>
            </a:extLst>
          </p:cNvPr>
          <p:cNvSpPr/>
          <p:nvPr/>
        </p:nvSpPr>
        <p:spPr>
          <a:xfrm>
            <a:off x="1364594" y="3891363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456;p19">
            <a:extLst>
              <a:ext uri="{FF2B5EF4-FFF2-40B4-BE49-F238E27FC236}">
                <a16:creationId xmlns:a16="http://schemas.microsoft.com/office/drawing/2014/main" id="{6A0B51D0-A4EF-4C1E-82CB-7964661F795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1488488" y="4008974"/>
            <a:ext cx="626332" cy="579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94;p5">
            <a:extLst>
              <a:ext uri="{FF2B5EF4-FFF2-40B4-BE49-F238E27FC236}">
                <a16:creationId xmlns:a16="http://schemas.microsoft.com/office/drawing/2014/main" id="{DD893CC9-2C3D-4C10-BD5F-9DC30C40541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12295" y="1656374"/>
            <a:ext cx="2918438" cy="1812503"/>
          </a:xfrm>
          <a:prstGeom prst="round2DiagRect">
            <a:avLst>
              <a:gd name="adj1" fmla="val 18509"/>
              <a:gd name="adj2" fmla="val 0"/>
            </a:avLst>
          </a:prstGeom>
          <a:noFill/>
          <a:ln w="5715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F1C395E1-E6EA-4A0B-9369-8B9675C69B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"/>
          <p:cNvSpPr/>
          <p:nvPr/>
        </p:nvSpPr>
        <p:spPr>
          <a:xfrm>
            <a:off x="1813363" y="1174949"/>
            <a:ext cx="7219841" cy="1923088"/>
          </a:xfrm>
          <a:prstGeom prst="roundRect">
            <a:avLst>
              <a:gd name="adj" fmla="val 7087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7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7"/>
          <p:cNvSpPr/>
          <p:nvPr/>
        </p:nvSpPr>
        <p:spPr>
          <a:xfrm>
            <a:off x="2309055" y="1174949"/>
            <a:ext cx="6561479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1 lecture hall with 144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seats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equipped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simultaneous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translation.</a:t>
            </a:r>
            <a:endParaRPr sz="1600"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spacious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bright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computer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classrooms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a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multifunctional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room.</a:t>
            </a:r>
            <a:endParaRPr sz="1600"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Double and triple rooms,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able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to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accommodate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about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60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trainees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same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time.</a:t>
            </a:r>
            <a:endParaRPr sz="1600"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 wide range of facilities including a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canteen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a gym and a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recreation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room,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well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guesthouse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area, with double and single rooms, for up to 16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guests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7"/>
          <p:cNvSpPr/>
          <p:nvPr/>
        </p:nvSpPr>
        <p:spPr>
          <a:xfrm>
            <a:off x="1556726" y="979905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7"/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1682724" y="1081496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6BE4F267-83FC-4877-A008-3B517C27200A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sp>
        <p:nvSpPr>
          <p:cNvPr id="15" name="Google Shape;397;p16">
            <a:extLst>
              <a:ext uri="{FF2B5EF4-FFF2-40B4-BE49-F238E27FC236}">
                <a16:creationId xmlns:a16="http://schemas.microsoft.com/office/drawing/2014/main" id="{08431973-91A0-4D35-BEB5-52BF40C497EE}"/>
              </a:ext>
            </a:extLst>
          </p:cNvPr>
          <p:cNvSpPr/>
          <p:nvPr/>
        </p:nvSpPr>
        <p:spPr>
          <a:xfrm>
            <a:off x="1682724" y="560781"/>
            <a:ext cx="69947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US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 Sabaudia Centre of Excellence has: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CB4C9A74-7724-4716-A3DB-B58DE6CFEA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E1880088-D5CD-4ACA-9DED-A813EF16D6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2523" y="3293081"/>
            <a:ext cx="4601520" cy="3451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305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4">
            <a:extLst>
              <a:ext uri="{FF2B5EF4-FFF2-40B4-BE49-F238E27FC236}">
                <a16:creationId xmlns:a16="http://schemas.microsoft.com/office/drawing/2014/main" id="{2D178492-19B7-78B4-63E7-138CBE8BF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628" y="1056138"/>
            <a:ext cx="4085557" cy="27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7" name="Google Shape;427;p18"/>
          <p:cNvPicPr preferRelativeResize="0"/>
          <p:nvPr/>
        </p:nvPicPr>
        <p:blipFill rotWithShape="1">
          <a:blip r:embed="rId4">
            <a:alphaModFix/>
          </a:blip>
          <a:srcRect l="14940"/>
          <a:stretch/>
        </p:blipFill>
        <p:spPr>
          <a:xfrm>
            <a:off x="1306903" y="1488872"/>
            <a:ext cx="5169870" cy="5108956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18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8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0" name="Google Shape;430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18"/>
          <p:cNvSpPr/>
          <p:nvPr/>
        </p:nvSpPr>
        <p:spPr>
          <a:xfrm>
            <a:off x="1858810" y="1583177"/>
            <a:ext cx="2925778" cy="2205561"/>
          </a:xfrm>
          <a:prstGeom prst="roundRect">
            <a:avLst>
              <a:gd name="adj" fmla="val 730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8"/>
          <p:cNvSpPr/>
          <p:nvPr/>
        </p:nvSpPr>
        <p:spPr>
          <a:xfrm>
            <a:off x="1965405" y="1710034"/>
            <a:ext cx="2824921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In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developing</a:t>
            </a:r>
            <a:r>
              <a:rPr lang="it-IT" sz="1600" dirty="0">
                <a:solidFill>
                  <a:srgbClr val="1F3864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countries the climate change is strictly connected with a lot of dramatic and bloody conflicts. </a:t>
            </a: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endParaRPr sz="16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8"/>
          <p:cNvSpPr/>
          <p:nvPr/>
        </p:nvSpPr>
        <p:spPr>
          <a:xfrm>
            <a:off x="1506304" y="1124744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p18"/>
          <p:cNvPicPr preferRelativeResize="0"/>
          <p:nvPr/>
        </p:nvPicPr>
        <p:blipFill rotWithShape="1">
          <a:blip r:embed="rId6">
            <a:alphaModFix/>
          </a:blip>
          <a:srcRect r="47964" b="67296"/>
          <a:stretch/>
        </p:blipFill>
        <p:spPr>
          <a:xfrm>
            <a:off x="1632302" y="1226335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8"/>
          <p:cNvSpPr/>
          <p:nvPr/>
        </p:nvSpPr>
        <p:spPr>
          <a:xfrm>
            <a:off x="1828237" y="4051275"/>
            <a:ext cx="6560187" cy="2585819"/>
          </a:xfrm>
          <a:prstGeom prst="roundRect">
            <a:avLst>
              <a:gd name="adj" fmla="val 730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8"/>
          <p:cNvSpPr/>
          <p:nvPr/>
        </p:nvSpPr>
        <p:spPr>
          <a:xfrm>
            <a:off x="8001719" y="4036128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9" name="Google Shape;439;p18"/>
          <p:cNvPicPr preferRelativeResize="0"/>
          <p:nvPr/>
        </p:nvPicPr>
        <p:blipFill rotWithShape="1">
          <a:blip r:embed="rId6">
            <a:alphaModFix/>
          </a:blip>
          <a:srcRect r="47964" b="67296"/>
          <a:stretch/>
        </p:blipFill>
        <p:spPr>
          <a:xfrm>
            <a:off x="8127717" y="4137719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18"/>
          <p:cNvSpPr/>
          <p:nvPr/>
        </p:nvSpPr>
        <p:spPr>
          <a:xfrm>
            <a:off x="6322368" y="4919208"/>
            <a:ext cx="1805349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Loss of soil fertility, decrease of water availability, drought, floods. </a:t>
            </a: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397;p16"/>
          <p:cNvSpPr/>
          <p:nvPr/>
        </p:nvSpPr>
        <p:spPr>
          <a:xfrm>
            <a:off x="1721976" y="560911"/>
            <a:ext cx="69947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Skills to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Fight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against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climate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change</a:t>
            </a:r>
            <a:r>
              <a:rPr lang="it-IT" sz="20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: Peace keeping </a:t>
            </a:r>
            <a:r>
              <a:rPr lang="it-IT" sz="2000" b="1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operations</a:t>
            </a:r>
            <a:endParaRPr sz="2000" b="1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magine 15">
            <a:extLst>
              <a:ext uri="{FF2B5EF4-FFF2-40B4-BE49-F238E27FC236}">
                <a16:creationId xmlns:a16="http://schemas.microsoft.com/office/drawing/2014/main" id="{A4296C21-945D-7506-53B7-CAAF956FD2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832" y="4230301"/>
            <a:ext cx="4184625" cy="2430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ttangolo 18">
            <a:extLst>
              <a:ext uri="{FF2B5EF4-FFF2-40B4-BE49-F238E27FC236}">
                <a16:creationId xmlns:a16="http://schemas.microsoft.com/office/drawing/2014/main" id="{E2AF2193-6ADC-4343-A894-17FECF7F6F77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</p:spTree>
    <p:extLst>
      <p:ext uri="{BB962C8B-B14F-4D97-AF65-F5344CB8AC3E}">
        <p14:creationId xmlns:p14="http://schemas.microsoft.com/office/powerpoint/2010/main" val="39378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18"/>
          <p:cNvPicPr preferRelativeResize="0"/>
          <p:nvPr/>
        </p:nvPicPr>
        <p:blipFill rotWithShape="1">
          <a:blip r:embed="rId3">
            <a:alphaModFix/>
          </a:blip>
          <a:srcRect l="14940"/>
          <a:stretch/>
        </p:blipFill>
        <p:spPr>
          <a:xfrm>
            <a:off x="1306903" y="1488872"/>
            <a:ext cx="5169870" cy="5108956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18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8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0" name="Google Shape;43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18"/>
          <p:cNvSpPr/>
          <p:nvPr/>
        </p:nvSpPr>
        <p:spPr>
          <a:xfrm>
            <a:off x="1858809" y="1583177"/>
            <a:ext cx="3001223" cy="1665187"/>
          </a:xfrm>
          <a:prstGeom prst="roundRect">
            <a:avLst>
              <a:gd name="adj" fmla="val 730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8"/>
          <p:cNvSpPr/>
          <p:nvPr/>
        </p:nvSpPr>
        <p:spPr>
          <a:xfrm>
            <a:off x="1965405" y="1710034"/>
            <a:ext cx="2824921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Increase the aggressiveness of a lot of countries because of people necessity to survive.</a:t>
            </a: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endParaRPr sz="16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8"/>
          <p:cNvSpPr/>
          <p:nvPr/>
        </p:nvSpPr>
        <p:spPr>
          <a:xfrm>
            <a:off x="1506304" y="1124744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p18"/>
          <p:cNvPicPr preferRelativeResize="0"/>
          <p:nvPr/>
        </p:nvPicPr>
        <p:blipFill rotWithShape="1">
          <a:blip r:embed="rId5">
            <a:alphaModFix/>
          </a:blip>
          <a:srcRect r="47964" b="67296"/>
          <a:stretch/>
        </p:blipFill>
        <p:spPr>
          <a:xfrm>
            <a:off x="1632302" y="1226335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8"/>
          <p:cNvSpPr/>
          <p:nvPr/>
        </p:nvSpPr>
        <p:spPr>
          <a:xfrm>
            <a:off x="1858809" y="4169583"/>
            <a:ext cx="6994732" cy="2546556"/>
          </a:xfrm>
          <a:prstGeom prst="roundRect">
            <a:avLst>
              <a:gd name="adj" fmla="val 730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8"/>
          <p:cNvSpPr/>
          <p:nvPr/>
        </p:nvSpPr>
        <p:spPr>
          <a:xfrm>
            <a:off x="8332968" y="3891461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9" name="Google Shape;439;p18"/>
          <p:cNvPicPr preferRelativeResize="0"/>
          <p:nvPr/>
        </p:nvPicPr>
        <p:blipFill rotWithShape="1">
          <a:blip r:embed="rId5">
            <a:alphaModFix/>
          </a:blip>
          <a:srcRect r="47964" b="67296"/>
          <a:stretch/>
        </p:blipFill>
        <p:spPr>
          <a:xfrm>
            <a:off x="8458135" y="4013628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18"/>
          <p:cNvSpPr/>
          <p:nvPr/>
        </p:nvSpPr>
        <p:spPr>
          <a:xfrm>
            <a:off x="6059812" y="4670900"/>
            <a:ext cx="2794849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Therefor trainings, courses and meetings, are useful to obtain theoretical and practical skills to fight against climate change and can be also considered very important for peace keeping operations. </a:t>
            </a: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397;p16"/>
          <p:cNvSpPr/>
          <p:nvPr/>
        </p:nvSpPr>
        <p:spPr>
          <a:xfrm>
            <a:off x="1721976" y="560911"/>
            <a:ext cx="69947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Skill to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Fight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against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climate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change</a:t>
            </a: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it-IT" sz="20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Peace keeping </a:t>
            </a:r>
            <a:r>
              <a:rPr lang="it-IT" sz="2000" b="1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operations</a:t>
            </a:r>
            <a:endParaRPr sz="2000" b="1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magine 4" descr="Immagine che contiene cielo, aria aperta, persona, vestiti&#10;&#10;Descrizione generata automaticamente">
            <a:extLst>
              <a:ext uri="{FF2B5EF4-FFF2-40B4-BE49-F238E27FC236}">
                <a16:creationId xmlns:a16="http://schemas.microsoft.com/office/drawing/2014/main" id="{5EF4B58E-881B-027A-DEDB-17FA56CA84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7605" y="960980"/>
            <a:ext cx="3793696" cy="3052648"/>
          </a:xfrm>
          <a:prstGeom prst="rect">
            <a:avLst/>
          </a:prstGeom>
        </p:spPr>
      </p:pic>
      <p:pic>
        <p:nvPicPr>
          <p:cNvPr id="7" name="Immagine 6" descr="Immagine che contiene aria aperta, persona, vestiti, albero&#10;&#10;Descrizione generata automaticamente">
            <a:extLst>
              <a:ext uri="{FF2B5EF4-FFF2-40B4-BE49-F238E27FC236}">
                <a16:creationId xmlns:a16="http://schemas.microsoft.com/office/drawing/2014/main" id="{E796A701-1860-4142-2D13-EE89D69F0E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5691" y="4231654"/>
            <a:ext cx="4247078" cy="2388981"/>
          </a:xfrm>
          <a:prstGeom prst="rect">
            <a:avLst/>
          </a:prstGeom>
        </p:spPr>
      </p:pic>
      <p:sp>
        <p:nvSpPr>
          <p:cNvPr id="19" name="Rettangolo 18">
            <a:extLst>
              <a:ext uri="{FF2B5EF4-FFF2-40B4-BE49-F238E27FC236}">
                <a16:creationId xmlns:a16="http://schemas.microsoft.com/office/drawing/2014/main" id="{6B41E8E2-D33E-4E74-87E9-24750E5E8643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</p:spTree>
    <p:extLst>
      <p:ext uri="{BB962C8B-B14F-4D97-AF65-F5344CB8AC3E}">
        <p14:creationId xmlns:p14="http://schemas.microsoft.com/office/powerpoint/2010/main" val="392982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1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1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1" name="Google Shape;49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21"/>
          <p:cNvSpPr/>
          <p:nvPr/>
        </p:nvSpPr>
        <p:spPr>
          <a:xfrm>
            <a:off x="1721976" y="1973937"/>
            <a:ext cx="6093556" cy="2247151"/>
          </a:xfrm>
          <a:prstGeom prst="roundRect">
            <a:avLst>
              <a:gd name="adj" fmla="val 9927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cv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1"/>
          <p:cNvSpPr/>
          <p:nvPr/>
        </p:nvSpPr>
        <p:spPr>
          <a:xfrm>
            <a:off x="1879783" y="2149901"/>
            <a:ext cx="326156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     14 training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with a </a:t>
            </a:r>
            <a:r>
              <a:rPr lang="it-IT" sz="1600" i="1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minimum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duration of 5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days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have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been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developed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creating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interdisciplinary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thematic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path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that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can be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validated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shared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different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contexts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21"/>
          <p:cNvSpPr/>
          <p:nvPr/>
        </p:nvSpPr>
        <p:spPr>
          <a:xfrm>
            <a:off x="1454549" y="1574906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6" name="Google Shape;496;p21"/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1580547" y="1676497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21"/>
          <p:cNvSpPr/>
          <p:nvPr/>
        </p:nvSpPr>
        <p:spPr>
          <a:xfrm>
            <a:off x="1773732" y="4759891"/>
            <a:ext cx="6994733" cy="1646479"/>
          </a:xfrm>
          <a:prstGeom prst="roundRect">
            <a:avLst>
              <a:gd name="adj" fmla="val 1629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1"/>
          <p:cNvSpPr/>
          <p:nvPr/>
        </p:nvSpPr>
        <p:spPr>
          <a:xfrm>
            <a:off x="1526506" y="4432679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0" name="Google Shape;500;p21"/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1652504" y="4534270"/>
            <a:ext cx="626332" cy="579235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21"/>
          <p:cNvSpPr/>
          <p:nvPr/>
        </p:nvSpPr>
        <p:spPr>
          <a:xfrm>
            <a:off x="1917185" y="5044541"/>
            <a:ext cx="678412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       The teaching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will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be carried out, in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both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English and French languages, by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experts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from the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Forestry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Environmental and Food Organisation of the Carabinieri,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Officials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of the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Ministries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well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magistrates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professionals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from the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academic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world and the private sector.</a:t>
            </a:r>
            <a:endParaRPr sz="1600" dirty="0"/>
          </a:p>
        </p:txBody>
      </p:sp>
      <p:sp>
        <p:nvSpPr>
          <p:cNvPr id="17" name="Google Shape;397;p16"/>
          <p:cNvSpPr/>
          <p:nvPr/>
        </p:nvSpPr>
        <p:spPr>
          <a:xfrm>
            <a:off x="1721976" y="819195"/>
            <a:ext cx="69947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 CoEEP training</a:t>
            </a:r>
            <a:endParaRPr sz="20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8131918-A9CA-4285-B6F2-D9AFDEEE27B7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F13ECE8A-FF80-401F-8A21-B48DBB32C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F3D8A85-2A69-49C0-BBF7-8CC789E121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7396" y="1842424"/>
            <a:ext cx="3765264" cy="2510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020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5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25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3" name="Google Shape;56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25"/>
          <p:cNvSpPr/>
          <p:nvPr/>
        </p:nvSpPr>
        <p:spPr>
          <a:xfrm>
            <a:off x="1782357" y="1887904"/>
            <a:ext cx="4189697" cy="3197280"/>
          </a:xfrm>
          <a:prstGeom prst="roundRect">
            <a:avLst>
              <a:gd name="adj" fmla="val 9865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25"/>
          <p:cNvSpPr/>
          <p:nvPr/>
        </p:nvSpPr>
        <p:spPr>
          <a:xfrm>
            <a:off x="1867436" y="1949610"/>
            <a:ext cx="3592081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       The Centre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able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to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deploy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Mobile Training Teams (MTT),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composed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instructors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experts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, with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three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distinct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600" dirty="0"/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providing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pre-deployment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training sessions in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beneficiary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countries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(on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request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);</a:t>
            </a:r>
            <a:endParaRPr sz="1600" dirty="0"/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validating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that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trained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units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correctly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form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their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units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according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to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established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standards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sz="1600" dirty="0"/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ensuring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that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units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continue to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maintain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their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6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prerogatives</a:t>
            </a:r>
            <a:r>
              <a:rPr lang="it-IT" sz="1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dirty="0"/>
          </a:p>
        </p:txBody>
      </p:sp>
      <p:sp>
        <p:nvSpPr>
          <p:cNvPr id="567" name="Google Shape;567;p25"/>
          <p:cNvSpPr/>
          <p:nvPr/>
        </p:nvSpPr>
        <p:spPr>
          <a:xfrm>
            <a:off x="1514931" y="1488872"/>
            <a:ext cx="769582" cy="7574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8" name="Google Shape;568;p25"/>
          <p:cNvPicPr preferRelativeResize="0"/>
          <p:nvPr/>
        </p:nvPicPr>
        <p:blipFill rotWithShape="1">
          <a:blip r:embed="rId4">
            <a:alphaModFix/>
          </a:blip>
          <a:srcRect r="47964" b="67296"/>
          <a:stretch/>
        </p:blipFill>
        <p:spPr>
          <a:xfrm>
            <a:off x="1640929" y="1590463"/>
            <a:ext cx="626332" cy="579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25"/>
          <p:cNvPicPr preferRelativeResize="0"/>
          <p:nvPr/>
        </p:nvPicPr>
        <p:blipFill rotWithShape="1">
          <a:blip r:embed="rId5">
            <a:alphaModFix/>
          </a:blip>
          <a:srcRect l="53459" t="15780" r="22117" b="4749"/>
          <a:stretch/>
        </p:blipFill>
        <p:spPr>
          <a:xfrm>
            <a:off x="5719313" y="1388036"/>
            <a:ext cx="2853589" cy="5222805"/>
          </a:xfrm>
          <a:prstGeom prst="round2DiagRect">
            <a:avLst>
              <a:gd name="adj1" fmla="val 16667"/>
              <a:gd name="adj2" fmla="val 0"/>
            </a:avLst>
          </a:prstGeom>
          <a:noFill/>
          <a:ln w="5715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sp>
        <p:nvSpPr>
          <p:cNvPr id="13" name="Google Shape;397;p16"/>
          <p:cNvSpPr/>
          <p:nvPr/>
        </p:nvSpPr>
        <p:spPr>
          <a:xfrm>
            <a:off x="1782357" y="798104"/>
            <a:ext cx="69947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 CoEEP training</a:t>
            </a:r>
            <a:endParaRPr sz="20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D8C6CF8-341F-456E-B2E0-37C932E7A5C2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EC70C9F4-CE3F-4434-B68B-FCE5D9D595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233" y="1464547"/>
            <a:ext cx="5129763" cy="5050098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26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26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8" name="Google Shape;57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26"/>
          <p:cNvSpPr/>
          <p:nvPr/>
        </p:nvSpPr>
        <p:spPr>
          <a:xfrm>
            <a:off x="1508688" y="675134"/>
            <a:ext cx="69947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 CoEEP training </a:t>
            </a:r>
            <a:r>
              <a:rPr lang="it-IT" sz="20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sz="20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81" name="Google Shape;581;p26"/>
          <p:cNvGraphicFramePr/>
          <p:nvPr>
            <p:extLst>
              <p:ext uri="{D42A27DB-BD31-4B8C-83A1-F6EECF244321}">
                <p14:modId xmlns:p14="http://schemas.microsoft.com/office/powerpoint/2010/main" val="2705359744"/>
              </p:ext>
            </p:extLst>
          </p:nvPr>
        </p:nvGraphicFramePr>
        <p:xfrm>
          <a:off x="1508688" y="1212085"/>
          <a:ext cx="7421300" cy="5471788"/>
        </p:xfrm>
        <a:graphic>
          <a:graphicData uri="http://schemas.openxmlformats.org/drawingml/2006/table">
            <a:tbl>
              <a:tblPr bandRow="1">
                <a:noFill/>
                <a:tableStyleId>{8C34A366-3098-484C-B8C2-871E187A595D}</a:tableStyleId>
              </a:tblPr>
              <a:tblGrid>
                <a:gridCol w="468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5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666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20000"/>
                        </a:buClr>
                        <a:buSzPts val="1100"/>
                        <a:buFont typeface="Calibri"/>
                        <a:buNone/>
                      </a:pPr>
                      <a:r>
                        <a:rPr lang="it-IT" sz="1100" b="1" u="none" strike="noStrike" cap="none">
                          <a:solidFill>
                            <a:srgbClr val="A20000"/>
                          </a:solidFill>
                        </a:rPr>
                        <a:t>1</a:t>
                      </a:r>
                      <a:endParaRPr sz="11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 dirty="0">
                          <a:solidFill>
                            <a:srgbClr val="002060"/>
                          </a:solidFill>
                        </a:rPr>
                        <a:t>ENVIRONMENTAL PROTECTION AND CLIMATE CHANGE ASSESSMENT </a:t>
                      </a:r>
                      <a:endParaRPr sz="1050" b="0" u="none" strike="noStrike" cap="none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2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20000"/>
                        </a:buClr>
                        <a:buSzPts val="1100"/>
                        <a:buFont typeface="Calibri"/>
                        <a:buNone/>
                      </a:pPr>
                      <a:r>
                        <a:rPr lang="it-IT" sz="1100" b="1" u="none" strike="noStrike" cap="none">
                          <a:solidFill>
                            <a:srgbClr val="A20000"/>
                          </a:solidFill>
                        </a:rPr>
                        <a:t>2</a:t>
                      </a:r>
                      <a:endParaRPr sz="11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>
                          <a:solidFill>
                            <a:srgbClr val="002060"/>
                          </a:solidFill>
                        </a:rPr>
                        <a:t>BEST PRACTICES FOR THE IMPLEMENTATION OF AN INTEGRATED PROJECT FOR THE ENVIRONMENTAL RESTORATION OF FIRE-AFFECTED AREAS </a:t>
                      </a:r>
                      <a:endParaRPr sz="1050" b="0" u="none" strike="noStrike" cap="none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52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A20000"/>
                          </a:solidFill>
                        </a:rPr>
                        <a:t>3</a:t>
                      </a:r>
                      <a:endParaRPr sz="12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>
                          <a:solidFill>
                            <a:srgbClr val="002060"/>
                          </a:solidFill>
                        </a:rPr>
                        <a:t>PROTECTION, MANAGEMENT AND REHABILITATION OF PRIORITY HABITATS AT HIGH RISK OF DISAPPEARANCE 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32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A20000"/>
                          </a:solidFill>
                        </a:rPr>
                        <a:t>4</a:t>
                      </a:r>
                      <a:endParaRPr sz="12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 dirty="0">
                          <a:solidFill>
                            <a:srgbClr val="002060"/>
                          </a:solidFill>
                        </a:rPr>
                        <a:t>NETWORK OF PROTECTED NATURAL AREAS, AS A SOURCE OF GOOD PRACTICES ON ENVIRONMENTAL CONSERVATION AND AS A STIMULUS TO INCREASE THE DIALOGUE WITH LOCAL COMMUNITIES FOR THE DEVELOPMENT OF ECONOMIC ENVIRONMENTALLY FRIENDLY ACTIVITIES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2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A20000"/>
                          </a:solidFill>
                        </a:rPr>
                        <a:t>5</a:t>
                      </a:r>
                      <a:endParaRPr sz="12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>
                          <a:solidFill>
                            <a:srgbClr val="002060"/>
                          </a:solidFill>
                        </a:rPr>
                        <a:t>SOIL LOSS AND NATURALISTIC ENGINEERING. INTERVENTIONS OF REGULATION, CONSOLIDATION, DEFENCE AND HABITAT RESTORATION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52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A20000"/>
                          </a:solidFill>
                        </a:rPr>
                        <a:t>6</a:t>
                      </a:r>
                      <a:endParaRPr sz="12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>
                          <a:solidFill>
                            <a:srgbClr val="002060"/>
                          </a:solidFill>
                        </a:rPr>
                        <a:t>PROTECTION AND CONSERVATION OF BIODIVERSITY: HERITAGE FOR LIFE, DEVELOPMENT AND HEALTH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52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A20000"/>
                          </a:solidFill>
                        </a:rPr>
                        <a:t>7</a:t>
                      </a:r>
                      <a:endParaRPr sz="12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>
                          <a:solidFill>
                            <a:srgbClr val="002060"/>
                          </a:solidFill>
                        </a:rPr>
                        <a:t>MONITORING IMPACT OF AIR POLLUTION ON TERRESTRIAL ECOSYSTEMS: THE CON.ECO.FOR. AND NEC NETWORKS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52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A20000"/>
                          </a:solidFill>
                        </a:rPr>
                        <a:t>8</a:t>
                      </a:r>
                      <a:endParaRPr sz="12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>
                          <a:solidFill>
                            <a:srgbClr val="002060"/>
                          </a:solidFill>
                        </a:rPr>
                        <a:t>THE NATIONAL INVENTORY OF FORESTS AND CARBON SINKS (INFC): THE ITALIAN EXPERIENCE OF PERIODIC CENSUS OF FOREST RESOURCES AND THE STOCK OF CO2 ABSORBED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352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A20000"/>
                          </a:solidFill>
                        </a:rPr>
                        <a:t>9</a:t>
                      </a:r>
                      <a:endParaRPr sz="12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>
                          <a:solidFill>
                            <a:srgbClr val="002060"/>
                          </a:solidFill>
                        </a:rPr>
                        <a:t>CLIMATE NEUTRALITY OF FIELD ACTIVITIES: STRATEGIES TO REDUCE CO2 EMISSIONS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52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A20000"/>
                          </a:solidFill>
                        </a:rPr>
                        <a:t>10</a:t>
                      </a:r>
                      <a:endParaRPr sz="12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>
                          <a:solidFill>
                            <a:srgbClr val="002060"/>
                          </a:solidFill>
                        </a:rPr>
                        <a:t>FOREST FIRES: TECHNIQUES OF SCIENTIFIC TECHNICAL COLLECTION ON STANDS TOPSOIL CROSSED BY FIRES FOR THE DETECTION OF THE CAUSES OF IGNITION – BASIC COURSE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52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A20000"/>
                          </a:solidFill>
                        </a:rPr>
                        <a:t>11</a:t>
                      </a:r>
                      <a:endParaRPr sz="12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>
                          <a:solidFill>
                            <a:srgbClr val="002060"/>
                          </a:solidFill>
                        </a:rPr>
                        <a:t>FOREST FIRES: TECHNIQUES OF SCIENTIFIC TECHNICAL COLLECTION ON STANDS TOPSOIL CROSSED BY FIRES FOR THE DETECTION OF THE CAUSES OF IGNITION –ADVANCED COURSE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352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A20000"/>
                          </a:solidFill>
                        </a:rPr>
                        <a:t>12</a:t>
                      </a:r>
                      <a:endParaRPr sz="12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>
                          <a:solidFill>
                            <a:srgbClr val="002060"/>
                          </a:solidFill>
                        </a:rPr>
                        <a:t>BEST PRACTICES TO COMBAT POLLUTION AND EVIRONMENTAL DISASTERS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52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A20000"/>
                          </a:solidFill>
                        </a:rPr>
                        <a:t>13</a:t>
                      </a:r>
                      <a:endParaRPr sz="12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>
                          <a:solidFill>
                            <a:srgbClr val="002060"/>
                          </a:solidFill>
                        </a:rPr>
                        <a:t>THE ENVIRONMENTAL POLICE WITH PARTICULAR REFERENCE TO THE ACTIVITIES ORGANISED FOR NATIONAL AND TRANSBOUNDARY ILLICIT WASTE TRAFFIC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352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A20000"/>
                          </a:solidFill>
                        </a:rPr>
                        <a:t>14</a:t>
                      </a:r>
                      <a:endParaRPr sz="1200" b="1" u="none" strike="noStrike" cap="none">
                        <a:solidFill>
                          <a:srgbClr val="A2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050"/>
                        <a:buFont typeface="Calibri"/>
                        <a:buNone/>
                      </a:pPr>
                      <a:r>
                        <a:rPr lang="it-IT" sz="1050" u="none" strike="noStrike" cap="none" dirty="0">
                          <a:solidFill>
                            <a:srgbClr val="002060"/>
                          </a:solidFill>
                        </a:rPr>
                        <a:t>THE ENVIRONMENTAL POLICE WITH PARTICULAR REFERENCE TO THE SO CALLED CEMENT CYCLE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Rettangolo 9">
            <a:extLst>
              <a:ext uri="{FF2B5EF4-FFF2-40B4-BE49-F238E27FC236}">
                <a16:creationId xmlns:a16="http://schemas.microsoft.com/office/drawing/2014/main" id="{06655ACB-8839-472D-8967-46C91675F07D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504B0B55-9416-460E-8175-ACC2A2CCDC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92287341-15B6-4969-91BE-6586A1B53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605" y="4077072"/>
            <a:ext cx="5880584" cy="331076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855" name="Google Shape;855;p41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41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7" name="Google Shape;857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1026725" y="741758"/>
            <a:ext cx="8229240" cy="514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2800" b="1" i="1" dirty="0" err="1"/>
              <a:t>This</a:t>
            </a:r>
            <a:r>
              <a:rPr lang="it-IT" sz="2800" b="1" i="1" dirty="0"/>
              <a:t> </a:t>
            </a:r>
            <a:r>
              <a:rPr lang="it-IT" sz="2800" b="1" i="1" dirty="0" err="1"/>
              <a:t>is</a:t>
            </a:r>
            <a:r>
              <a:rPr lang="it-IT" sz="2800" b="1" i="1" dirty="0"/>
              <a:t> </a:t>
            </a:r>
            <a:r>
              <a:rPr lang="it-IT" sz="2800" b="1" i="1" dirty="0" err="1"/>
              <a:t>our</a:t>
            </a:r>
            <a:r>
              <a:rPr lang="it-IT" sz="2800" b="1" i="1" dirty="0"/>
              <a:t> Project </a:t>
            </a:r>
          </a:p>
        </p:txBody>
      </p:sp>
      <p:sp>
        <p:nvSpPr>
          <p:cNvPr id="12" name="Google Shape;843;p40"/>
          <p:cNvSpPr/>
          <p:nvPr/>
        </p:nvSpPr>
        <p:spPr>
          <a:xfrm>
            <a:off x="1417466" y="1398555"/>
            <a:ext cx="3282072" cy="3172941"/>
          </a:xfrm>
          <a:prstGeom prst="roundRect">
            <a:avLst>
              <a:gd name="adj" fmla="val 730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A2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tabLst>
                <a:tab pos="942975" algn="l"/>
              </a:tabLst>
            </a:pPr>
            <a:r>
              <a:rPr lang="en-US" altLang="it-IT" sz="1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 our opinion, it will be useful to start new collaboration with more and more countries.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tabLst>
                <a:tab pos="942975" algn="l"/>
              </a:tabLst>
            </a:pPr>
            <a:r>
              <a:rPr lang="en-US" altLang="it-IT" sz="1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 have already started and held numerous courses on the subject of forest fires, waste trafficking and protection of biodiversity both for representatives of other European, South American,  African countries. </a:t>
            </a:r>
          </a:p>
          <a:p>
            <a:pPr marL="714375" indent="-533400">
              <a:buFont typeface="Arial" panose="020B0604020202020204" pitchFamily="34" charset="0"/>
            </a:pPr>
            <a:endParaRPr lang="it-IT" sz="1600" dirty="0"/>
          </a:p>
        </p:txBody>
      </p:sp>
      <p:sp>
        <p:nvSpPr>
          <p:cNvPr id="13" name="Google Shape;843;p40"/>
          <p:cNvSpPr/>
          <p:nvPr/>
        </p:nvSpPr>
        <p:spPr>
          <a:xfrm>
            <a:off x="5796136" y="1314840"/>
            <a:ext cx="3187422" cy="3256656"/>
          </a:xfrm>
          <a:prstGeom prst="roundRect">
            <a:avLst>
              <a:gd name="adj" fmla="val 7309"/>
            </a:avLst>
          </a:prstGeom>
          <a:solidFill>
            <a:srgbClr val="E1EFD8">
              <a:alpha val="40000"/>
            </a:srgbClr>
          </a:solidFill>
          <a:ln w="381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indent="180975"/>
            <a:r>
              <a:rPr lang="en-US" altLang="it-IT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 the next future we already have numerous training activities planned, as well as meeting, to agree on new training programs and start new and useful collaborations.</a:t>
            </a:r>
            <a:r>
              <a:rPr lang="it-IT" altLang="it-IT" sz="2000" dirty="0">
                <a:solidFill>
                  <a:schemeClr val="tx1"/>
                </a:solidFill>
              </a:rPr>
              <a:t> </a:t>
            </a:r>
            <a:endParaRPr lang="it-IT" altLang="it-IT" sz="2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indent="180975">
              <a:buFont typeface="Arial" panose="020B0604020202020204" pitchFamily="34" charset="0"/>
            </a:pPr>
            <a:endParaRPr lang="it-IT" sz="10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67017"/>
            <a:ext cx="184731" cy="32316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42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42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942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942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942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942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942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942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942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42975" algn="l"/>
              </a:tabLst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06D544D-4762-43C8-9355-6952D3261CA6}"/>
              </a:ext>
            </a:extLst>
          </p:cNvPr>
          <p:cNvSpPr/>
          <p:nvPr/>
        </p:nvSpPr>
        <p:spPr>
          <a:xfrm>
            <a:off x="1312859" y="9253"/>
            <a:ext cx="7836954" cy="549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20BF325E-339B-49E9-8A79-8FE470436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18D5327-6DD2-4EEE-9D90-2793D3032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097" y="758700"/>
            <a:ext cx="9144000" cy="6090047"/>
          </a:xfrm>
          <a:prstGeom prst="rect">
            <a:avLst/>
          </a:prstGeom>
        </p:spPr>
      </p:pic>
      <p:sp>
        <p:nvSpPr>
          <p:cNvPr id="855" name="Google Shape;855;p41"/>
          <p:cNvSpPr/>
          <p:nvPr/>
        </p:nvSpPr>
        <p:spPr>
          <a:xfrm>
            <a:off x="0" y="0"/>
            <a:ext cx="119044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41"/>
          <p:cNvSpPr/>
          <p:nvPr/>
        </p:nvSpPr>
        <p:spPr>
          <a:xfrm>
            <a:off x="1190445" y="0"/>
            <a:ext cx="116458" cy="685800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7" name="Google Shape;857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88" y="203101"/>
            <a:ext cx="1014074" cy="1744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7005" y="1110034"/>
            <a:ext cx="5129763" cy="505009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3923928" y="1389302"/>
            <a:ext cx="496855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83808" rIns="90000" bIns="45000"/>
          <a:lstStyle>
            <a:lvl1pPr>
              <a:spcBef>
                <a:spcPct val="2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000000"/>
                </a:solidFill>
                <a:latin typeface="Eras Medium ITC" panose="020B0602030504020804" pitchFamily="34" charset="0"/>
                <a:ea typeface="Microsoft YaHei" panose="020B0503020204020204" pitchFamily="34" charset="-122"/>
              </a:rPr>
              <a:t>Thank </a:t>
            </a:r>
            <a:r>
              <a:rPr lang="it-IT" altLang="it-IT" sz="3600" b="1" dirty="0" err="1">
                <a:solidFill>
                  <a:srgbClr val="000000"/>
                </a:solidFill>
                <a:latin typeface="Eras Medium ITC" panose="020B0602030504020804" pitchFamily="34" charset="0"/>
                <a:ea typeface="Microsoft YaHei" panose="020B0503020204020204" pitchFamily="34" charset="-122"/>
              </a:rPr>
              <a:t>you</a:t>
            </a:r>
            <a:r>
              <a:rPr lang="it-IT" altLang="it-IT" sz="3600" b="1" dirty="0">
                <a:solidFill>
                  <a:srgbClr val="000000"/>
                </a:solidFill>
                <a:latin typeface="Eras Medium ITC" panose="020B0602030504020804" pitchFamily="34" charset="0"/>
                <a:ea typeface="Microsoft YaHei" panose="020B0503020204020204" pitchFamily="34" charset="-122"/>
              </a:rPr>
              <a:t> for </a:t>
            </a:r>
            <a:r>
              <a:rPr lang="it-IT" altLang="it-IT" sz="3600" b="1" dirty="0" err="1">
                <a:solidFill>
                  <a:srgbClr val="000000"/>
                </a:solidFill>
                <a:latin typeface="Eras Medium ITC" panose="020B0602030504020804" pitchFamily="34" charset="0"/>
                <a:ea typeface="Microsoft YaHei" panose="020B0503020204020204" pitchFamily="34" charset="-122"/>
              </a:rPr>
              <a:t>your</a:t>
            </a:r>
            <a:r>
              <a:rPr lang="it-IT" altLang="it-IT" sz="3600" b="1" dirty="0">
                <a:solidFill>
                  <a:srgbClr val="000000"/>
                </a:solidFill>
                <a:latin typeface="Eras Medium ITC" panose="020B0602030504020804" pitchFamily="34" charset="0"/>
                <a:ea typeface="Microsoft YaHei" panose="020B0503020204020204" pitchFamily="34" charset="-122"/>
              </a:rPr>
              <a:t> kind </a:t>
            </a:r>
            <a:r>
              <a:rPr lang="it-IT" altLang="it-IT" sz="3600" b="1" dirty="0" err="1">
                <a:solidFill>
                  <a:srgbClr val="000000"/>
                </a:solidFill>
                <a:latin typeface="Eras Medium ITC" panose="020B0602030504020804" pitchFamily="34" charset="0"/>
                <a:ea typeface="Microsoft YaHei" panose="020B0503020204020204" pitchFamily="34" charset="-122"/>
              </a:rPr>
              <a:t>attention</a:t>
            </a:r>
            <a:r>
              <a:rPr lang="it-IT" altLang="it-IT" sz="3600" b="1" dirty="0">
                <a:solidFill>
                  <a:srgbClr val="000000"/>
                </a:solidFill>
                <a:latin typeface="Eras Medium ITC" panose="020B0602030504020804" pitchFamily="34" charset="0"/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72237D0-CC96-42A9-A4A9-DF5F538C34EE}"/>
              </a:ext>
            </a:extLst>
          </p:cNvPr>
          <p:cNvSpPr/>
          <p:nvPr/>
        </p:nvSpPr>
        <p:spPr>
          <a:xfrm>
            <a:off x="1312859" y="9252"/>
            <a:ext cx="9127238" cy="7494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i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it-IT" sz="1800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Excellence for Environmental Protection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CD07258-7F43-415B-9BC4-6CA25367874A}"/>
              </a:ext>
            </a:extLst>
          </p:cNvPr>
          <p:cNvSpPr/>
          <p:nvPr/>
        </p:nvSpPr>
        <p:spPr>
          <a:xfrm>
            <a:off x="1455886" y="5591468"/>
            <a:ext cx="54923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it-IT" altLang="it-IT" sz="1800" dirty="0" smtClean="0">
                <a:solidFill>
                  <a:srgbClr val="FFFFFF"/>
                </a:solidFill>
                <a:effectLst>
                  <a:glow rad="330200">
                    <a:srgbClr val="5B9BD5">
                      <a:alpha val="40000"/>
                    </a:srgbClr>
                  </a:glow>
                </a:effectLst>
                <a:latin typeface="Eras Medium ITC" panose="020B0602030504020804" pitchFamily="34" charset="0"/>
                <a:ea typeface="Microsoft YaHei" panose="020B0503020204020204" pitchFamily="34" charset="-122"/>
              </a:rPr>
              <a:t>Col Arrigo GAREFFI</a:t>
            </a:r>
          </a:p>
          <a:p>
            <a:pPr lvl="0">
              <a:spcBef>
                <a:spcPct val="0"/>
              </a:spcBef>
            </a:pPr>
            <a:r>
              <a:rPr lang="it-IT" altLang="it-IT" sz="1800" dirty="0" smtClean="0">
                <a:solidFill>
                  <a:srgbClr val="FFFFFF"/>
                </a:solidFill>
                <a:effectLst>
                  <a:glow rad="330200">
                    <a:srgbClr val="5B9BD5">
                      <a:alpha val="40000"/>
                    </a:srgbClr>
                  </a:glow>
                </a:effectLst>
                <a:latin typeface="Eras Medium ITC" panose="020B0602030504020804" pitchFamily="34" charset="0"/>
                <a:ea typeface="Microsoft YaHei" panose="020B0503020204020204" pitchFamily="34" charset="-122"/>
              </a:rPr>
              <a:t>International </a:t>
            </a:r>
            <a:r>
              <a:rPr lang="it-IT" altLang="it-IT" sz="1800" dirty="0" err="1" smtClean="0">
                <a:solidFill>
                  <a:srgbClr val="FFFFFF"/>
                </a:solidFill>
                <a:effectLst>
                  <a:glow rad="330200">
                    <a:srgbClr val="5B9BD5">
                      <a:alpha val="40000"/>
                    </a:srgbClr>
                  </a:glow>
                </a:effectLst>
                <a:latin typeface="Eras Medium ITC" panose="020B0602030504020804" pitchFamily="34" charset="0"/>
                <a:ea typeface="Microsoft YaHei" panose="020B0503020204020204" pitchFamily="34" charset="-122"/>
              </a:rPr>
              <a:t>Institute</a:t>
            </a:r>
            <a:r>
              <a:rPr lang="it-IT" altLang="it-IT" sz="1800" dirty="0" smtClean="0">
                <a:solidFill>
                  <a:srgbClr val="FFFFFF"/>
                </a:solidFill>
                <a:effectLst>
                  <a:glow rad="330200">
                    <a:srgbClr val="5B9BD5">
                      <a:alpha val="40000"/>
                    </a:srgbClr>
                  </a:glow>
                </a:effectLst>
                <a:latin typeface="Eras Medium ITC" panose="020B0602030504020804" pitchFamily="34" charset="0"/>
                <a:ea typeface="Microsoft YaHei" panose="020B0503020204020204" pitchFamily="34" charset="-122"/>
              </a:rPr>
              <a:t> for Stability Policing Studies</a:t>
            </a:r>
          </a:p>
          <a:p>
            <a:pPr lvl="0">
              <a:spcBef>
                <a:spcPct val="0"/>
              </a:spcBef>
            </a:pPr>
            <a:r>
              <a:rPr lang="it-IT" altLang="it-IT" sz="1800" dirty="0">
                <a:solidFill>
                  <a:srgbClr val="FFFFFF"/>
                </a:solidFill>
                <a:effectLst>
                  <a:glow rad="330200">
                    <a:srgbClr val="5B9BD5">
                      <a:alpha val="40000"/>
                    </a:srgbClr>
                  </a:glow>
                </a:effectLst>
                <a:latin typeface="Eras Medium ITC" panose="020B0602030504020804" pitchFamily="34" charset="0"/>
                <a:ea typeface="Microsoft YaHei" panose="020B0503020204020204" pitchFamily="34" charset="-122"/>
              </a:rPr>
              <a:t>D</a:t>
            </a:r>
            <a:r>
              <a:rPr lang="it-IT" altLang="it-IT" sz="1800" dirty="0" smtClean="0">
                <a:solidFill>
                  <a:srgbClr val="FFFFFF"/>
                </a:solidFill>
                <a:effectLst>
                  <a:glow rad="330200">
                    <a:srgbClr val="5B9BD5">
                      <a:alpha val="40000"/>
                    </a:srgbClr>
                  </a:glow>
                </a:effectLst>
                <a:latin typeface="Eras Medium ITC" panose="020B0602030504020804" pitchFamily="34" charset="0"/>
                <a:ea typeface="Microsoft YaHei" panose="020B0503020204020204" pitchFamily="34" charset="-122"/>
              </a:rPr>
              <a:t>irector</a:t>
            </a:r>
          </a:p>
          <a:p>
            <a:pPr lvl="0">
              <a:spcBef>
                <a:spcPct val="0"/>
              </a:spcBef>
            </a:pPr>
            <a:r>
              <a:rPr lang="it-IT" altLang="it-IT" sz="1800" dirty="0" smtClean="0">
                <a:solidFill>
                  <a:srgbClr val="FFFFFF"/>
                </a:solidFill>
                <a:effectLst>
                  <a:glow rad="330200">
                    <a:srgbClr val="5B9BD5">
                      <a:alpha val="40000"/>
                    </a:srgbClr>
                  </a:glow>
                </a:effectLst>
                <a:latin typeface="Eras Medium ITC" panose="020B0602030504020804" pitchFamily="34" charset="0"/>
                <a:ea typeface="Microsoft YaHei" panose="020B0503020204020204" pitchFamily="34" charset="-122"/>
              </a:rPr>
              <a:t>CoESPU</a:t>
            </a:r>
            <a:endParaRPr lang="it-IT" altLang="it-IT" sz="1800" dirty="0">
              <a:solidFill>
                <a:srgbClr val="FFFFFF"/>
              </a:solidFill>
              <a:effectLst>
                <a:glow rad="330200">
                  <a:srgbClr val="5B9BD5">
                    <a:alpha val="40000"/>
                  </a:srgbClr>
                </a:glow>
              </a:effectLst>
              <a:latin typeface="Eras Medium ITC" panose="020B0602030504020804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794178D-8166-4FA4-B4AF-CA58FB1B4A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415" y="5445224"/>
            <a:ext cx="733660" cy="93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0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2832</TotalTime>
  <Words>1741</Words>
  <Application>Microsoft Office PowerPoint</Application>
  <PresentationFormat>Presentazione su schermo (4:3)</PresentationFormat>
  <Paragraphs>118</Paragraphs>
  <Slides>19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6" baseType="lpstr">
      <vt:lpstr>Eras Medium ITC</vt:lpstr>
      <vt:lpstr>Calibri</vt:lpstr>
      <vt:lpstr>Teko Medium</vt:lpstr>
      <vt:lpstr>Microsoft YaHei</vt:lpstr>
      <vt:lpstr>Arial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ESC360 VOLONTARI</dc:creator>
  <cp:lastModifiedBy>Gareffi Arrigo Paolo Andrea (Col.)</cp:lastModifiedBy>
  <cp:revision>109</cp:revision>
  <dcterms:created xsi:type="dcterms:W3CDTF">2023-06-16T09:54:57Z</dcterms:created>
  <dcterms:modified xsi:type="dcterms:W3CDTF">2024-11-01T09:40:48Z</dcterms:modified>
</cp:coreProperties>
</file>