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Arial Bold" charset="1" panose="020B0802020202020204"/>
      <p:regular r:id="rId28"/>
    </p:embeddedFont>
    <p:embeddedFont>
      <p:font typeface="Arial" charset="1" panose="020B0502020202020204"/>
      <p:regular r:id="rId29"/>
    </p:embeddedFont>
    <p:embeddedFont>
      <p:font typeface="Arial Italics" charset="1" panose="020B0502020202090204"/>
      <p:regular r:id="rId30"/>
    </p:embeddedFont>
    <p:embeddedFont>
      <p:font typeface="Gagalin" charset="1" panose="00000500000000000000"/>
      <p:regular r:id="rId31"/>
    </p:embeddedFont>
    <p:embeddedFont>
      <p:font typeface="Canva Sans Bold" charset="1" panose="020B0803030501040103"/>
      <p:regular r:id="rId32"/>
    </p:embeddedFont>
    <p:embeddedFont>
      <p:font typeface="Canva Sans" charset="1" panose="020B0503030501040103"/>
      <p:regular r:id="rId33"/>
    </p:embeddedFont>
    <p:embeddedFont>
      <p:font typeface="TT Hoves Bold" charset="1" panose="02000003020000060003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notesMasters/notesMaster1.xml" Type="http://schemas.openxmlformats.org/officeDocument/2006/relationships/notesMaster"/><Relationship Id="rId35" Target="theme/theme2.xml" Type="http://schemas.openxmlformats.org/officeDocument/2006/relationships/theme"/><Relationship Id="rId36" Target="notesSlides/notesSlide1.xml" Type="http://schemas.openxmlformats.org/officeDocument/2006/relationships/notesSlide"/><Relationship Id="rId37" Target="fonts/font37.fntdata" Type="http://schemas.openxmlformats.org/officeDocument/2006/relationships/font"/><Relationship Id="rId38" Target="notesSlides/notesSlide2.xml" Type="http://schemas.openxmlformats.org/officeDocument/2006/relationships/notesSlide"/><Relationship Id="rId39" Target="notesSlides/notesSlide3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4.xml" Type="http://schemas.openxmlformats.org/officeDocument/2006/relationships/notesSlide"/><Relationship Id="rId41" Target="notesSlides/notesSlide5.xml" Type="http://schemas.openxmlformats.org/officeDocument/2006/relationships/notesSlide"/><Relationship Id="rId42" Target="notesSlides/notesSlide6.xml" Type="http://schemas.openxmlformats.org/officeDocument/2006/relationships/notesSlide"/><Relationship Id="rId43" Target="notesSlides/notesSlide7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jpeg" Type="http://schemas.openxmlformats.org/officeDocument/2006/relationships/image"/><Relationship Id="rId7" Target="../media/image1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3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14" Target="../media/image41.png" Type="http://schemas.openxmlformats.org/officeDocument/2006/relationships/image"/><Relationship Id="rId15" Target="../media/image42.svg" Type="http://schemas.openxmlformats.org/officeDocument/2006/relationships/image"/><Relationship Id="rId16" Target="../media/image43.png" Type="http://schemas.openxmlformats.org/officeDocument/2006/relationships/image"/><Relationship Id="rId17" Target="../media/image44.sv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4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47.png" Type="http://schemas.openxmlformats.org/officeDocument/2006/relationships/image"/><Relationship Id="rId17" Target="../media/image48.sv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4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41.png" Type="http://schemas.openxmlformats.org/officeDocument/2006/relationships/image"/><Relationship Id="rId13" Target="../media/image42.svg" Type="http://schemas.openxmlformats.org/officeDocument/2006/relationships/image"/><Relationship Id="rId14" Target="../media/image49.png" Type="http://schemas.openxmlformats.org/officeDocument/2006/relationships/image"/><Relationship Id="rId15" Target="../media/image50.svg" Type="http://schemas.openxmlformats.org/officeDocument/2006/relationships/image"/><Relationship Id="rId16" Target="../media/image51.png" Type="http://schemas.openxmlformats.org/officeDocument/2006/relationships/image"/><Relationship Id="rId17" Target="../media/image52.sv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4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53.png" Type="http://schemas.openxmlformats.org/officeDocument/2006/relationships/image"/><Relationship Id="rId15" Target="../media/image54.png" Type="http://schemas.openxmlformats.org/officeDocument/2006/relationships/image"/><Relationship Id="rId16" Target="../media/image55.sv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4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4.png" Type="http://schemas.openxmlformats.org/officeDocument/2006/relationships/image"/><Relationship Id="rId8" Target="../media/image57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4.png" Type="http://schemas.openxmlformats.org/officeDocument/2006/relationships/image"/><Relationship Id="rId8" Target="../media/image5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png" Type="http://schemas.openxmlformats.org/officeDocument/2006/relationships/image"/><Relationship Id="rId11" Target="../media/image6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Relationship Id="rId8" Target="../media/image61.png" Type="http://schemas.openxmlformats.org/officeDocument/2006/relationships/image"/><Relationship Id="rId9" Target="../media/image6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38225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318323" y="147983"/>
            <a:ext cx="1831109" cy="9993549"/>
            <a:chOff x="0" y="0"/>
            <a:chExt cx="2441479" cy="133247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1448" cy="13324712"/>
            </a:xfrm>
            <a:custGeom>
              <a:avLst/>
              <a:gdLst/>
              <a:ahLst/>
              <a:cxnLst/>
              <a:rect r="r" b="b" t="t" l="l"/>
              <a:pathLst>
                <a:path h="13324712" w="2441448">
                  <a:moveTo>
                    <a:pt x="0" y="0"/>
                  </a:moveTo>
                  <a:lnTo>
                    <a:pt x="2441448" y="0"/>
                  </a:lnTo>
                  <a:lnTo>
                    <a:pt x="2441448" y="13324712"/>
                  </a:lnTo>
                  <a:lnTo>
                    <a:pt x="0" y="13324712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89313" y="9673213"/>
            <a:ext cx="9808917" cy="616299"/>
            <a:chOff x="0" y="0"/>
            <a:chExt cx="13078556" cy="8217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078588" cy="821690"/>
            </a:xfrm>
            <a:custGeom>
              <a:avLst/>
              <a:gdLst/>
              <a:ahLst/>
              <a:cxnLst/>
              <a:rect r="r" b="b" t="t" l="l"/>
              <a:pathLst>
                <a:path h="821690" w="13078588">
                  <a:moveTo>
                    <a:pt x="0" y="0"/>
                  </a:moveTo>
                  <a:lnTo>
                    <a:pt x="13078588" y="0"/>
                  </a:lnTo>
                  <a:lnTo>
                    <a:pt x="13078588" y="821690"/>
                  </a:lnTo>
                  <a:lnTo>
                    <a:pt x="0" y="82169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975710" y="9464717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b="true" sz="1406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Department of Peace Operations (DPO)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770213" y="266118"/>
            <a:ext cx="2035466" cy="1597731"/>
          </a:xfrm>
          <a:custGeom>
            <a:avLst/>
            <a:gdLst/>
            <a:ahLst/>
            <a:cxnLst/>
            <a:rect r="r" b="b" t="t" l="l"/>
            <a:pathLst>
              <a:path h="1597731" w="2035466">
                <a:moveTo>
                  <a:pt x="0" y="0"/>
                </a:moveTo>
                <a:lnTo>
                  <a:pt x="2035466" y="0"/>
                </a:lnTo>
                <a:lnTo>
                  <a:pt x="2035466" y="1597731"/>
                </a:lnTo>
                <a:lnTo>
                  <a:pt x="0" y="15977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04" r="0" b="-304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84674" y="9262700"/>
            <a:ext cx="847051" cy="677640"/>
          </a:xfrm>
          <a:custGeom>
            <a:avLst/>
            <a:gdLst/>
            <a:ahLst/>
            <a:cxnLst/>
            <a:rect r="r" b="b" t="t" l="l"/>
            <a:pathLst>
              <a:path h="677640" w="847051">
                <a:moveTo>
                  <a:pt x="0" y="0"/>
                </a:moveTo>
                <a:lnTo>
                  <a:pt x="847051" y="0"/>
                </a:lnTo>
                <a:lnTo>
                  <a:pt x="847051" y="677641"/>
                </a:lnTo>
                <a:lnTo>
                  <a:pt x="0" y="677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61" r="0" b="-56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89204" y="3158637"/>
            <a:ext cx="1652390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54"/>
              </a:lnSpc>
            </a:pPr>
            <a:r>
              <a:rPr lang="en-US" sz="6045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MDMH* in Peacekeeping settings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89205" y="6621608"/>
            <a:ext cx="12928197" cy="193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3"/>
              </a:lnSpc>
            </a:pPr>
          </a:p>
          <a:p>
            <a:pPr algn="l">
              <a:lnSpc>
                <a:spcPts val="3023"/>
              </a:lnSpc>
            </a:pPr>
          </a:p>
          <a:p>
            <a:pPr algn="l">
              <a:lnSpc>
                <a:spcPts val="3023"/>
              </a:lnSpc>
            </a:pPr>
            <a:r>
              <a:rPr lang="en-US" sz="220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By David Haeri</a:t>
            </a:r>
          </a:p>
          <a:p>
            <a:pPr algn="l">
              <a:lnSpc>
                <a:spcPts val="3023"/>
              </a:lnSpc>
            </a:pPr>
            <a:r>
              <a:rPr lang="en-US" sz="2209" b="true">
                <a:solidFill>
                  <a:srgbClr val="7F7F7F"/>
                </a:solidFill>
                <a:latin typeface="Arial Bold"/>
                <a:ea typeface="Arial Bold"/>
                <a:cs typeface="Arial Bold"/>
                <a:sym typeface="Arial Bold"/>
              </a:rPr>
              <a:t>Director - Division of Policy, Evaluation, and Training (DPO)</a:t>
            </a:r>
          </a:p>
          <a:p>
            <a:pPr algn="l">
              <a:lnSpc>
                <a:spcPts val="3023"/>
              </a:lnSpc>
            </a:pPr>
            <a:r>
              <a:rPr lang="en-US" sz="2209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November 2024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495852" y="9000713"/>
            <a:ext cx="4738026" cy="222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4"/>
              </a:lnSpc>
            </a:pPr>
            <a:r>
              <a:rPr lang="en-US" sz="1172" i="true">
                <a:solidFill>
                  <a:srgbClr val="404040"/>
                </a:solidFill>
                <a:latin typeface="Arial Italics"/>
                <a:ea typeface="Arial Italics"/>
                <a:cs typeface="Arial Italics"/>
                <a:sym typeface="Arial Italics"/>
              </a:rPr>
              <a:t>MDMH* = misinformation, disinformation, malinformation, hate speech.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4096" y="2767238"/>
            <a:ext cx="15840692" cy="6146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5"/>
              </a:lnSpc>
            </a:pPr>
            <a:r>
              <a:rPr lang="en-US" b="true" sz="6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TRENDS.</a:t>
            </a:r>
          </a:p>
          <a:p>
            <a:pPr algn="l">
              <a:lnSpc>
                <a:spcPts val="9575"/>
              </a:lnSpc>
            </a:pPr>
            <a:r>
              <a:rPr lang="en-US" b="true" sz="6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2. IMPACTS.</a:t>
            </a:r>
          </a:p>
          <a:p>
            <a:pPr algn="l">
              <a:lnSpc>
                <a:spcPts val="9575"/>
              </a:lnSpc>
            </a:pPr>
            <a:r>
              <a:rPr lang="en-US" b="true" sz="6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OUR APPROACH.</a:t>
            </a:r>
          </a:p>
          <a:p>
            <a:pPr algn="l" marL="1854688" indent="-618229" lvl="2">
              <a:lnSpc>
                <a:spcPts val="9575"/>
              </a:lnSpc>
            </a:pPr>
          </a:p>
          <a:p>
            <a:pPr algn="l" marL="1854688" indent="-618229" lvl="2">
              <a:lnSpc>
                <a:spcPts val="9575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94096" y="1501588"/>
            <a:ext cx="1584105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OUTLINE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57920" y="3033832"/>
            <a:ext cx="13731142" cy="6093342"/>
          </a:xfrm>
          <a:custGeom>
            <a:avLst/>
            <a:gdLst/>
            <a:ahLst/>
            <a:cxnLst/>
            <a:rect r="r" b="b" t="t" l="l"/>
            <a:pathLst>
              <a:path h="6093342" w="13731142">
                <a:moveTo>
                  <a:pt x="0" y="0"/>
                </a:moveTo>
                <a:lnTo>
                  <a:pt x="13731142" y="0"/>
                </a:lnTo>
                <a:lnTo>
                  <a:pt x="13731142" y="6093342"/>
                </a:lnTo>
                <a:lnTo>
                  <a:pt x="0" y="60933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186" t="-17239" r="-10767" b="-1079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58835" y="1405057"/>
            <a:ext cx="3308524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8"/>
              </a:lnSpc>
            </a:pPr>
            <a:r>
              <a:rPr lang="en-US" sz="50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What is MDMH?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881950" y="3695846"/>
            <a:ext cx="8598546" cy="5298854"/>
          </a:xfrm>
          <a:custGeom>
            <a:avLst/>
            <a:gdLst/>
            <a:ahLst/>
            <a:cxnLst/>
            <a:rect r="r" b="b" t="t" l="l"/>
            <a:pathLst>
              <a:path h="5298854" w="8598546">
                <a:moveTo>
                  <a:pt x="0" y="0"/>
                </a:moveTo>
                <a:lnTo>
                  <a:pt x="8598546" y="0"/>
                </a:lnTo>
                <a:lnTo>
                  <a:pt x="8598546" y="5298854"/>
                </a:lnTo>
                <a:lnTo>
                  <a:pt x="0" y="5298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096" y="2767238"/>
            <a:ext cx="15840692" cy="2841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5"/>
              </a:lnSpc>
            </a:pPr>
            <a:r>
              <a:rPr lang="en-US" b="true" sz="6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TRENDS</a:t>
            </a:r>
          </a:p>
          <a:p>
            <a:pPr algn="l" marL="1147741" indent="-382580" lvl="2">
              <a:lnSpc>
                <a:spcPts val="5925"/>
              </a:lnSpc>
            </a:pPr>
          </a:p>
          <a:p>
            <a:pPr algn="l" marL="1147741" indent="-382580" lvl="2">
              <a:lnSpc>
                <a:spcPts val="5925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94096" y="1501588"/>
            <a:ext cx="1584105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OUTLINE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93838" y="4693444"/>
            <a:ext cx="8115300" cy="4564856"/>
          </a:xfrm>
          <a:custGeom>
            <a:avLst/>
            <a:gdLst/>
            <a:ahLst/>
            <a:cxnLst/>
            <a:rect r="r" b="b" t="t" l="l"/>
            <a:pathLst>
              <a:path h="4564856" w="8115300">
                <a:moveTo>
                  <a:pt x="0" y="0"/>
                </a:moveTo>
                <a:lnTo>
                  <a:pt x="8115300" y="0"/>
                </a:lnTo>
                <a:lnTo>
                  <a:pt x="8115300" y="4564856"/>
                </a:lnTo>
                <a:lnTo>
                  <a:pt x="0" y="45648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4094" y="1836089"/>
            <a:ext cx="8303773" cy="4670873"/>
          </a:xfrm>
          <a:custGeom>
            <a:avLst/>
            <a:gdLst/>
            <a:ahLst/>
            <a:cxnLst/>
            <a:rect r="r" b="b" t="t" l="l"/>
            <a:pathLst>
              <a:path h="4670873" w="8303773">
                <a:moveTo>
                  <a:pt x="0" y="0"/>
                </a:moveTo>
                <a:lnTo>
                  <a:pt x="8303774" y="0"/>
                </a:lnTo>
                <a:lnTo>
                  <a:pt x="8303774" y="4670873"/>
                </a:lnTo>
                <a:lnTo>
                  <a:pt x="0" y="46708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4092" y="985982"/>
            <a:ext cx="889161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b="true" sz="3657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TREND 1: A MORE “SOCIAL” WORLD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68621" y="1996786"/>
            <a:ext cx="10912111" cy="7261514"/>
          </a:xfrm>
          <a:custGeom>
            <a:avLst/>
            <a:gdLst/>
            <a:ahLst/>
            <a:cxnLst/>
            <a:rect r="r" b="b" t="t" l="l"/>
            <a:pathLst>
              <a:path h="7261514" w="10912111">
                <a:moveTo>
                  <a:pt x="0" y="0"/>
                </a:moveTo>
                <a:lnTo>
                  <a:pt x="10912112" y="0"/>
                </a:lnTo>
                <a:lnTo>
                  <a:pt x="10912112" y="7261514"/>
                </a:lnTo>
                <a:lnTo>
                  <a:pt x="0" y="72615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092" y="985982"/>
            <a:ext cx="11472259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b="true" sz="3657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TREND 2: SHIFTING GEOPOLITICAL LANDSCAPES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4092" y="985982"/>
            <a:ext cx="14393956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b="true" sz="3657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TREND 3: CHALLENGES TO INFORMATION INTEGRITY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666176" y="2336293"/>
            <a:ext cx="11912968" cy="7299861"/>
          </a:xfrm>
          <a:custGeom>
            <a:avLst/>
            <a:gdLst/>
            <a:ahLst/>
            <a:cxnLst/>
            <a:rect r="r" b="b" t="t" l="l"/>
            <a:pathLst>
              <a:path h="7299861" w="11912968">
                <a:moveTo>
                  <a:pt x="0" y="0"/>
                </a:moveTo>
                <a:lnTo>
                  <a:pt x="11912968" y="0"/>
                </a:lnTo>
                <a:lnTo>
                  <a:pt x="11912968" y="7299861"/>
                </a:lnTo>
                <a:lnTo>
                  <a:pt x="0" y="72998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94096" y="2767238"/>
            <a:ext cx="15840692" cy="37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5"/>
              </a:lnSpc>
            </a:pPr>
            <a:r>
              <a:rPr lang="en-US" b="true" sz="6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2. IMPACTS</a:t>
            </a:r>
          </a:p>
          <a:p>
            <a:pPr algn="l">
              <a:lnSpc>
                <a:spcPts val="7567"/>
              </a:lnSpc>
            </a:pPr>
          </a:p>
          <a:p>
            <a:pPr algn="l" marL="1147741" indent="-382580" lvl="2">
              <a:lnSpc>
                <a:spcPts val="5925"/>
              </a:lnSpc>
            </a:pPr>
          </a:p>
          <a:p>
            <a:pPr algn="l" marL="1147741" indent="-382580" lvl="2">
              <a:lnSpc>
                <a:spcPts val="5925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642189" y="3468448"/>
            <a:ext cx="7446755" cy="5789852"/>
          </a:xfrm>
          <a:custGeom>
            <a:avLst/>
            <a:gdLst/>
            <a:ahLst/>
            <a:cxnLst/>
            <a:rect r="r" b="b" t="t" l="l"/>
            <a:pathLst>
              <a:path h="5789852" w="7446755">
                <a:moveTo>
                  <a:pt x="0" y="0"/>
                </a:moveTo>
                <a:lnTo>
                  <a:pt x="7446755" y="0"/>
                </a:lnTo>
                <a:lnTo>
                  <a:pt x="7446755" y="5789852"/>
                </a:lnTo>
                <a:lnTo>
                  <a:pt x="0" y="5789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4096" y="1501588"/>
            <a:ext cx="1584105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OUTLINE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003563" y="1207613"/>
            <a:ext cx="14280874" cy="7488185"/>
          </a:xfrm>
          <a:custGeom>
            <a:avLst/>
            <a:gdLst/>
            <a:ahLst/>
            <a:cxnLst/>
            <a:rect r="r" b="b" t="t" l="l"/>
            <a:pathLst>
              <a:path h="7488185" w="14280874">
                <a:moveTo>
                  <a:pt x="0" y="0"/>
                </a:moveTo>
                <a:lnTo>
                  <a:pt x="14280874" y="0"/>
                </a:lnTo>
                <a:lnTo>
                  <a:pt x="14280874" y="7488185"/>
                </a:lnTo>
                <a:lnTo>
                  <a:pt x="0" y="7488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50" t="-19953" r="-7071" b="-1357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994122" y="2501713"/>
            <a:ext cx="15762514" cy="49549"/>
          </a:xfrm>
          <a:prstGeom prst="line">
            <a:avLst/>
          </a:prstGeom>
          <a:ln cap="rnd" w="19050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937609" y="2551262"/>
            <a:ext cx="15819026" cy="7015858"/>
          </a:xfrm>
          <a:custGeom>
            <a:avLst/>
            <a:gdLst/>
            <a:ahLst/>
            <a:cxnLst/>
            <a:rect r="r" b="b" t="t" l="l"/>
            <a:pathLst>
              <a:path h="7015858" w="15819026">
                <a:moveTo>
                  <a:pt x="0" y="0"/>
                </a:moveTo>
                <a:lnTo>
                  <a:pt x="15819026" y="0"/>
                </a:lnTo>
                <a:lnTo>
                  <a:pt x="15819026" y="7015858"/>
                </a:lnTo>
                <a:lnTo>
                  <a:pt x="0" y="701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033" t="-19558" r="-9178" b="-568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4096" y="949138"/>
            <a:ext cx="15841051" cy="1171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The negative impact of MDMH persists...</a:t>
            </a:r>
          </a:p>
          <a:p>
            <a:pPr algn="l">
              <a:lnSpc>
                <a:spcPts val="438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94459" y="2063563"/>
            <a:ext cx="1584068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3"/>
              </a:lnSpc>
            </a:pPr>
            <a:r>
              <a:rPr lang="en-US" sz="2461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From 2024 survey to missions’ personnel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562375" y="1630983"/>
            <a:ext cx="13163250" cy="7627317"/>
          </a:xfrm>
          <a:custGeom>
            <a:avLst/>
            <a:gdLst/>
            <a:ahLst/>
            <a:cxnLst/>
            <a:rect r="r" b="b" t="t" l="l"/>
            <a:pathLst>
              <a:path h="7627317" w="13163250">
                <a:moveTo>
                  <a:pt x="0" y="0"/>
                </a:moveTo>
                <a:lnTo>
                  <a:pt x="13163250" y="0"/>
                </a:lnTo>
                <a:lnTo>
                  <a:pt x="13163250" y="7627317"/>
                </a:lnTo>
                <a:lnTo>
                  <a:pt x="0" y="7627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232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4562" y="4164129"/>
            <a:ext cx="5352585" cy="4114800"/>
          </a:xfrm>
          <a:custGeom>
            <a:avLst/>
            <a:gdLst/>
            <a:ahLst/>
            <a:cxnLst/>
            <a:rect r="r" b="b" t="t" l="l"/>
            <a:pathLst>
              <a:path h="4114800" w="5352585">
                <a:moveTo>
                  <a:pt x="0" y="0"/>
                </a:moveTo>
                <a:lnTo>
                  <a:pt x="5352585" y="0"/>
                </a:lnTo>
                <a:lnTo>
                  <a:pt x="53525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23979" y="1568263"/>
            <a:ext cx="4590548" cy="4114800"/>
          </a:xfrm>
          <a:custGeom>
            <a:avLst/>
            <a:gdLst/>
            <a:ahLst/>
            <a:cxnLst/>
            <a:rect r="r" b="b" t="t" l="l"/>
            <a:pathLst>
              <a:path h="4114800" w="4590548">
                <a:moveTo>
                  <a:pt x="0" y="0"/>
                </a:moveTo>
                <a:lnTo>
                  <a:pt x="4590548" y="0"/>
                </a:lnTo>
                <a:lnTo>
                  <a:pt x="45905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25426" y="6768913"/>
            <a:ext cx="7315200" cy="2779776"/>
          </a:xfrm>
          <a:custGeom>
            <a:avLst/>
            <a:gdLst/>
            <a:ahLst/>
            <a:cxnLst/>
            <a:rect r="r" b="b" t="t" l="l"/>
            <a:pathLst>
              <a:path h="2779776" w="7315200">
                <a:moveTo>
                  <a:pt x="0" y="0"/>
                </a:moveTo>
                <a:lnTo>
                  <a:pt x="7315200" y="0"/>
                </a:lnTo>
                <a:lnTo>
                  <a:pt x="7315200" y="2779776"/>
                </a:lnTo>
                <a:lnTo>
                  <a:pt x="0" y="27797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26071" y="2387413"/>
            <a:ext cx="3435858" cy="4114800"/>
          </a:xfrm>
          <a:custGeom>
            <a:avLst/>
            <a:gdLst/>
            <a:ahLst/>
            <a:cxnLst/>
            <a:rect r="r" b="b" t="t" l="l"/>
            <a:pathLst>
              <a:path h="4114800" w="3435858">
                <a:moveTo>
                  <a:pt x="0" y="0"/>
                </a:moveTo>
                <a:lnTo>
                  <a:pt x="3435858" y="0"/>
                </a:lnTo>
                <a:lnTo>
                  <a:pt x="34358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4096" y="1501588"/>
            <a:ext cx="1584105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KEY NARRATIVES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64475" y="5261982"/>
            <a:ext cx="4932759" cy="1348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FF0000"/>
                </a:solidFill>
                <a:latin typeface="Gagalin"/>
                <a:ea typeface="Gagalin"/>
                <a:cs typeface="Gagalin"/>
                <a:sym typeface="Gagalin"/>
              </a:rPr>
              <a:t>UN peacekeepers are </a:t>
            </a:r>
          </a:p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FF0000"/>
                </a:solidFill>
                <a:latin typeface="Gagalin"/>
                <a:ea typeface="Gagalin"/>
                <a:cs typeface="Gagalin"/>
                <a:sym typeface="Gagalin"/>
              </a:rPr>
              <a:t>sex offenders !!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54646" y="3126803"/>
            <a:ext cx="2199355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true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exploiters</a:t>
            </a:r>
            <a:r>
              <a:rPr lang="en-US" sz="2900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22401" y="7235194"/>
            <a:ext cx="6514274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UN peacekeepers support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armed groups, foreign interests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and perpetuate conflicts !!!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97872" y="1729802"/>
            <a:ext cx="3534966" cy="2200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9"/>
              </a:lnSpc>
            </a:pPr>
            <a:r>
              <a:rPr lang="en-US" sz="3399" spc="40">
                <a:solidFill>
                  <a:srgbClr val="FF0000"/>
                </a:solidFill>
                <a:latin typeface="Gagalin"/>
                <a:ea typeface="Gagalin"/>
                <a:cs typeface="Gagalin"/>
                <a:sym typeface="Gagalin"/>
              </a:rPr>
              <a:t>UN peacekeepers </a:t>
            </a:r>
          </a:p>
          <a:p>
            <a:pPr algn="ctr">
              <a:lnSpc>
                <a:spcPts val="5949"/>
              </a:lnSpc>
            </a:pPr>
            <a:r>
              <a:rPr lang="en-US" sz="3399" spc="40">
                <a:solidFill>
                  <a:srgbClr val="FF0000"/>
                </a:solidFill>
                <a:latin typeface="Gagalin"/>
                <a:ea typeface="Gagalin"/>
                <a:cs typeface="Gagalin"/>
                <a:sym typeface="Gagalin"/>
              </a:rPr>
              <a:t>are </a:t>
            </a:r>
          </a:p>
          <a:p>
            <a:pPr algn="ctr">
              <a:lnSpc>
                <a:spcPts val="5949"/>
              </a:lnSpc>
            </a:pPr>
            <a:r>
              <a:rPr lang="en-US" sz="3399" spc="40">
                <a:solidFill>
                  <a:srgbClr val="FF0000"/>
                </a:solidFill>
                <a:latin typeface="Gagalin"/>
                <a:ea typeface="Gagalin"/>
                <a:cs typeface="Gagalin"/>
                <a:sym typeface="Gagalin"/>
              </a:rPr>
              <a:t>useless !!!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54323" y="4195894"/>
            <a:ext cx="2199355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true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looters!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282184" y="5127383"/>
            <a:ext cx="2199355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true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tourists!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982" y="1619009"/>
            <a:ext cx="3934778" cy="4114800"/>
          </a:xfrm>
          <a:custGeom>
            <a:avLst/>
            <a:gdLst/>
            <a:ahLst/>
            <a:cxnLst/>
            <a:rect r="r" b="b" t="t" l="l"/>
            <a:pathLst>
              <a:path h="4114800" w="3934778">
                <a:moveTo>
                  <a:pt x="0" y="0"/>
                </a:moveTo>
                <a:lnTo>
                  <a:pt x="3934778" y="0"/>
                </a:lnTo>
                <a:lnTo>
                  <a:pt x="39347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61819" y="1052657"/>
            <a:ext cx="3332988" cy="4114800"/>
          </a:xfrm>
          <a:custGeom>
            <a:avLst/>
            <a:gdLst/>
            <a:ahLst/>
            <a:cxnLst/>
            <a:rect r="r" b="b" t="t" l="l"/>
            <a:pathLst>
              <a:path h="4114800" w="3332988">
                <a:moveTo>
                  <a:pt x="0" y="0"/>
                </a:moveTo>
                <a:lnTo>
                  <a:pt x="3332988" y="0"/>
                </a:lnTo>
                <a:lnTo>
                  <a:pt x="33329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47457" y="1728561"/>
            <a:ext cx="3410141" cy="4114800"/>
          </a:xfrm>
          <a:custGeom>
            <a:avLst/>
            <a:gdLst/>
            <a:ahLst/>
            <a:cxnLst/>
            <a:rect r="r" b="b" t="t" l="l"/>
            <a:pathLst>
              <a:path h="4114800" w="3410141">
                <a:moveTo>
                  <a:pt x="0" y="0"/>
                </a:moveTo>
                <a:lnTo>
                  <a:pt x="3410140" y="0"/>
                </a:lnTo>
                <a:lnTo>
                  <a:pt x="3410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79037" y="6351776"/>
            <a:ext cx="251757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Erosion of</a:t>
            </a:r>
          </a:p>
          <a:p>
            <a:pPr algn="ctr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trust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75773" y="5884687"/>
            <a:ext cx="4136454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Compromised </a:t>
            </a:r>
          </a:p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safety &amp; security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947457" y="6664455"/>
            <a:ext cx="3381449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Challenges to</a:t>
            </a:r>
          </a:p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mandates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16332" y="3804890"/>
            <a:ext cx="3604462" cy="5094646"/>
          </a:xfrm>
          <a:custGeom>
            <a:avLst/>
            <a:gdLst/>
            <a:ahLst/>
            <a:cxnLst/>
            <a:rect r="r" b="b" t="t" l="l"/>
            <a:pathLst>
              <a:path h="5094646" w="3604462">
                <a:moveTo>
                  <a:pt x="0" y="0"/>
                </a:moveTo>
                <a:lnTo>
                  <a:pt x="3604462" y="0"/>
                </a:lnTo>
                <a:lnTo>
                  <a:pt x="3604462" y="5094646"/>
                </a:lnTo>
                <a:lnTo>
                  <a:pt x="0" y="509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096" y="2297932"/>
            <a:ext cx="15840692" cy="507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19"/>
              </a:lnSpc>
            </a:pPr>
            <a:r>
              <a:rPr lang="en-US" sz="7031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OUR APPROACH.</a:t>
            </a:r>
          </a:p>
          <a:p>
            <a:pPr algn="l" marL="988647" indent="-329549" lvl="2">
              <a:lnSpc>
                <a:spcPts val="5105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  <a:p>
            <a:pPr algn="l" marL="670832" indent="-223611" lvl="2">
              <a:lnSpc>
                <a:spcPts val="3463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94096" y="1501588"/>
            <a:ext cx="1584105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OUTLINE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5" id="5"/>
          <p:cNvSpPr/>
          <p:nvPr/>
        </p:nvSpPr>
        <p:spPr>
          <a:xfrm rot="3686">
            <a:off x="915931" y="2562791"/>
            <a:ext cx="16657305" cy="0"/>
          </a:xfrm>
          <a:prstGeom prst="line">
            <a:avLst/>
          </a:prstGeom>
          <a:ln cap="rnd" w="9525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39369" y="9521623"/>
            <a:ext cx="2571918" cy="723725"/>
          </a:xfrm>
          <a:custGeom>
            <a:avLst/>
            <a:gdLst/>
            <a:ahLst/>
            <a:cxnLst/>
            <a:rect r="r" b="b" t="t" l="l"/>
            <a:pathLst>
              <a:path h="723725" w="2571918">
                <a:moveTo>
                  <a:pt x="0" y="0"/>
                </a:moveTo>
                <a:lnTo>
                  <a:pt x="2571918" y="0"/>
                </a:lnTo>
                <a:lnTo>
                  <a:pt x="2571918" y="723725"/>
                </a:lnTo>
                <a:lnTo>
                  <a:pt x="0" y="723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89" r="0" b="-1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5936" y="2822777"/>
            <a:ext cx="6447245" cy="6435523"/>
          </a:xfrm>
          <a:custGeom>
            <a:avLst/>
            <a:gdLst/>
            <a:ahLst/>
            <a:cxnLst/>
            <a:rect r="r" b="b" t="t" l="l"/>
            <a:pathLst>
              <a:path h="6435523" w="6447245">
                <a:moveTo>
                  <a:pt x="0" y="0"/>
                </a:moveTo>
                <a:lnTo>
                  <a:pt x="6447245" y="0"/>
                </a:lnTo>
                <a:lnTo>
                  <a:pt x="6447245" y="6435523"/>
                </a:lnTo>
                <a:lnTo>
                  <a:pt x="0" y="6435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63181" y="3122435"/>
            <a:ext cx="2715301" cy="1157397"/>
          </a:xfrm>
          <a:custGeom>
            <a:avLst/>
            <a:gdLst/>
            <a:ahLst/>
            <a:cxnLst/>
            <a:rect r="r" b="b" t="t" l="l"/>
            <a:pathLst>
              <a:path h="1157397" w="2715301">
                <a:moveTo>
                  <a:pt x="0" y="0"/>
                </a:moveTo>
                <a:lnTo>
                  <a:pt x="2715301" y="0"/>
                </a:lnTo>
                <a:lnTo>
                  <a:pt x="2715301" y="1157397"/>
                </a:lnTo>
                <a:lnTo>
                  <a:pt x="0" y="115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363181" y="5498271"/>
            <a:ext cx="2715301" cy="1157397"/>
          </a:xfrm>
          <a:custGeom>
            <a:avLst/>
            <a:gdLst/>
            <a:ahLst/>
            <a:cxnLst/>
            <a:rect r="r" b="b" t="t" l="l"/>
            <a:pathLst>
              <a:path h="1157397" w="2715301">
                <a:moveTo>
                  <a:pt x="0" y="0"/>
                </a:moveTo>
                <a:lnTo>
                  <a:pt x="2715301" y="0"/>
                </a:lnTo>
                <a:lnTo>
                  <a:pt x="2715301" y="1157397"/>
                </a:lnTo>
                <a:lnTo>
                  <a:pt x="0" y="115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515581" y="7874107"/>
            <a:ext cx="2715301" cy="1157397"/>
          </a:xfrm>
          <a:custGeom>
            <a:avLst/>
            <a:gdLst/>
            <a:ahLst/>
            <a:cxnLst/>
            <a:rect r="r" b="b" t="t" l="l"/>
            <a:pathLst>
              <a:path h="1157397" w="2715301">
                <a:moveTo>
                  <a:pt x="0" y="0"/>
                </a:moveTo>
                <a:lnTo>
                  <a:pt x="2715301" y="0"/>
                </a:lnTo>
                <a:lnTo>
                  <a:pt x="2715301" y="1157397"/>
                </a:lnTo>
                <a:lnTo>
                  <a:pt x="0" y="115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628268" y="7874107"/>
            <a:ext cx="1022580" cy="1022580"/>
          </a:xfrm>
          <a:custGeom>
            <a:avLst/>
            <a:gdLst/>
            <a:ahLst/>
            <a:cxnLst/>
            <a:rect r="r" b="b" t="t" l="l"/>
            <a:pathLst>
              <a:path h="1022580" w="1022580">
                <a:moveTo>
                  <a:pt x="0" y="0"/>
                </a:moveTo>
                <a:lnTo>
                  <a:pt x="1022581" y="0"/>
                </a:lnTo>
                <a:lnTo>
                  <a:pt x="1022581" y="1022580"/>
                </a:lnTo>
                <a:lnTo>
                  <a:pt x="0" y="10225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764531" y="5821019"/>
            <a:ext cx="874306" cy="874306"/>
          </a:xfrm>
          <a:custGeom>
            <a:avLst/>
            <a:gdLst/>
            <a:ahLst/>
            <a:cxnLst/>
            <a:rect r="r" b="b" t="t" l="l"/>
            <a:pathLst>
              <a:path h="874306" w="874306">
                <a:moveTo>
                  <a:pt x="0" y="0"/>
                </a:moveTo>
                <a:lnTo>
                  <a:pt x="874306" y="0"/>
                </a:lnTo>
                <a:lnTo>
                  <a:pt x="874306" y="874306"/>
                </a:lnTo>
                <a:lnTo>
                  <a:pt x="0" y="87430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731791" y="3956685"/>
            <a:ext cx="815534" cy="815534"/>
          </a:xfrm>
          <a:custGeom>
            <a:avLst/>
            <a:gdLst/>
            <a:ahLst/>
            <a:cxnLst/>
            <a:rect r="r" b="b" t="t" l="l"/>
            <a:pathLst>
              <a:path h="815534" w="815534">
                <a:moveTo>
                  <a:pt x="0" y="0"/>
                </a:moveTo>
                <a:lnTo>
                  <a:pt x="815534" y="0"/>
                </a:lnTo>
                <a:lnTo>
                  <a:pt x="815534" y="815534"/>
                </a:lnTo>
                <a:lnTo>
                  <a:pt x="0" y="8155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1156063"/>
            <a:ext cx="12105068" cy="68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7"/>
              </a:lnSpc>
            </a:pPr>
            <a:r>
              <a:rPr lang="en-US" sz="42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One approach, three steps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954542" y="8112462"/>
            <a:ext cx="6734398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true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Normative: Policy, guidelines....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954542" y="5754344"/>
            <a:ext cx="5296495" cy="596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true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Training: skills and tools.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658114" y="3361091"/>
            <a:ext cx="5957334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true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Working groups; support...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5" id="5"/>
          <p:cNvSpPr/>
          <p:nvPr/>
        </p:nvSpPr>
        <p:spPr>
          <a:xfrm rot="3686">
            <a:off x="915931" y="2562791"/>
            <a:ext cx="16657305" cy="0"/>
          </a:xfrm>
          <a:prstGeom prst="line">
            <a:avLst/>
          </a:prstGeom>
          <a:ln cap="rnd" w="9525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39369" y="9521623"/>
            <a:ext cx="2571918" cy="723725"/>
          </a:xfrm>
          <a:custGeom>
            <a:avLst/>
            <a:gdLst/>
            <a:ahLst/>
            <a:cxnLst/>
            <a:rect r="r" b="b" t="t" l="l"/>
            <a:pathLst>
              <a:path h="723725" w="2571918">
                <a:moveTo>
                  <a:pt x="0" y="0"/>
                </a:moveTo>
                <a:lnTo>
                  <a:pt x="2571918" y="0"/>
                </a:lnTo>
                <a:lnTo>
                  <a:pt x="2571918" y="723725"/>
                </a:lnTo>
                <a:lnTo>
                  <a:pt x="0" y="723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89" r="0" b="-1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5936" y="7258230"/>
            <a:ext cx="6447245" cy="2000070"/>
          </a:xfrm>
          <a:custGeom>
            <a:avLst/>
            <a:gdLst/>
            <a:ahLst/>
            <a:cxnLst/>
            <a:rect r="r" b="b" t="t" l="l"/>
            <a:pathLst>
              <a:path h="2000070" w="6447245">
                <a:moveTo>
                  <a:pt x="0" y="0"/>
                </a:moveTo>
                <a:lnTo>
                  <a:pt x="6447245" y="0"/>
                </a:lnTo>
                <a:lnTo>
                  <a:pt x="6447245" y="2000070"/>
                </a:lnTo>
                <a:lnTo>
                  <a:pt x="0" y="20000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221764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267775" y="7806699"/>
            <a:ext cx="2715301" cy="1157397"/>
          </a:xfrm>
          <a:custGeom>
            <a:avLst/>
            <a:gdLst/>
            <a:ahLst/>
            <a:cxnLst/>
            <a:rect r="r" b="b" t="t" l="l"/>
            <a:pathLst>
              <a:path h="1157397" w="2715301">
                <a:moveTo>
                  <a:pt x="0" y="0"/>
                </a:moveTo>
                <a:lnTo>
                  <a:pt x="2715301" y="0"/>
                </a:lnTo>
                <a:lnTo>
                  <a:pt x="2715301" y="1157397"/>
                </a:lnTo>
                <a:lnTo>
                  <a:pt x="0" y="115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628268" y="7874107"/>
            <a:ext cx="1022580" cy="1022580"/>
          </a:xfrm>
          <a:custGeom>
            <a:avLst/>
            <a:gdLst/>
            <a:ahLst/>
            <a:cxnLst/>
            <a:rect r="r" b="b" t="t" l="l"/>
            <a:pathLst>
              <a:path h="1022580" w="1022580">
                <a:moveTo>
                  <a:pt x="0" y="0"/>
                </a:moveTo>
                <a:lnTo>
                  <a:pt x="1022581" y="0"/>
                </a:lnTo>
                <a:lnTo>
                  <a:pt x="1022581" y="1022580"/>
                </a:lnTo>
                <a:lnTo>
                  <a:pt x="0" y="10225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48197" y="2093476"/>
            <a:ext cx="12117711" cy="4612304"/>
          </a:xfrm>
          <a:custGeom>
            <a:avLst/>
            <a:gdLst/>
            <a:ahLst/>
            <a:cxnLst/>
            <a:rect r="r" b="b" t="t" l="l"/>
            <a:pathLst>
              <a:path h="4612304" w="12117711">
                <a:moveTo>
                  <a:pt x="0" y="0"/>
                </a:moveTo>
                <a:lnTo>
                  <a:pt x="12117711" y="0"/>
                </a:lnTo>
                <a:lnTo>
                  <a:pt x="12117711" y="4612304"/>
                </a:lnTo>
                <a:lnTo>
                  <a:pt x="0" y="461230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44009" y="2750371"/>
            <a:ext cx="7818313" cy="3583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MULTIDISCIPLINARY</a:t>
            </a:r>
          </a:p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INTEGRATED</a:t>
            </a:r>
          </a:p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PROACTIVE</a:t>
            </a:r>
          </a:p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PEOPLE CENTERED</a:t>
            </a:r>
          </a:p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GENDER AND AGE SENSITIVE</a:t>
            </a:r>
          </a:p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NON-CLANDESTINE</a:t>
            </a:r>
          </a:p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RESPECT DATA PROTECTION AND PRIVACY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488191" y="7182030"/>
            <a:ext cx="1869195" cy="2297014"/>
          </a:xfrm>
          <a:custGeom>
            <a:avLst/>
            <a:gdLst/>
            <a:ahLst/>
            <a:cxnLst/>
            <a:rect r="r" b="b" t="t" l="l"/>
            <a:pathLst>
              <a:path h="2297014" w="1869195">
                <a:moveTo>
                  <a:pt x="0" y="0"/>
                </a:moveTo>
                <a:lnTo>
                  <a:pt x="1869195" y="0"/>
                </a:lnTo>
                <a:lnTo>
                  <a:pt x="1869195" y="2297014"/>
                </a:lnTo>
                <a:lnTo>
                  <a:pt x="0" y="229701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1156063"/>
            <a:ext cx="12105068" cy="68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7"/>
              </a:lnSpc>
            </a:pPr>
            <a:r>
              <a:rPr lang="en-US" sz="42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Step 1: Policy, guidelines and best practices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5" id="5"/>
          <p:cNvSpPr/>
          <p:nvPr/>
        </p:nvSpPr>
        <p:spPr>
          <a:xfrm rot="3686">
            <a:off x="915931" y="2562791"/>
            <a:ext cx="16657305" cy="0"/>
          </a:xfrm>
          <a:prstGeom prst="line">
            <a:avLst/>
          </a:prstGeom>
          <a:ln cap="rnd" w="9525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39369" y="9521623"/>
            <a:ext cx="2571918" cy="723725"/>
          </a:xfrm>
          <a:custGeom>
            <a:avLst/>
            <a:gdLst/>
            <a:ahLst/>
            <a:cxnLst/>
            <a:rect r="r" b="b" t="t" l="l"/>
            <a:pathLst>
              <a:path h="723725" w="2571918">
                <a:moveTo>
                  <a:pt x="0" y="0"/>
                </a:moveTo>
                <a:lnTo>
                  <a:pt x="2571918" y="0"/>
                </a:lnTo>
                <a:lnTo>
                  <a:pt x="2571918" y="723725"/>
                </a:lnTo>
                <a:lnTo>
                  <a:pt x="0" y="723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89" r="0" b="-1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7520" y="6980828"/>
            <a:ext cx="5288328" cy="1961489"/>
          </a:xfrm>
          <a:custGeom>
            <a:avLst/>
            <a:gdLst/>
            <a:ahLst/>
            <a:cxnLst/>
            <a:rect r="r" b="b" t="t" l="l"/>
            <a:pathLst>
              <a:path h="1961489" w="5288328">
                <a:moveTo>
                  <a:pt x="0" y="0"/>
                </a:moveTo>
                <a:lnTo>
                  <a:pt x="5288328" y="0"/>
                </a:lnTo>
                <a:lnTo>
                  <a:pt x="5288328" y="1961489"/>
                </a:lnTo>
                <a:lnTo>
                  <a:pt x="0" y="19614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770" t="-125207" r="-10143" b="-102886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786350" y="7382874"/>
            <a:ext cx="2715301" cy="1157397"/>
          </a:xfrm>
          <a:custGeom>
            <a:avLst/>
            <a:gdLst/>
            <a:ahLst/>
            <a:cxnLst/>
            <a:rect r="r" b="b" t="t" l="l"/>
            <a:pathLst>
              <a:path h="1157397" w="2715301">
                <a:moveTo>
                  <a:pt x="0" y="0"/>
                </a:moveTo>
                <a:lnTo>
                  <a:pt x="2715300" y="0"/>
                </a:lnTo>
                <a:lnTo>
                  <a:pt x="2715300" y="1157397"/>
                </a:lnTo>
                <a:lnTo>
                  <a:pt x="0" y="115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64531" y="7524419"/>
            <a:ext cx="874306" cy="874306"/>
          </a:xfrm>
          <a:custGeom>
            <a:avLst/>
            <a:gdLst/>
            <a:ahLst/>
            <a:cxnLst/>
            <a:rect r="r" b="b" t="t" l="l"/>
            <a:pathLst>
              <a:path h="874306" w="874306">
                <a:moveTo>
                  <a:pt x="0" y="0"/>
                </a:moveTo>
                <a:lnTo>
                  <a:pt x="874306" y="0"/>
                </a:lnTo>
                <a:lnTo>
                  <a:pt x="874306" y="874307"/>
                </a:lnTo>
                <a:lnTo>
                  <a:pt x="0" y="8743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923975" y="6527967"/>
            <a:ext cx="2778040" cy="2614830"/>
          </a:xfrm>
          <a:custGeom>
            <a:avLst/>
            <a:gdLst/>
            <a:ahLst/>
            <a:cxnLst/>
            <a:rect r="r" b="b" t="t" l="l"/>
            <a:pathLst>
              <a:path h="2614830" w="2778040">
                <a:moveTo>
                  <a:pt x="0" y="0"/>
                </a:moveTo>
                <a:lnTo>
                  <a:pt x="2778040" y="0"/>
                </a:lnTo>
                <a:lnTo>
                  <a:pt x="2778040" y="2614830"/>
                </a:lnTo>
                <a:lnTo>
                  <a:pt x="0" y="26148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786350" y="2897166"/>
            <a:ext cx="2215685" cy="1930416"/>
          </a:xfrm>
          <a:custGeom>
            <a:avLst/>
            <a:gdLst/>
            <a:ahLst/>
            <a:cxnLst/>
            <a:rect r="r" b="b" t="t" l="l"/>
            <a:pathLst>
              <a:path h="1930416" w="2215685">
                <a:moveTo>
                  <a:pt x="0" y="0"/>
                </a:moveTo>
                <a:lnTo>
                  <a:pt x="2215685" y="0"/>
                </a:lnTo>
                <a:lnTo>
                  <a:pt x="2215685" y="1930416"/>
                </a:lnTo>
                <a:lnTo>
                  <a:pt x="0" y="193041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1156063"/>
            <a:ext cx="12105068" cy="68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7"/>
              </a:lnSpc>
            </a:pPr>
            <a:r>
              <a:rPr lang="en-US" sz="42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Step 2: Training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17051" y="5086350"/>
            <a:ext cx="1211401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Training modules, part of the RTP package.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Includes specialized modules ranging from OSINT techniques to data analysi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5" id="5"/>
          <p:cNvSpPr/>
          <p:nvPr/>
        </p:nvSpPr>
        <p:spPr>
          <a:xfrm rot="3686">
            <a:off x="915931" y="2562791"/>
            <a:ext cx="16657305" cy="0"/>
          </a:xfrm>
          <a:prstGeom prst="line">
            <a:avLst/>
          </a:prstGeom>
          <a:ln cap="rnd" w="9525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39369" y="9521623"/>
            <a:ext cx="2571918" cy="723725"/>
          </a:xfrm>
          <a:custGeom>
            <a:avLst/>
            <a:gdLst/>
            <a:ahLst/>
            <a:cxnLst/>
            <a:rect r="r" b="b" t="t" l="l"/>
            <a:pathLst>
              <a:path h="723725" w="2571918">
                <a:moveTo>
                  <a:pt x="0" y="0"/>
                </a:moveTo>
                <a:lnTo>
                  <a:pt x="2571918" y="0"/>
                </a:lnTo>
                <a:lnTo>
                  <a:pt x="2571918" y="723725"/>
                </a:lnTo>
                <a:lnTo>
                  <a:pt x="0" y="723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89" r="0" b="-1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53792" y="2822777"/>
            <a:ext cx="3903748" cy="2457138"/>
          </a:xfrm>
          <a:custGeom>
            <a:avLst/>
            <a:gdLst/>
            <a:ahLst/>
            <a:cxnLst/>
            <a:rect r="r" b="b" t="t" l="l"/>
            <a:pathLst>
              <a:path h="2457138" w="3903748">
                <a:moveTo>
                  <a:pt x="0" y="0"/>
                </a:moveTo>
                <a:lnTo>
                  <a:pt x="3903747" y="0"/>
                </a:lnTo>
                <a:lnTo>
                  <a:pt x="3903747" y="2457138"/>
                </a:lnTo>
                <a:lnTo>
                  <a:pt x="0" y="24571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1709" t="0" r="-33445" b="-16191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930085" y="3122435"/>
            <a:ext cx="2715301" cy="1157397"/>
          </a:xfrm>
          <a:custGeom>
            <a:avLst/>
            <a:gdLst/>
            <a:ahLst/>
            <a:cxnLst/>
            <a:rect r="r" b="b" t="t" l="l"/>
            <a:pathLst>
              <a:path h="1157397" w="2715301">
                <a:moveTo>
                  <a:pt x="0" y="0"/>
                </a:moveTo>
                <a:lnTo>
                  <a:pt x="2715301" y="0"/>
                </a:lnTo>
                <a:lnTo>
                  <a:pt x="2715301" y="1157397"/>
                </a:lnTo>
                <a:lnTo>
                  <a:pt x="0" y="115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31791" y="3956685"/>
            <a:ext cx="815534" cy="815534"/>
          </a:xfrm>
          <a:custGeom>
            <a:avLst/>
            <a:gdLst/>
            <a:ahLst/>
            <a:cxnLst/>
            <a:rect r="r" b="b" t="t" l="l"/>
            <a:pathLst>
              <a:path h="815534" w="815534">
                <a:moveTo>
                  <a:pt x="0" y="0"/>
                </a:moveTo>
                <a:lnTo>
                  <a:pt x="815534" y="0"/>
                </a:lnTo>
                <a:lnTo>
                  <a:pt x="815534" y="815534"/>
                </a:lnTo>
                <a:lnTo>
                  <a:pt x="0" y="81553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441414" y="2554442"/>
            <a:ext cx="2889668" cy="2694616"/>
          </a:xfrm>
          <a:custGeom>
            <a:avLst/>
            <a:gdLst/>
            <a:ahLst/>
            <a:cxnLst/>
            <a:rect r="r" b="b" t="t" l="l"/>
            <a:pathLst>
              <a:path h="2694616" w="2889668">
                <a:moveTo>
                  <a:pt x="0" y="0"/>
                </a:moveTo>
                <a:lnTo>
                  <a:pt x="2889668" y="0"/>
                </a:lnTo>
                <a:lnTo>
                  <a:pt x="2889668" y="2694616"/>
                </a:lnTo>
                <a:lnTo>
                  <a:pt x="0" y="269461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51412" y="5518040"/>
            <a:ext cx="10472647" cy="3986151"/>
          </a:xfrm>
          <a:custGeom>
            <a:avLst/>
            <a:gdLst/>
            <a:ahLst/>
            <a:cxnLst/>
            <a:rect r="r" b="b" t="t" l="l"/>
            <a:pathLst>
              <a:path h="3986151" w="10472647">
                <a:moveTo>
                  <a:pt x="0" y="0"/>
                </a:moveTo>
                <a:lnTo>
                  <a:pt x="10472647" y="0"/>
                </a:lnTo>
                <a:lnTo>
                  <a:pt x="10472647" y="3986151"/>
                </a:lnTo>
                <a:lnTo>
                  <a:pt x="0" y="39861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1156063"/>
            <a:ext cx="15135786" cy="68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7"/>
              </a:lnSpc>
            </a:pPr>
            <a:r>
              <a:rPr lang="en-US" sz="42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Step 3: Working groups on MDMH and hands-on support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68251" y="6489590"/>
            <a:ext cx="7720236" cy="1979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Led by a focal point</a:t>
            </a:r>
          </a:p>
          <a:p>
            <a:pPr algn="ctr">
              <a:lnSpc>
                <a:spcPts val="5320"/>
              </a:lnSpc>
            </a:pPr>
            <a:r>
              <a:rPr lang="en-US" sz="38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Multidisciplinary</a:t>
            </a:r>
          </a:p>
          <a:p>
            <a:pPr algn="ctr">
              <a:lnSpc>
                <a:spcPts val="5320"/>
              </a:lnSpc>
            </a:pPr>
            <a:r>
              <a:rPr lang="en-US" sz="38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Central hub for the MDMH cycle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994107" y="2493367"/>
            <a:ext cx="16666227" cy="26796"/>
          </a:xfrm>
          <a:prstGeom prst="line">
            <a:avLst/>
          </a:prstGeom>
          <a:ln cap="rnd" w="19050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994097" y="9268636"/>
            <a:ext cx="15849174" cy="432917"/>
            <a:chOff x="0" y="0"/>
            <a:chExt cx="21132232" cy="5772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132292" cy="577215"/>
            </a:xfrm>
            <a:custGeom>
              <a:avLst/>
              <a:gdLst/>
              <a:ahLst/>
              <a:cxnLst/>
              <a:rect r="r" b="b" t="t" l="l"/>
              <a:pathLst>
                <a:path h="577215" w="21132292">
                  <a:moveTo>
                    <a:pt x="0" y="0"/>
                  </a:moveTo>
                  <a:lnTo>
                    <a:pt x="21132292" y="0"/>
                  </a:lnTo>
                  <a:lnTo>
                    <a:pt x="21132292" y="577215"/>
                  </a:lnTo>
                  <a:lnTo>
                    <a:pt x="0" y="577215"/>
                  </a:lnTo>
                  <a:close/>
                </a:path>
              </a:pathLst>
            </a:custGeom>
            <a:solidFill>
              <a:srgbClr val="1FBB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1132232" cy="615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363"/>
                </a:lnSpc>
              </a:pPr>
              <a:r>
                <a:rPr lang="en-US" b="true" sz="196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For Prevention, Risk Mitigation and Management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439510" y="2520163"/>
            <a:ext cx="12750552" cy="6499793"/>
          </a:xfrm>
          <a:custGeom>
            <a:avLst/>
            <a:gdLst/>
            <a:ahLst/>
            <a:cxnLst/>
            <a:rect r="r" b="b" t="t" l="l"/>
            <a:pathLst>
              <a:path h="6499793" w="12750552">
                <a:moveTo>
                  <a:pt x="0" y="0"/>
                </a:moveTo>
                <a:lnTo>
                  <a:pt x="12750552" y="0"/>
                </a:lnTo>
                <a:lnTo>
                  <a:pt x="12750552" y="6499793"/>
                </a:lnTo>
                <a:lnTo>
                  <a:pt x="0" y="64997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028" t="-19179" r="-20200" b="-702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85521" y="1195957"/>
            <a:ext cx="15658201" cy="704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5"/>
              </a:lnSpc>
            </a:pPr>
            <a:r>
              <a:rPr lang="en-US" sz="43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The MDMH Cycle (in missions)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5" id="5"/>
          <p:cNvSpPr/>
          <p:nvPr/>
        </p:nvSpPr>
        <p:spPr>
          <a:xfrm rot="3686">
            <a:off x="915931" y="2562791"/>
            <a:ext cx="16657305" cy="0"/>
          </a:xfrm>
          <a:prstGeom prst="line">
            <a:avLst/>
          </a:prstGeom>
          <a:ln cap="rnd" w="9525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39369" y="9521623"/>
            <a:ext cx="2571918" cy="723725"/>
          </a:xfrm>
          <a:custGeom>
            <a:avLst/>
            <a:gdLst/>
            <a:ahLst/>
            <a:cxnLst/>
            <a:rect r="r" b="b" t="t" l="l"/>
            <a:pathLst>
              <a:path h="723725" w="2571918">
                <a:moveTo>
                  <a:pt x="0" y="0"/>
                </a:moveTo>
                <a:lnTo>
                  <a:pt x="2571918" y="0"/>
                </a:lnTo>
                <a:lnTo>
                  <a:pt x="2571918" y="723725"/>
                </a:lnTo>
                <a:lnTo>
                  <a:pt x="0" y="723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89" r="0" b="-1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212843" y="2026952"/>
            <a:ext cx="12825165" cy="7339401"/>
          </a:xfrm>
          <a:custGeom>
            <a:avLst/>
            <a:gdLst/>
            <a:ahLst/>
            <a:cxnLst/>
            <a:rect r="r" b="b" t="t" l="l"/>
            <a:pathLst>
              <a:path h="7339401" w="12825165">
                <a:moveTo>
                  <a:pt x="0" y="0"/>
                </a:moveTo>
                <a:lnTo>
                  <a:pt x="12825165" y="0"/>
                </a:lnTo>
                <a:lnTo>
                  <a:pt x="12825165" y="7339401"/>
                </a:lnTo>
                <a:lnTo>
                  <a:pt x="0" y="73394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292072"/>
            <a:ext cx="13971158" cy="57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49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The MDMH Cycle in action: MONUSCO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2430" y="3390873"/>
            <a:ext cx="2106588" cy="11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 social/me</a:t>
            </a:r>
            <a:r>
              <a:rPr lang="en-US" sz="1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 monitoring &amp; listening tool  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track conversations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2430" y="5366993"/>
            <a:ext cx="2106588" cy="239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 data analysis &amp; insights to process vast amounts of social data, </a:t>
            </a:r>
            <a:r>
              <a:rPr lang="en-US" sz="1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identify key influencers, understand audience demographics, and track campaign performance.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168014" y="3243235"/>
            <a:ext cx="1943272" cy="323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Gather information on rumors and suspicious narratives 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identify patterns, sources, comparison points with online narratives, and potential impact...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2430" y="2277951"/>
            <a:ext cx="1167737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ONLINE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264273" y="2234804"/>
            <a:ext cx="1308958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OFFLINE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23" r="0" b="-223"/>
            </a:stretch>
          </a:blipFill>
        </p:spPr>
      </p:sp>
      <p:sp>
        <p:nvSpPr>
          <p:cNvPr name="AutoShape 5" id="5"/>
          <p:cNvSpPr/>
          <p:nvPr/>
        </p:nvSpPr>
        <p:spPr>
          <a:xfrm rot="3686">
            <a:off x="915931" y="2562791"/>
            <a:ext cx="16657305" cy="0"/>
          </a:xfrm>
          <a:prstGeom prst="line">
            <a:avLst/>
          </a:prstGeom>
          <a:ln cap="rnd" w="9525">
            <a:solidFill>
              <a:srgbClr val="1FBB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39369" y="9521623"/>
            <a:ext cx="2571918" cy="723725"/>
          </a:xfrm>
          <a:custGeom>
            <a:avLst/>
            <a:gdLst/>
            <a:ahLst/>
            <a:cxnLst/>
            <a:rect r="r" b="b" t="t" l="l"/>
            <a:pathLst>
              <a:path h="723725" w="2571918">
                <a:moveTo>
                  <a:pt x="0" y="0"/>
                </a:moveTo>
                <a:lnTo>
                  <a:pt x="2571918" y="0"/>
                </a:lnTo>
                <a:lnTo>
                  <a:pt x="2571918" y="723725"/>
                </a:lnTo>
                <a:lnTo>
                  <a:pt x="0" y="723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89" r="0" b="-1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433751" y="2362289"/>
            <a:ext cx="11389236" cy="7071748"/>
          </a:xfrm>
          <a:custGeom>
            <a:avLst/>
            <a:gdLst/>
            <a:ahLst/>
            <a:cxnLst/>
            <a:rect r="r" b="b" t="t" l="l"/>
            <a:pathLst>
              <a:path h="7071748" w="11389236">
                <a:moveTo>
                  <a:pt x="0" y="0"/>
                </a:moveTo>
                <a:lnTo>
                  <a:pt x="11389236" y="0"/>
                </a:lnTo>
                <a:lnTo>
                  <a:pt x="11389236" y="7071748"/>
                </a:lnTo>
                <a:lnTo>
                  <a:pt x="0" y="70717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900" t="-11234" r="-5573" b="-97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407575"/>
            <a:ext cx="12105068" cy="57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49"/>
              </a:lnSpc>
            </a:pP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Illustration of the MDMH Cycle: </a:t>
            </a:r>
            <a:r>
              <a:rPr lang="en-US" sz="3657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MONUSCO (2)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864" y="3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34504" y="9780566"/>
            <a:ext cx="1800639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406" b="true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‹#›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4094" y="9780566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1FBBEE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DPO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4092" y="235338"/>
            <a:ext cx="14040413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 b="true">
                <a:solidFill>
                  <a:srgbClr val="1FBBEE"/>
                </a:solidFill>
                <a:latin typeface="Arial Bold"/>
                <a:ea typeface="Arial Bold"/>
                <a:cs typeface="Arial Bold"/>
                <a:sym typeface="Arial Bold"/>
              </a:rPr>
              <a:t>Addressing Mis/Disinformation in Peacekeeping Settings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825995" y="280943"/>
            <a:ext cx="983143" cy="771713"/>
          </a:xfrm>
          <a:custGeom>
            <a:avLst/>
            <a:gdLst/>
            <a:ahLst/>
            <a:cxnLst/>
            <a:rect r="r" b="b" t="t" l="l"/>
            <a:pathLst>
              <a:path h="771713" w="983143">
                <a:moveTo>
                  <a:pt x="0" y="0"/>
                </a:moveTo>
                <a:lnTo>
                  <a:pt x="983143" y="0"/>
                </a:lnTo>
                <a:lnTo>
                  <a:pt x="983143" y="771714"/>
                </a:lnTo>
                <a:lnTo>
                  <a:pt x="0" y="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3" r="0" b="-22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0" y="0"/>
            <a:ext cx="18292228" cy="10289512"/>
            <a:chOff x="0" y="0"/>
            <a:chExt cx="24389638" cy="137193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9587" cy="13719302"/>
            </a:xfrm>
            <a:custGeom>
              <a:avLst/>
              <a:gdLst/>
              <a:ahLst/>
              <a:cxnLst/>
              <a:rect r="r" b="b" t="t" l="l"/>
              <a:pathLst>
                <a:path h="13719302" w="24389587">
                  <a:moveTo>
                    <a:pt x="0" y="0"/>
                  </a:moveTo>
                  <a:lnTo>
                    <a:pt x="24389587" y="0"/>
                  </a:lnTo>
                  <a:lnTo>
                    <a:pt x="24389587" y="13719302"/>
                  </a:lnTo>
                  <a:lnTo>
                    <a:pt x="0" y="13719302"/>
                  </a:lnTo>
                  <a:close/>
                </a:path>
              </a:pathLst>
            </a:custGeom>
            <a:solidFill>
              <a:srgbClr val="1FBBEE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17864" y="-17864"/>
            <a:ext cx="18292466" cy="10292861"/>
          </a:xfrm>
          <a:custGeom>
            <a:avLst/>
            <a:gdLst/>
            <a:ahLst/>
            <a:cxnLst/>
            <a:rect r="r" b="b" t="t" l="l"/>
            <a:pathLst>
              <a:path h="10292861" w="18292466">
                <a:moveTo>
                  <a:pt x="0" y="0"/>
                </a:moveTo>
                <a:lnTo>
                  <a:pt x="18292466" y="0"/>
                </a:lnTo>
                <a:lnTo>
                  <a:pt x="18292466" y="10292861"/>
                </a:lnTo>
                <a:lnTo>
                  <a:pt x="0" y="102928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6656" r="0" b="-16656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975710" y="9464717"/>
            <a:ext cx="8631331" cy="245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UNITED NATIONS | </a:t>
            </a:r>
            <a:r>
              <a:rPr lang="en-US" b="true" sz="140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Department of Peace Operations (DPO)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770213" y="266118"/>
            <a:ext cx="2035466" cy="1597731"/>
          </a:xfrm>
          <a:custGeom>
            <a:avLst/>
            <a:gdLst/>
            <a:ahLst/>
            <a:cxnLst/>
            <a:rect r="r" b="b" t="t" l="l"/>
            <a:pathLst>
              <a:path h="1597731" w="2035466">
                <a:moveTo>
                  <a:pt x="0" y="0"/>
                </a:moveTo>
                <a:lnTo>
                  <a:pt x="2035466" y="0"/>
                </a:lnTo>
                <a:lnTo>
                  <a:pt x="2035466" y="1597731"/>
                </a:lnTo>
                <a:lnTo>
                  <a:pt x="0" y="15977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304" r="0" b="-30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84674" y="9262700"/>
            <a:ext cx="847051" cy="677640"/>
          </a:xfrm>
          <a:custGeom>
            <a:avLst/>
            <a:gdLst/>
            <a:ahLst/>
            <a:cxnLst/>
            <a:rect r="r" b="b" t="t" l="l"/>
            <a:pathLst>
              <a:path h="677640" w="847051">
                <a:moveTo>
                  <a:pt x="0" y="0"/>
                </a:moveTo>
                <a:lnTo>
                  <a:pt x="847051" y="0"/>
                </a:lnTo>
                <a:lnTo>
                  <a:pt x="847051" y="677641"/>
                </a:lnTo>
                <a:lnTo>
                  <a:pt x="0" y="6776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61" r="0" b="-56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434094" y="3948606"/>
            <a:ext cx="7705075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80"/>
              </a:lnSpc>
            </a:pPr>
            <a:r>
              <a:rPr lang="en-US" sz="109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DAGUYZXhQiA</dc:identifier>
  <dcterms:modified xsi:type="dcterms:W3CDTF">2011-08-01T06:04:30Z</dcterms:modified>
  <cp:revision>1</cp:revision>
  <dc:title>MDMH Presentation</dc:title>
</cp:coreProperties>
</file>