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7832" r:id="rId2"/>
    <p:sldId id="7920" r:id="rId3"/>
    <p:sldId id="4427" r:id="rId4"/>
    <p:sldId id="4306" r:id="rId5"/>
    <p:sldId id="7774" r:id="rId6"/>
    <p:sldId id="7884" r:id="rId7"/>
    <p:sldId id="7922" r:id="rId8"/>
    <p:sldId id="7949" r:id="rId9"/>
    <p:sldId id="7950" r:id="rId10"/>
    <p:sldId id="7756" r:id="rId11"/>
    <p:sldId id="7951" r:id="rId12"/>
    <p:sldId id="7947" r:id="rId13"/>
    <p:sldId id="7953" r:id="rId14"/>
    <p:sldId id="7954" r:id="rId15"/>
    <p:sldId id="7928" r:id="rId16"/>
    <p:sldId id="7909" r:id="rId17"/>
    <p:sldId id="7898" r:id="rId18"/>
    <p:sldId id="7955" r:id="rId19"/>
    <p:sldId id="7819" r:id="rId20"/>
    <p:sldId id="7818" r:id="rId21"/>
    <p:sldId id="7956" r:id="rId22"/>
    <p:sldId id="364" r:id="rId23"/>
    <p:sldId id="7852" r:id="rId24"/>
    <p:sldId id="7851" r:id="rId25"/>
    <p:sldId id="7815" r:id="rId26"/>
    <p:sldId id="7957" r:id="rId27"/>
    <p:sldId id="7958" r:id="rId28"/>
    <p:sldId id="7959" r:id="rId29"/>
    <p:sldId id="1112" r:id="rId30"/>
    <p:sldId id="7960" r:id="rId31"/>
    <p:sldId id="7961" r:id="rId32"/>
    <p:sldId id="349" r:id="rId33"/>
    <p:sldId id="7820" r:id="rId34"/>
    <p:sldId id="7838" r:id="rId35"/>
    <p:sldId id="7841" r:id="rId36"/>
    <p:sldId id="7837" r:id="rId37"/>
    <p:sldId id="7840" r:id="rId38"/>
    <p:sldId id="7844" r:id="rId39"/>
    <p:sldId id="340" r:id="rId40"/>
    <p:sldId id="1119" r:id="rId41"/>
    <p:sldId id="1110" r:id="rId42"/>
    <p:sldId id="1114" r:id="rId43"/>
    <p:sldId id="1121" r:id="rId44"/>
    <p:sldId id="1122" r:id="rId45"/>
    <p:sldId id="1115" r:id="rId46"/>
    <p:sldId id="276" r:id="rId47"/>
    <p:sldId id="1116" r:id="rId48"/>
    <p:sldId id="796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lenary Session" id="{407015FE-E7EA-4388-A0F0-F7DAB5E36795}">
          <p14:sldIdLst>
            <p14:sldId id="7832"/>
            <p14:sldId id="7920"/>
            <p14:sldId id="4427"/>
            <p14:sldId id="4306"/>
            <p14:sldId id="7774"/>
            <p14:sldId id="7884"/>
            <p14:sldId id="7922"/>
            <p14:sldId id="7949"/>
            <p14:sldId id="7950"/>
            <p14:sldId id="7756"/>
            <p14:sldId id="7951"/>
            <p14:sldId id="7947"/>
            <p14:sldId id="7953"/>
            <p14:sldId id="7954"/>
            <p14:sldId id="7928"/>
            <p14:sldId id="7909"/>
            <p14:sldId id="7898"/>
            <p14:sldId id="7955"/>
            <p14:sldId id="7819"/>
            <p14:sldId id="7818"/>
            <p14:sldId id="7956"/>
            <p14:sldId id="364"/>
            <p14:sldId id="7852"/>
            <p14:sldId id="7851"/>
            <p14:sldId id="7815"/>
            <p14:sldId id="7957"/>
            <p14:sldId id="7958"/>
            <p14:sldId id="7959"/>
            <p14:sldId id="1112"/>
            <p14:sldId id="7960"/>
            <p14:sldId id="7961"/>
            <p14:sldId id="349"/>
          </p14:sldIdLst>
        </p14:section>
        <p14:section name="Breakout Session" id="{A9861DF1-5240-48CF-81EF-5D57316DA553}">
          <p14:sldIdLst>
            <p14:sldId id="7820"/>
            <p14:sldId id="7838"/>
            <p14:sldId id="7841"/>
            <p14:sldId id="7837"/>
            <p14:sldId id="7840"/>
            <p14:sldId id="7844"/>
            <p14:sldId id="340"/>
            <p14:sldId id="1119"/>
            <p14:sldId id="1110"/>
            <p14:sldId id="1114"/>
            <p14:sldId id="1121"/>
            <p14:sldId id="1122"/>
            <p14:sldId id="1115"/>
            <p14:sldId id="276"/>
            <p14:sldId id="1116"/>
            <p14:sldId id="796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603" autoAdjust="0"/>
  </p:normalViewPr>
  <p:slideViewPr>
    <p:cSldViewPr snapToGrid="0">
      <p:cViewPr varScale="1">
        <p:scale>
          <a:sx n="97" d="100"/>
          <a:sy n="97" d="100"/>
        </p:scale>
        <p:origin x="107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6.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6.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icon_accent4_2">
  <dgm:title val=""/>
  <dgm:desc val=""/>
  <dgm:catLst>
    <dgm:cat type="accent4" pri="14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dgm:fillClrLst>
    <dgm:linClrLst meth="repeat">
      <a:schemeClr val="lt1">
        <a:alpha val="0"/>
      </a:schemeClr>
    </dgm:linClrLst>
    <dgm:effectClrLst/>
    <dgm:txLinClrLst/>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D32EF5-8467-420C-9F3F-BD08B88E58E0}" type="doc">
      <dgm:prSet loTypeId="urn:microsoft.com/office/officeart/2018/2/layout/IconCircleList" loCatId="icon" qsTypeId="urn:microsoft.com/office/officeart/2005/8/quickstyle/simple1" qsCatId="simple" csTypeId="urn:microsoft.com/office/officeart/2018/5/colors/Iconchunking_neutralicon_accent4_2" csCatId="accent4" phldr="1"/>
      <dgm:spPr/>
      <dgm:t>
        <a:bodyPr/>
        <a:lstStyle/>
        <a:p>
          <a:endParaRPr lang="en-US"/>
        </a:p>
      </dgm:t>
    </dgm:pt>
    <dgm:pt modelId="{88F2821B-1501-4F81-92CE-FD6E8391DD5E}">
      <dgm:prSet/>
      <dgm:spPr/>
      <dgm:t>
        <a:bodyPr/>
        <a:lstStyle/>
        <a:p>
          <a:pPr>
            <a:lnSpc>
              <a:spcPct val="100000"/>
            </a:lnSpc>
          </a:pPr>
          <a:r>
            <a:rPr lang="en-US">
              <a:latin typeface="Aptos" panose="020B0004020202020204" pitchFamily="34" charset="0"/>
            </a:rPr>
            <a:t>Average temperatures have increased by approximately 1-1.5°C</a:t>
          </a:r>
        </a:p>
      </dgm:t>
    </dgm:pt>
    <dgm:pt modelId="{7DF08995-5466-4643-936C-3931536E4C3B}" type="parTrans" cxnId="{892474E7-135D-4012-B27B-6F089AA935A4}">
      <dgm:prSet/>
      <dgm:spPr/>
      <dgm:t>
        <a:bodyPr/>
        <a:lstStyle/>
        <a:p>
          <a:pPr algn="ctr"/>
          <a:endParaRPr lang="en-US" sz="2400">
            <a:latin typeface="Aptos" panose="020B0004020202020204" pitchFamily="34" charset="0"/>
          </a:endParaRPr>
        </a:p>
      </dgm:t>
    </dgm:pt>
    <dgm:pt modelId="{E450004D-3319-4771-A8EB-43B569A33D23}" type="sibTrans" cxnId="{892474E7-135D-4012-B27B-6F089AA935A4}">
      <dgm:prSet/>
      <dgm:spPr/>
      <dgm:t>
        <a:bodyPr/>
        <a:lstStyle/>
        <a:p>
          <a:pPr>
            <a:lnSpc>
              <a:spcPct val="100000"/>
            </a:lnSpc>
          </a:pPr>
          <a:endParaRPr lang="en-US">
            <a:latin typeface="Aptos" panose="020B0004020202020204" pitchFamily="34" charset="0"/>
          </a:endParaRPr>
        </a:p>
      </dgm:t>
    </dgm:pt>
    <dgm:pt modelId="{297936F3-63E7-42B2-8155-C9D7C33529B3}">
      <dgm:prSet/>
      <dgm:spPr/>
      <dgm:t>
        <a:bodyPr/>
        <a:lstStyle/>
        <a:p>
          <a:pPr>
            <a:lnSpc>
              <a:spcPct val="100000"/>
            </a:lnSpc>
          </a:pPr>
          <a:r>
            <a:rPr lang="en-US">
              <a:latin typeface="Aptos" panose="020B0004020202020204" pitchFamily="34" charset="0"/>
            </a:rPr>
            <a:t>Large inter-annual </a:t>
          </a:r>
          <a:r>
            <a:rPr lang="en-US" b="1">
              <a:latin typeface="Aptos" panose="020B0004020202020204" pitchFamily="34" charset="0"/>
            </a:rPr>
            <a:t>variability</a:t>
          </a:r>
          <a:r>
            <a:rPr lang="en-US">
              <a:latin typeface="Aptos" panose="020B0004020202020204" pitchFamily="34" charset="0"/>
            </a:rPr>
            <a:t> in rainfall with over +/- 50% </a:t>
          </a:r>
          <a:r>
            <a:rPr lang="en-US" b="1">
              <a:latin typeface="Aptos" panose="020B0004020202020204" pitchFamily="34" charset="0"/>
            </a:rPr>
            <a:t>shift</a:t>
          </a:r>
          <a:r>
            <a:rPr lang="en-US">
              <a:latin typeface="Aptos" panose="020B0004020202020204" pitchFamily="34" charset="0"/>
            </a:rPr>
            <a:t> from the  total rainfall in a year</a:t>
          </a:r>
        </a:p>
      </dgm:t>
    </dgm:pt>
    <dgm:pt modelId="{F8FB6AB7-D7B4-42C9-B820-05EC32B3E02D}" type="parTrans" cxnId="{B7AC20B9-E097-41F0-8E9F-E8386BB1C475}">
      <dgm:prSet/>
      <dgm:spPr/>
      <dgm:t>
        <a:bodyPr/>
        <a:lstStyle/>
        <a:p>
          <a:pPr algn="ctr"/>
          <a:endParaRPr lang="en-US" sz="2400">
            <a:latin typeface="Aptos" panose="020B0004020202020204" pitchFamily="34" charset="0"/>
          </a:endParaRPr>
        </a:p>
      </dgm:t>
    </dgm:pt>
    <dgm:pt modelId="{92269434-F400-4E1F-B31F-C5264348B22A}" type="sibTrans" cxnId="{B7AC20B9-E097-41F0-8E9F-E8386BB1C475}">
      <dgm:prSet/>
      <dgm:spPr/>
      <dgm:t>
        <a:bodyPr/>
        <a:lstStyle/>
        <a:p>
          <a:pPr>
            <a:lnSpc>
              <a:spcPct val="100000"/>
            </a:lnSpc>
          </a:pPr>
          <a:endParaRPr lang="en-US">
            <a:latin typeface="Aptos" panose="020B0004020202020204" pitchFamily="34" charset="0"/>
          </a:endParaRPr>
        </a:p>
      </dgm:t>
    </dgm:pt>
    <dgm:pt modelId="{EAD3F58E-2780-4549-9C73-D80434BA1185}">
      <dgm:prSet/>
      <dgm:spPr/>
      <dgm:t>
        <a:bodyPr/>
        <a:lstStyle/>
        <a:p>
          <a:pPr>
            <a:lnSpc>
              <a:spcPct val="100000"/>
            </a:lnSpc>
          </a:pPr>
          <a:r>
            <a:rPr lang="en-US" b="1">
              <a:latin typeface="Aptos" panose="020B0004020202020204" pitchFamily="34" charset="0"/>
            </a:rPr>
            <a:t>Erratic rainfall patterns </a:t>
          </a:r>
          <a:r>
            <a:rPr lang="en-US">
              <a:latin typeface="Aptos" panose="020B0004020202020204" pitchFamily="34" charset="0"/>
            </a:rPr>
            <a:t>with </a:t>
          </a:r>
          <a:r>
            <a:rPr lang="en-US" b="1">
              <a:latin typeface="Aptos" panose="020B0004020202020204" pitchFamily="34" charset="0"/>
            </a:rPr>
            <a:t>unpredictable</a:t>
          </a:r>
          <a:r>
            <a:rPr lang="en-US">
              <a:latin typeface="Aptos" panose="020B0004020202020204" pitchFamily="34" charset="0"/>
            </a:rPr>
            <a:t> onset and end of the rainy season</a:t>
          </a:r>
        </a:p>
      </dgm:t>
    </dgm:pt>
    <dgm:pt modelId="{14017712-4029-438C-8B10-012FCE5B4245}" type="parTrans" cxnId="{62328A38-B9F7-4566-BDA7-7BD067EE5DC4}">
      <dgm:prSet/>
      <dgm:spPr/>
      <dgm:t>
        <a:bodyPr/>
        <a:lstStyle/>
        <a:p>
          <a:pPr algn="ctr"/>
          <a:endParaRPr lang="en-US" sz="2400">
            <a:latin typeface="Aptos" panose="020B0004020202020204" pitchFamily="34" charset="0"/>
          </a:endParaRPr>
        </a:p>
      </dgm:t>
    </dgm:pt>
    <dgm:pt modelId="{1F3B1001-D087-4376-8619-584E1C5F0A0F}" type="sibTrans" cxnId="{62328A38-B9F7-4566-BDA7-7BD067EE5DC4}">
      <dgm:prSet/>
      <dgm:spPr/>
      <dgm:t>
        <a:bodyPr/>
        <a:lstStyle/>
        <a:p>
          <a:pPr>
            <a:lnSpc>
              <a:spcPct val="100000"/>
            </a:lnSpc>
          </a:pPr>
          <a:endParaRPr lang="en-US">
            <a:latin typeface="Aptos" panose="020B0004020202020204" pitchFamily="34" charset="0"/>
          </a:endParaRPr>
        </a:p>
      </dgm:t>
    </dgm:pt>
    <dgm:pt modelId="{D0AA3472-438A-47A4-9F1B-D69522CB4637}">
      <dgm:prSet/>
      <dgm:spPr/>
      <dgm:t>
        <a:bodyPr/>
        <a:lstStyle/>
        <a:p>
          <a:pPr>
            <a:lnSpc>
              <a:spcPct val="100000"/>
            </a:lnSpc>
          </a:pPr>
          <a:r>
            <a:rPr lang="en-US">
              <a:latin typeface="Aptos" panose="020B0004020202020204" pitchFamily="34" charset="0"/>
            </a:rPr>
            <a:t>Drought is more </a:t>
          </a:r>
          <a:r>
            <a:rPr lang="en-US" b="1">
              <a:latin typeface="Aptos" panose="020B0004020202020204" pitchFamily="34" charset="0"/>
            </a:rPr>
            <a:t>frequent</a:t>
          </a:r>
          <a:r>
            <a:rPr lang="en-US">
              <a:latin typeface="Aptos" panose="020B0004020202020204" pitchFamily="34" charset="0"/>
            </a:rPr>
            <a:t> and </a:t>
          </a:r>
          <a:r>
            <a:rPr lang="en-US" b="1">
              <a:latin typeface="Aptos" panose="020B0004020202020204" pitchFamily="34" charset="0"/>
            </a:rPr>
            <a:t>widespread</a:t>
          </a:r>
          <a:r>
            <a:rPr lang="en-US">
              <a:latin typeface="Aptos" panose="020B0004020202020204" pitchFamily="34" charset="0"/>
            </a:rPr>
            <a:t>       </a:t>
          </a:r>
        </a:p>
      </dgm:t>
    </dgm:pt>
    <dgm:pt modelId="{155EC3F6-0FB0-41CD-94D5-7D048D6ACEDE}" type="parTrans" cxnId="{41E8473E-574F-425B-8F71-EE0F540B3688}">
      <dgm:prSet/>
      <dgm:spPr/>
      <dgm:t>
        <a:bodyPr/>
        <a:lstStyle/>
        <a:p>
          <a:pPr algn="ctr"/>
          <a:endParaRPr lang="en-US" sz="2400">
            <a:latin typeface="Aptos" panose="020B0004020202020204" pitchFamily="34" charset="0"/>
          </a:endParaRPr>
        </a:p>
      </dgm:t>
    </dgm:pt>
    <dgm:pt modelId="{E4A4B595-41C2-4448-B64D-584D20F9A6AA}" type="sibTrans" cxnId="{41E8473E-574F-425B-8F71-EE0F540B3688}">
      <dgm:prSet/>
      <dgm:spPr/>
      <dgm:t>
        <a:bodyPr/>
        <a:lstStyle/>
        <a:p>
          <a:endParaRPr lang="en-US">
            <a:latin typeface="Aptos" panose="020B0004020202020204" pitchFamily="34" charset="0"/>
          </a:endParaRPr>
        </a:p>
      </dgm:t>
    </dgm:pt>
    <dgm:pt modelId="{F9035719-BF85-4758-A6B0-36EC124D6E0D}" type="pres">
      <dgm:prSet presAssocID="{77D32EF5-8467-420C-9F3F-BD08B88E58E0}" presName="root" presStyleCnt="0">
        <dgm:presLayoutVars>
          <dgm:dir/>
          <dgm:resizeHandles val="exact"/>
        </dgm:presLayoutVars>
      </dgm:prSet>
      <dgm:spPr/>
      <dgm:t>
        <a:bodyPr/>
        <a:lstStyle/>
        <a:p>
          <a:endParaRPr lang="en-US"/>
        </a:p>
      </dgm:t>
    </dgm:pt>
    <dgm:pt modelId="{F0F3F812-4F11-43AD-89F2-47C581EFC78C}" type="pres">
      <dgm:prSet presAssocID="{77D32EF5-8467-420C-9F3F-BD08B88E58E0}" presName="container" presStyleCnt="0">
        <dgm:presLayoutVars>
          <dgm:dir/>
          <dgm:resizeHandles val="exact"/>
        </dgm:presLayoutVars>
      </dgm:prSet>
      <dgm:spPr/>
    </dgm:pt>
    <dgm:pt modelId="{D9D9D1A3-E11E-47A4-8276-C9E7C8721642}" type="pres">
      <dgm:prSet presAssocID="{88F2821B-1501-4F81-92CE-FD6E8391DD5E}" presName="compNode" presStyleCnt="0"/>
      <dgm:spPr/>
    </dgm:pt>
    <dgm:pt modelId="{A61E9C20-8F7D-4DD7-A8D8-EB88AB67B39A}" type="pres">
      <dgm:prSet presAssocID="{88F2821B-1501-4F81-92CE-FD6E8391DD5E}" presName="iconBgRect" presStyleLbl="bgShp" presStyleIdx="0" presStyleCnt="4"/>
      <dgm:spPr/>
    </dgm:pt>
    <dgm:pt modelId="{46AD6EC1-535D-49A4-90A9-F38754E87571}" type="pres">
      <dgm:prSet presAssocID="{88F2821B-1501-4F81-92CE-FD6E8391DD5E}" presName="iconRect" presStyleLbl="node1" presStyleIdx="0" presStyleCnt="4"/>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Thermometer"/>
        </a:ext>
      </dgm:extLst>
    </dgm:pt>
    <dgm:pt modelId="{60E4EC75-6A24-4542-9564-5F58BEFF1DD3}" type="pres">
      <dgm:prSet presAssocID="{88F2821B-1501-4F81-92CE-FD6E8391DD5E}" presName="spaceRect" presStyleCnt="0"/>
      <dgm:spPr/>
    </dgm:pt>
    <dgm:pt modelId="{CD4C3436-E773-482F-BEFC-801BA658E5A3}" type="pres">
      <dgm:prSet presAssocID="{88F2821B-1501-4F81-92CE-FD6E8391DD5E}" presName="textRect" presStyleLbl="revTx" presStyleIdx="0" presStyleCnt="4">
        <dgm:presLayoutVars>
          <dgm:chMax val="1"/>
          <dgm:chPref val="1"/>
        </dgm:presLayoutVars>
      </dgm:prSet>
      <dgm:spPr/>
      <dgm:t>
        <a:bodyPr/>
        <a:lstStyle/>
        <a:p>
          <a:endParaRPr lang="en-US"/>
        </a:p>
      </dgm:t>
    </dgm:pt>
    <dgm:pt modelId="{2FE15FC0-9839-4C22-81C2-F9F081ADCB0B}" type="pres">
      <dgm:prSet presAssocID="{E450004D-3319-4771-A8EB-43B569A33D23}" presName="sibTrans" presStyleLbl="sibTrans2D1" presStyleIdx="0" presStyleCnt="0"/>
      <dgm:spPr/>
      <dgm:t>
        <a:bodyPr/>
        <a:lstStyle/>
        <a:p>
          <a:endParaRPr lang="en-US"/>
        </a:p>
      </dgm:t>
    </dgm:pt>
    <dgm:pt modelId="{1DE80FBC-55D4-490C-AFA8-D5840C3EAE2D}" type="pres">
      <dgm:prSet presAssocID="{297936F3-63E7-42B2-8155-C9D7C33529B3}" presName="compNode" presStyleCnt="0"/>
      <dgm:spPr/>
    </dgm:pt>
    <dgm:pt modelId="{8F60D396-D111-45D8-95AD-10EC8BB9D5DE}" type="pres">
      <dgm:prSet presAssocID="{297936F3-63E7-42B2-8155-C9D7C33529B3}" presName="iconBgRect" presStyleLbl="bgShp" presStyleIdx="1" presStyleCnt="4"/>
      <dgm:spPr/>
    </dgm:pt>
    <dgm:pt modelId="{678BF1FB-B83A-4BEC-873B-ED8E4860027F}" type="pres">
      <dgm:prSet presAssocID="{297936F3-63E7-42B2-8155-C9D7C33529B3}" presName="iconRect" presStyleLbl="node1" presStyleIdx="1" presStyleCnt="4"/>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Rainy scene"/>
        </a:ext>
      </dgm:extLst>
    </dgm:pt>
    <dgm:pt modelId="{A0813619-32E3-4B70-8AFB-B5F78E17525F}" type="pres">
      <dgm:prSet presAssocID="{297936F3-63E7-42B2-8155-C9D7C33529B3}" presName="spaceRect" presStyleCnt="0"/>
      <dgm:spPr/>
    </dgm:pt>
    <dgm:pt modelId="{FA75DF6C-6839-4526-B288-A84EA69C9E24}" type="pres">
      <dgm:prSet presAssocID="{297936F3-63E7-42B2-8155-C9D7C33529B3}" presName="textRect" presStyleLbl="revTx" presStyleIdx="1" presStyleCnt="4">
        <dgm:presLayoutVars>
          <dgm:chMax val="1"/>
          <dgm:chPref val="1"/>
        </dgm:presLayoutVars>
      </dgm:prSet>
      <dgm:spPr/>
      <dgm:t>
        <a:bodyPr/>
        <a:lstStyle/>
        <a:p>
          <a:endParaRPr lang="en-US"/>
        </a:p>
      </dgm:t>
    </dgm:pt>
    <dgm:pt modelId="{A7273AC3-83F4-4A4D-BB2B-614AA7E3A555}" type="pres">
      <dgm:prSet presAssocID="{92269434-F400-4E1F-B31F-C5264348B22A}" presName="sibTrans" presStyleLbl="sibTrans2D1" presStyleIdx="0" presStyleCnt="0"/>
      <dgm:spPr/>
      <dgm:t>
        <a:bodyPr/>
        <a:lstStyle/>
        <a:p>
          <a:endParaRPr lang="en-US"/>
        </a:p>
      </dgm:t>
    </dgm:pt>
    <dgm:pt modelId="{77EE2509-7AEE-4571-98CA-AD2882D01AEC}" type="pres">
      <dgm:prSet presAssocID="{EAD3F58E-2780-4549-9C73-D80434BA1185}" presName="compNode" presStyleCnt="0"/>
      <dgm:spPr/>
    </dgm:pt>
    <dgm:pt modelId="{E38D6A60-69DA-465D-8269-02C3B5E80601}" type="pres">
      <dgm:prSet presAssocID="{EAD3F58E-2780-4549-9C73-D80434BA1185}" presName="iconBgRect" presStyleLbl="bgShp" presStyleIdx="2" presStyleCnt="4"/>
      <dgm:spPr/>
    </dgm:pt>
    <dgm:pt modelId="{15832F16-4629-479D-9697-172D33DBE067}" type="pres">
      <dgm:prSet presAssocID="{EAD3F58E-2780-4549-9C73-D80434BA118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Rain"/>
        </a:ext>
      </dgm:extLst>
    </dgm:pt>
    <dgm:pt modelId="{1AA799FD-EE51-429B-84EA-71ECA5B8F672}" type="pres">
      <dgm:prSet presAssocID="{EAD3F58E-2780-4549-9C73-D80434BA1185}" presName="spaceRect" presStyleCnt="0"/>
      <dgm:spPr/>
    </dgm:pt>
    <dgm:pt modelId="{6DCDF54E-5296-4A09-98EA-EB933D578D70}" type="pres">
      <dgm:prSet presAssocID="{EAD3F58E-2780-4549-9C73-D80434BA1185}" presName="textRect" presStyleLbl="revTx" presStyleIdx="2" presStyleCnt="4">
        <dgm:presLayoutVars>
          <dgm:chMax val="1"/>
          <dgm:chPref val="1"/>
        </dgm:presLayoutVars>
      </dgm:prSet>
      <dgm:spPr/>
      <dgm:t>
        <a:bodyPr/>
        <a:lstStyle/>
        <a:p>
          <a:endParaRPr lang="en-US"/>
        </a:p>
      </dgm:t>
    </dgm:pt>
    <dgm:pt modelId="{13355709-EC28-4B80-BC9A-1C0EF0073188}" type="pres">
      <dgm:prSet presAssocID="{1F3B1001-D087-4376-8619-584E1C5F0A0F}" presName="sibTrans" presStyleLbl="sibTrans2D1" presStyleIdx="0" presStyleCnt="0"/>
      <dgm:spPr/>
      <dgm:t>
        <a:bodyPr/>
        <a:lstStyle/>
        <a:p>
          <a:endParaRPr lang="en-US"/>
        </a:p>
      </dgm:t>
    </dgm:pt>
    <dgm:pt modelId="{6309E061-B14C-4D27-9B26-7AC32A1EDE50}" type="pres">
      <dgm:prSet presAssocID="{D0AA3472-438A-47A4-9F1B-D69522CB4637}" presName="compNode" presStyleCnt="0"/>
      <dgm:spPr/>
    </dgm:pt>
    <dgm:pt modelId="{244209C4-8D05-4D7D-9A38-68EFD051DE09}" type="pres">
      <dgm:prSet presAssocID="{D0AA3472-438A-47A4-9F1B-D69522CB4637}" presName="iconBgRect" presStyleLbl="bgShp" presStyleIdx="3" presStyleCnt="4"/>
      <dgm:spPr/>
    </dgm:pt>
    <dgm:pt modelId="{74E4BC2E-0C6F-4556-A53B-0A0222EC6EAA}" type="pres">
      <dgm:prSet presAssocID="{D0AA3472-438A-47A4-9F1B-D69522CB463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US"/>
        </a:p>
      </dgm:t>
      <dgm:extLst>
        <a:ext uri="{E40237B7-FDA0-4F09-8148-C483321AD2D9}">
          <dgm14:cNvPr xmlns:dgm14="http://schemas.microsoft.com/office/drawing/2010/diagram" id="0" name="" descr="Plant"/>
        </a:ext>
      </dgm:extLst>
    </dgm:pt>
    <dgm:pt modelId="{03D8ECCD-F238-4C9B-AFE8-B880EC7D315D}" type="pres">
      <dgm:prSet presAssocID="{D0AA3472-438A-47A4-9F1B-D69522CB4637}" presName="spaceRect" presStyleCnt="0"/>
      <dgm:spPr/>
    </dgm:pt>
    <dgm:pt modelId="{D1185681-992E-49B7-BACF-8F4B9456486B}" type="pres">
      <dgm:prSet presAssocID="{D0AA3472-438A-47A4-9F1B-D69522CB4637}" presName="textRect" presStyleLbl="revTx" presStyleIdx="3" presStyleCnt="4">
        <dgm:presLayoutVars>
          <dgm:chMax val="1"/>
          <dgm:chPref val="1"/>
        </dgm:presLayoutVars>
      </dgm:prSet>
      <dgm:spPr/>
      <dgm:t>
        <a:bodyPr/>
        <a:lstStyle/>
        <a:p>
          <a:endParaRPr lang="en-US"/>
        </a:p>
      </dgm:t>
    </dgm:pt>
  </dgm:ptLst>
  <dgm:cxnLst>
    <dgm:cxn modelId="{67A74554-0C52-4D6B-958B-294AC07B92C7}" type="presOf" srcId="{88F2821B-1501-4F81-92CE-FD6E8391DD5E}" destId="{CD4C3436-E773-482F-BEFC-801BA658E5A3}" srcOrd="0" destOrd="0" presId="urn:microsoft.com/office/officeart/2018/2/layout/IconCircleList"/>
    <dgm:cxn modelId="{65EBDF44-16C4-4B80-86B6-41313B78CF1B}" type="presOf" srcId="{EAD3F58E-2780-4549-9C73-D80434BA1185}" destId="{6DCDF54E-5296-4A09-98EA-EB933D578D70}" srcOrd="0" destOrd="0" presId="urn:microsoft.com/office/officeart/2018/2/layout/IconCircleList"/>
    <dgm:cxn modelId="{62328A38-B9F7-4566-BDA7-7BD067EE5DC4}" srcId="{77D32EF5-8467-420C-9F3F-BD08B88E58E0}" destId="{EAD3F58E-2780-4549-9C73-D80434BA1185}" srcOrd="2" destOrd="0" parTransId="{14017712-4029-438C-8B10-012FCE5B4245}" sibTransId="{1F3B1001-D087-4376-8619-584E1C5F0A0F}"/>
    <dgm:cxn modelId="{C574B36C-E9DD-457F-94CB-878CB28439B4}" type="presOf" srcId="{297936F3-63E7-42B2-8155-C9D7C33529B3}" destId="{FA75DF6C-6839-4526-B288-A84EA69C9E24}" srcOrd="0" destOrd="0" presId="urn:microsoft.com/office/officeart/2018/2/layout/IconCircleList"/>
    <dgm:cxn modelId="{6FCE9B8A-0DBD-4822-A241-EFA506E530D6}" type="presOf" srcId="{92269434-F400-4E1F-B31F-C5264348B22A}" destId="{A7273AC3-83F4-4A4D-BB2B-614AA7E3A555}" srcOrd="0" destOrd="0" presId="urn:microsoft.com/office/officeart/2018/2/layout/IconCircleList"/>
    <dgm:cxn modelId="{107499A8-83B4-41AA-8527-A413BDC096B7}" type="presOf" srcId="{E450004D-3319-4771-A8EB-43B569A33D23}" destId="{2FE15FC0-9839-4C22-81C2-F9F081ADCB0B}" srcOrd="0" destOrd="0" presId="urn:microsoft.com/office/officeart/2018/2/layout/IconCircleList"/>
    <dgm:cxn modelId="{4BDB9587-27AC-4813-A8AB-6991B1E5FE01}" type="presOf" srcId="{1F3B1001-D087-4376-8619-584E1C5F0A0F}" destId="{13355709-EC28-4B80-BC9A-1C0EF0073188}" srcOrd="0" destOrd="0" presId="urn:microsoft.com/office/officeart/2018/2/layout/IconCircleList"/>
    <dgm:cxn modelId="{41E8473E-574F-425B-8F71-EE0F540B3688}" srcId="{77D32EF5-8467-420C-9F3F-BD08B88E58E0}" destId="{D0AA3472-438A-47A4-9F1B-D69522CB4637}" srcOrd="3" destOrd="0" parTransId="{155EC3F6-0FB0-41CD-94D5-7D048D6ACEDE}" sibTransId="{E4A4B595-41C2-4448-B64D-584D20F9A6AA}"/>
    <dgm:cxn modelId="{B7AC20B9-E097-41F0-8E9F-E8386BB1C475}" srcId="{77D32EF5-8467-420C-9F3F-BD08B88E58E0}" destId="{297936F3-63E7-42B2-8155-C9D7C33529B3}" srcOrd="1" destOrd="0" parTransId="{F8FB6AB7-D7B4-42C9-B820-05EC32B3E02D}" sibTransId="{92269434-F400-4E1F-B31F-C5264348B22A}"/>
    <dgm:cxn modelId="{892474E7-135D-4012-B27B-6F089AA935A4}" srcId="{77D32EF5-8467-420C-9F3F-BD08B88E58E0}" destId="{88F2821B-1501-4F81-92CE-FD6E8391DD5E}" srcOrd="0" destOrd="0" parTransId="{7DF08995-5466-4643-936C-3931536E4C3B}" sibTransId="{E450004D-3319-4771-A8EB-43B569A33D23}"/>
    <dgm:cxn modelId="{87F29943-94D9-4EC5-8D8E-14D4E989DEB0}" type="presOf" srcId="{77D32EF5-8467-420C-9F3F-BD08B88E58E0}" destId="{F9035719-BF85-4758-A6B0-36EC124D6E0D}" srcOrd="0" destOrd="0" presId="urn:microsoft.com/office/officeart/2018/2/layout/IconCircleList"/>
    <dgm:cxn modelId="{FF493B0F-89F8-425B-AF0B-109048818B9E}" type="presOf" srcId="{D0AA3472-438A-47A4-9F1B-D69522CB4637}" destId="{D1185681-992E-49B7-BACF-8F4B9456486B}" srcOrd="0" destOrd="0" presId="urn:microsoft.com/office/officeart/2018/2/layout/IconCircleList"/>
    <dgm:cxn modelId="{34E61407-8EB4-45F8-A921-4B21C991B4DE}" type="presParOf" srcId="{F9035719-BF85-4758-A6B0-36EC124D6E0D}" destId="{F0F3F812-4F11-43AD-89F2-47C581EFC78C}" srcOrd="0" destOrd="0" presId="urn:microsoft.com/office/officeart/2018/2/layout/IconCircleList"/>
    <dgm:cxn modelId="{B9A52222-C3D6-4010-8CFE-8CABADF001A5}" type="presParOf" srcId="{F0F3F812-4F11-43AD-89F2-47C581EFC78C}" destId="{D9D9D1A3-E11E-47A4-8276-C9E7C8721642}" srcOrd="0" destOrd="0" presId="urn:microsoft.com/office/officeart/2018/2/layout/IconCircleList"/>
    <dgm:cxn modelId="{B059CC52-1A3D-44D2-91FF-8869751F4106}" type="presParOf" srcId="{D9D9D1A3-E11E-47A4-8276-C9E7C8721642}" destId="{A61E9C20-8F7D-4DD7-A8D8-EB88AB67B39A}" srcOrd="0" destOrd="0" presId="urn:microsoft.com/office/officeart/2018/2/layout/IconCircleList"/>
    <dgm:cxn modelId="{4A1EF2E8-874C-466E-8533-CADBB7C4BD6C}" type="presParOf" srcId="{D9D9D1A3-E11E-47A4-8276-C9E7C8721642}" destId="{46AD6EC1-535D-49A4-90A9-F38754E87571}" srcOrd="1" destOrd="0" presId="urn:microsoft.com/office/officeart/2018/2/layout/IconCircleList"/>
    <dgm:cxn modelId="{C6319A05-32D8-4A1D-87B6-EA9AF86B75CD}" type="presParOf" srcId="{D9D9D1A3-E11E-47A4-8276-C9E7C8721642}" destId="{60E4EC75-6A24-4542-9564-5F58BEFF1DD3}" srcOrd="2" destOrd="0" presId="urn:microsoft.com/office/officeart/2018/2/layout/IconCircleList"/>
    <dgm:cxn modelId="{563154D9-3DDC-4C65-B3E5-5754E1D95F36}" type="presParOf" srcId="{D9D9D1A3-E11E-47A4-8276-C9E7C8721642}" destId="{CD4C3436-E773-482F-BEFC-801BA658E5A3}" srcOrd="3" destOrd="0" presId="urn:microsoft.com/office/officeart/2018/2/layout/IconCircleList"/>
    <dgm:cxn modelId="{9A8E8BD8-FBBD-4467-BC2E-C989BE05F2DE}" type="presParOf" srcId="{F0F3F812-4F11-43AD-89F2-47C581EFC78C}" destId="{2FE15FC0-9839-4C22-81C2-F9F081ADCB0B}" srcOrd="1" destOrd="0" presId="urn:microsoft.com/office/officeart/2018/2/layout/IconCircleList"/>
    <dgm:cxn modelId="{F7259434-3892-44EE-8199-42C3936B415E}" type="presParOf" srcId="{F0F3F812-4F11-43AD-89F2-47C581EFC78C}" destId="{1DE80FBC-55D4-490C-AFA8-D5840C3EAE2D}" srcOrd="2" destOrd="0" presId="urn:microsoft.com/office/officeart/2018/2/layout/IconCircleList"/>
    <dgm:cxn modelId="{AA8E0C9C-ECD1-4C0A-A3E3-98B32338512B}" type="presParOf" srcId="{1DE80FBC-55D4-490C-AFA8-D5840C3EAE2D}" destId="{8F60D396-D111-45D8-95AD-10EC8BB9D5DE}" srcOrd="0" destOrd="0" presId="urn:microsoft.com/office/officeart/2018/2/layout/IconCircleList"/>
    <dgm:cxn modelId="{2D8F92BE-5B14-4BF2-98C3-9839BDD757E1}" type="presParOf" srcId="{1DE80FBC-55D4-490C-AFA8-D5840C3EAE2D}" destId="{678BF1FB-B83A-4BEC-873B-ED8E4860027F}" srcOrd="1" destOrd="0" presId="urn:microsoft.com/office/officeart/2018/2/layout/IconCircleList"/>
    <dgm:cxn modelId="{A0096080-C213-48B4-853C-5B4FBDF6633D}" type="presParOf" srcId="{1DE80FBC-55D4-490C-AFA8-D5840C3EAE2D}" destId="{A0813619-32E3-4B70-8AFB-B5F78E17525F}" srcOrd="2" destOrd="0" presId="urn:microsoft.com/office/officeart/2018/2/layout/IconCircleList"/>
    <dgm:cxn modelId="{02C2757D-7B52-4941-A67C-75DF493BBB43}" type="presParOf" srcId="{1DE80FBC-55D4-490C-AFA8-D5840C3EAE2D}" destId="{FA75DF6C-6839-4526-B288-A84EA69C9E24}" srcOrd="3" destOrd="0" presId="urn:microsoft.com/office/officeart/2018/2/layout/IconCircleList"/>
    <dgm:cxn modelId="{7BDC502F-C377-4494-B665-D655C20C38E5}" type="presParOf" srcId="{F0F3F812-4F11-43AD-89F2-47C581EFC78C}" destId="{A7273AC3-83F4-4A4D-BB2B-614AA7E3A555}" srcOrd="3" destOrd="0" presId="urn:microsoft.com/office/officeart/2018/2/layout/IconCircleList"/>
    <dgm:cxn modelId="{3A23E0FC-6D3B-4E26-9EAD-4B33F084A846}" type="presParOf" srcId="{F0F3F812-4F11-43AD-89F2-47C581EFC78C}" destId="{77EE2509-7AEE-4571-98CA-AD2882D01AEC}" srcOrd="4" destOrd="0" presId="urn:microsoft.com/office/officeart/2018/2/layout/IconCircleList"/>
    <dgm:cxn modelId="{657D1961-748B-4905-8B01-B0523784085C}" type="presParOf" srcId="{77EE2509-7AEE-4571-98CA-AD2882D01AEC}" destId="{E38D6A60-69DA-465D-8269-02C3B5E80601}" srcOrd="0" destOrd="0" presId="urn:microsoft.com/office/officeart/2018/2/layout/IconCircleList"/>
    <dgm:cxn modelId="{E5D182D4-B804-46EE-8C20-398D7FE4538B}" type="presParOf" srcId="{77EE2509-7AEE-4571-98CA-AD2882D01AEC}" destId="{15832F16-4629-479D-9697-172D33DBE067}" srcOrd="1" destOrd="0" presId="urn:microsoft.com/office/officeart/2018/2/layout/IconCircleList"/>
    <dgm:cxn modelId="{49750A71-AC9B-4E00-9383-A2B17CE42D04}" type="presParOf" srcId="{77EE2509-7AEE-4571-98CA-AD2882D01AEC}" destId="{1AA799FD-EE51-429B-84EA-71ECA5B8F672}" srcOrd="2" destOrd="0" presId="urn:microsoft.com/office/officeart/2018/2/layout/IconCircleList"/>
    <dgm:cxn modelId="{AEDE515F-C7CE-4083-932F-924C4425A6D0}" type="presParOf" srcId="{77EE2509-7AEE-4571-98CA-AD2882D01AEC}" destId="{6DCDF54E-5296-4A09-98EA-EB933D578D70}" srcOrd="3" destOrd="0" presId="urn:microsoft.com/office/officeart/2018/2/layout/IconCircleList"/>
    <dgm:cxn modelId="{72FE45E8-AC57-44EE-8CA4-F149472EB1AF}" type="presParOf" srcId="{F0F3F812-4F11-43AD-89F2-47C581EFC78C}" destId="{13355709-EC28-4B80-BC9A-1C0EF0073188}" srcOrd="5" destOrd="0" presId="urn:microsoft.com/office/officeart/2018/2/layout/IconCircleList"/>
    <dgm:cxn modelId="{67ADD05F-F699-40B2-9F49-49122FAF4EAC}" type="presParOf" srcId="{F0F3F812-4F11-43AD-89F2-47C581EFC78C}" destId="{6309E061-B14C-4D27-9B26-7AC32A1EDE50}" srcOrd="6" destOrd="0" presId="urn:microsoft.com/office/officeart/2018/2/layout/IconCircleList"/>
    <dgm:cxn modelId="{1D6C469F-44B3-4CB0-ADE8-AADADE788EE1}" type="presParOf" srcId="{6309E061-B14C-4D27-9B26-7AC32A1EDE50}" destId="{244209C4-8D05-4D7D-9A38-68EFD051DE09}" srcOrd="0" destOrd="0" presId="urn:microsoft.com/office/officeart/2018/2/layout/IconCircleList"/>
    <dgm:cxn modelId="{300E8BFE-2C59-4C2F-B0CD-BEF6FEC7EA8F}" type="presParOf" srcId="{6309E061-B14C-4D27-9B26-7AC32A1EDE50}" destId="{74E4BC2E-0C6F-4556-A53B-0A0222EC6EAA}" srcOrd="1" destOrd="0" presId="urn:microsoft.com/office/officeart/2018/2/layout/IconCircleList"/>
    <dgm:cxn modelId="{15994B81-BAE8-44CA-A491-F8A9BBC7C459}" type="presParOf" srcId="{6309E061-B14C-4D27-9B26-7AC32A1EDE50}" destId="{03D8ECCD-F238-4C9B-AFE8-B880EC7D315D}" srcOrd="2" destOrd="0" presId="urn:microsoft.com/office/officeart/2018/2/layout/IconCircleList"/>
    <dgm:cxn modelId="{5EE86DC3-A5E6-488E-96EA-D5BCE346B9DC}" type="presParOf" srcId="{6309E061-B14C-4D27-9B26-7AC32A1EDE50}" destId="{D1185681-992E-49B7-BACF-8F4B9456486B}"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1E9C20-8F7D-4DD7-A8D8-EB88AB67B39A}">
      <dsp:nvSpPr>
        <dsp:cNvPr id="0" name=""/>
        <dsp:cNvSpPr/>
      </dsp:nvSpPr>
      <dsp:spPr>
        <a:xfrm>
          <a:off x="212335" y="469890"/>
          <a:ext cx="1335915" cy="133591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AD6EC1-535D-49A4-90A9-F38754E87571}">
      <dsp:nvSpPr>
        <dsp:cNvPr id="0" name=""/>
        <dsp:cNvSpPr/>
      </dsp:nvSpPr>
      <dsp:spPr>
        <a:xfrm>
          <a:off x="492877" y="750432"/>
          <a:ext cx="774830" cy="774830"/>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D4C3436-E773-482F-BEFC-801BA658E5A3}">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977900">
            <a:lnSpc>
              <a:spcPct val="100000"/>
            </a:lnSpc>
            <a:spcBef>
              <a:spcPct val="0"/>
            </a:spcBef>
            <a:spcAft>
              <a:spcPct val="35000"/>
            </a:spcAft>
          </a:pPr>
          <a:r>
            <a:rPr lang="en-US" sz="2200" kern="1200">
              <a:latin typeface="Aptos" panose="020B0004020202020204" pitchFamily="34" charset="0"/>
            </a:rPr>
            <a:t>Average temperatures have increased by approximately 1-1.5°C</a:t>
          </a:r>
        </a:p>
      </dsp:txBody>
      <dsp:txXfrm>
        <a:off x="1834517" y="469890"/>
        <a:ext cx="3148942" cy="1335915"/>
      </dsp:txXfrm>
    </dsp:sp>
    <dsp:sp modelId="{8F60D396-D111-45D8-95AD-10EC8BB9D5DE}">
      <dsp:nvSpPr>
        <dsp:cNvPr id="0" name=""/>
        <dsp:cNvSpPr/>
      </dsp:nvSpPr>
      <dsp:spPr>
        <a:xfrm>
          <a:off x="5532139" y="469890"/>
          <a:ext cx="1335915" cy="133591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8BF1FB-B83A-4BEC-873B-ED8E4860027F}">
      <dsp:nvSpPr>
        <dsp:cNvPr id="0" name=""/>
        <dsp:cNvSpPr/>
      </dsp:nvSpPr>
      <dsp:spPr>
        <a:xfrm>
          <a:off x="5812681" y="750432"/>
          <a:ext cx="774830" cy="774830"/>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75DF6C-6839-4526-B288-A84EA69C9E24}">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977900">
            <a:lnSpc>
              <a:spcPct val="100000"/>
            </a:lnSpc>
            <a:spcBef>
              <a:spcPct val="0"/>
            </a:spcBef>
            <a:spcAft>
              <a:spcPct val="35000"/>
            </a:spcAft>
          </a:pPr>
          <a:r>
            <a:rPr lang="en-US" sz="2200" kern="1200">
              <a:latin typeface="Aptos" panose="020B0004020202020204" pitchFamily="34" charset="0"/>
            </a:rPr>
            <a:t>Large inter-annual </a:t>
          </a:r>
          <a:r>
            <a:rPr lang="en-US" sz="2200" b="1" kern="1200">
              <a:latin typeface="Aptos" panose="020B0004020202020204" pitchFamily="34" charset="0"/>
            </a:rPr>
            <a:t>variability</a:t>
          </a:r>
          <a:r>
            <a:rPr lang="en-US" sz="2200" kern="1200">
              <a:latin typeface="Aptos" panose="020B0004020202020204" pitchFamily="34" charset="0"/>
            </a:rPr>
            <a:t> in rainfall with over +/- 50% </a:t>
          </a:r>
          <a:r>
            <a:rPr lang="en-US" sz="2200" b="1" kern="1200">
              <a:latin typeface="Aptos" panose="020B0004020202020204" pitchFamily="34" charset="0"/>
            </a:rPr>
            <a:t>shift</a:t>
          </a:r>
          <a:r>
            <a:rPr lang="en-US" sz="2200" kern="1200">
              <a:latin typeface="Aptos" panose="020B0004020202020204" pitchFamily="34" charset="0"/>
            </a:rPr>
            <a:t> from the  total rainfall in a year</a:t>
          </a:r>
        </a:p>
      </dsp:txBody>
      <dsp:txXfrm>
        <a:off x="7154322" y="469890"/>
        <a:ext cx="3148942" cy="1335915"/>
      </dsp:txXfrm>
    </dsp:sp>
    <dsp:sp modelId="{E38D6A60-69DA-465D-8269-02C3B5E80601}">
      <dsp:nvSpPr>
        <dsp:cNvPr id="0" name=""/>
        <dsp:cNvSpPr/>
      </dsp:nvSpPr>
      <dsp:spPr>
        <a:xfrm>
          <a:off x="212335" y="2545532"/>
          <a:ext cx="1335915" cy="133591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832F16-4629-479D-9697-172D33DBE067}">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CDF54E-5296-4A09-98EA-EB933D578D70}">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977900">
            <a:lnSpc>
              <a:spcPct val="100000"/>
            </a:lnSpc>
            <a:spcBef>
              <a:spcPct val="0"/>
            </a:spcBef>
            <a:spcAft>
              <a:spcPct val="35000"/>
            </a:spcAft>
          </a:pPr>
          <a:r>
            <a:rPr lang="en-US" sz="2200" b="1" kern="1200">
              <a:latin typeface="Aptos" panose="020B0004020202020204" pitchFamily="34" charset="0"/>
            </a:rPr>
            <a:t>Erratic rainfall patterns </a:t>
          </a:r>
          <a:r>
            <a:rPr lang="en-US" sz="2200" kern="1200">
              <a:latin typeface="Aptos" panose="020B0004020202020204" pitchFamily="34" charset="0"/>
            </a:rPr>
            <a:t>with </a:t>
          </a:r>
          <a:r>
            <a:rPr lang="en-US" sz="2200" b="1" kern="1200">
              <a:latin typeface="Aptos" panose="020B0004020202020204" pitchFamily="34" charset="0"/>
            </a:rPr>
            <a:t>unpredictable</a:t>
          </a:r>
          <a:r>
            <a:rPr lang="en-US" sz="2200" kern="1200">
              <a:latin typeface="Aptos" panose="020B0004020202020204" pitchFamily="34" charset="0"/>
            </a:rPr>
            <a:t> onset and end of the rainy season</a:t>
          </a:r>
        </a:p>
      </dsp:txBody>
      <dsp:txXfrm>
        <a:off x="1834517" y="2545532"/>
        <a:ext cx="3148942" cy="1335915"/>
      </dsp:txXfrm>
    </dsp:sp>
    <dsp:sp modelId="{244209C4-8D05-4D7D-9A38-68EFD051DE09}">
      <dsp:nvSpPr>
        <dsp:cNvPr id="0" name=""/>
        <dsp:cNvSpPr/>
      </dsp:nvSpPr>
      <dsp:spPr>
        <a:xfrm>
          <a:off x="5532139" y="2545532"/>
          <a:ext cx="1335915" cy="133591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E4BC2E-0C6F-4556-A53B-0A0222EC6EAA}">
      <dsp:nvSpPr>
        <dsp:cNvPr id="0" name=""/>
        <dsp:cNvSpPr/>
      </dsp:nvSpPr>
      <dsp:spPr>
        <a:xfrm>
          <a:off x="5812681" y="282607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185681-992E-49B7-BACF-8F4B9456486B}">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977900">
            <a:lnSpc>
              <a:spcPct val="100000"/>
            </a:lnSpc>
            <a:spcBef>
              <a:spcPct val="0"/>
            </a:spcBef>
            <a:spcAft>
              <a:spcPct val="35000"/>
            </a:spcAft>
          </a:pPr>
          <a:r>
            <a:rPr lang="en-US" sz="2200" kern="1200">
              <a:latin typeface="Aptos" panose="020B0004020202020204" pitchFamily="34" charset="0"/>
            </a:rPr>
            <a:t>Drought is more </a:t>
          </a:r>
          <a:r>
            <a:rPr lang="en-US" sz="2200" b="1" kern="1200">
              <a:latin typeface="Aptos" panose="020B0004020202020204" pitchFamily="34" charset="0"/>
            </a:rPr>
            <a:t>frequent</a:t>
          </a:r>
          <a:r>
            <a:rPr lang="en-US" sz="2200" kern="1200">
              <a:latin typeface="Aptos" panose="020B0004020202020204" pitchFamily="34" charset="0"/>
            </a:rPr>
            <a:t> and </a:t>
          </a:r>
          <a:r>
            <a:rPr lang="en-US" sz="2200" b="1" kern="1200">
              <a:latin typeface="Aptos" panose="020B0004020202020204" pitchFamily="34" charset="0"/>
            </a:rPr>
            <a:t>widespread</a:t>
          </a:r>
          <a:r>
            <a:rPr lang="en-US" sz="2200" kern="1200">
              <a:latin typeface="Aptos" panose="020B0004020202020204" pitchFamily="34" charset="0"/>
            </a:rPr>
            <a:t>       </a:t>
          </a:r>
        </a:p>
      </dsp:txBody>
      <dsp:txXfrm>
        <a:off x="7154322" y="2545532"/>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xmlns="">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E31A47-808E-40E5-B11C-CA66E29A16AA}" type="datetimeFigureOut">
              <a:rPr lang="en-US" smtClean="0"/>
              <a:t>11/6/2024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24AE42-3C99-421B-AC3C-76E1D7B9BCCB}" type="slidenum">
              <a:rPr lang="en-US" smtClean="0"/>
              <a:t>‹#›</a:t>
            </a:fld>
            <a:endParaRPr lang="en-US"/>
          </a:p>
        </p:txBody>
      </p:sp>
    </p:spTree>
    <p:extLst>
      <p:ext uri="{BB962C8B-B14F-4D97-AF65-F5344CB8AC3E}">
        <p14:creationId xmlns:p14="http://schemas.microsoft.com/office/powerpoint/2010/main" val="2954671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46009-4FCF-4A54-9D8D-0B3649F13F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8921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solidFill>
                  <a:srgbClr val="000000"/>
                </a:solidFill>
                <a:latin typeface="Berlin Sans FB" panose="020E0602020502020306" pitchFamily="34" charset="0"/>
              </a:rPr>
              <a:t>Over 70% of natural disasters in South Sudan have been attributed to climate related events which cause challenges for agriculture and food security because the country has a variety of livelihood systems including pastoral, </a:t>
            </a:r>
            <a:r>
              <a:rPr lang="en-US" b="0" i="0" u="none" strike="noStrike" baseline="0" dirty="0" err="1">
                <a:solidFill>
                  <a:srgbClr val="000000"/>
                </a:solidFill>
                <a:latin typeface="Berlin Sans FB" panose="020E0602020502020306" pitchFamily="34" charset="0"/>
              </a:rPr>
              <a:t>agro</a:t>
            </a:r>
            <a:r>
              <a:rPr lang="en-US" b="0" i="0" u="none" strike="noStrike" baseline="0" dirty="0">
                <a:solidFill>
                  <a:srgbClr val="000000"/>
                </a:solidFill>
                <a:latin typeface="Berlin Sans FB" panose="020E0602020502020306" pitchFamily="34" charset="0"/>
              </a:rPr>
              <a:t>-pastoral and pure farming societies.</a:t>
            </a:r>
            <a:endParaRPr lang="en-US" dirty="0"/>
          </a:p>
        </p:txBody>
      </p:sp>
      <p:sp>
        <p:nvSpPr>
          <p:cNvPr id="4" name="Slide Number Placeholder 3"/>
          <p:cNvSpPr>
            <a:spLocks noGrp="1"/>
          </p:cNvSpPr>
          <p:nvPr>
            <p:ph type="sldNum" sz="quarter" idx="5"/>
          </p:nvPr>
        </p:nvSpPr>
        <p:spPr/>
        <p:txBody>
          <a:bodyPr/>
          <a:lstStyle/>
          <a:p>
            <a:pPr defTabSz="931774">
              <a:defRPr/>
            </a:pPr>
            <a:fld id="{40796FBB-31C6-4D7B-ACAB-C96362002A54}" type="slidenum">
              <a:rPr lang="en-US">
                <a:solidFill>
                  <a:prstClr val="black"/>
                </a:solidFill>
                <a:latin typeface="Calibri" panose="020F0502020204030204"/>
              </a:rPr>
              <a:pPr defTabSz="931774">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1964099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96FBB-31C6-4D7B-ACAB-C96362002A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643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change in climate of South Sudan shows that average temperatures have increased by approximately 1 -1.5C. There are large inter-annual variability in rainfall that goes up to 50% shift from the total rainfall in a year. Similarly, there are erratic rainfall patterns with unpredictable onset and end of the rainy season. Drought is also more frequent and widespread.</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8E46009-4FCF-4A54-9D8D-0B3649F13F5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3814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therefore to start looking diligently on the climate and security risks that surround UNMISS peace operations.</a:t>
            </a:r>
          </a:p>
        </p:txBody>
      </p:sp>
      <p:sp>
        <p:nvSpPr>
          <p:cNvPr id="4" name="Slide Number Placeholder 3"/>
          <p:cNvSpPr>
            <a:spLocks noGrp="1"/>
          </p:cNvSpPr>
          <p:nvPr>
            <p:ph type="sldNum" sz="quarter" idx="5"/>
          </p:nvPr>
        </p:nvSpPr>
        <p:spPr/>
        <p:txBody>
          <a:bodyPr/>
          <a:lstStyle/>
          <a:p>
            <a:pPr defTabSz="931774">
              <a:defRPr/>
            </a:pPr>
            <a:fld id="{40796FBB-31C6-4D7B-ACAB-C96362002A54}" type="slidenum">
              <a:rPr lang="en-US">
                <a:solidFill>
                  <a:prstClr val="black"/>
                </a:solidFill>
                <a:latin typeface="Calibri" panose="020F0502020204030204"/>
              </a:rPr>
              <a:pPr defTabSz="931774">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3480958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796FBB-31C6-4D7B-ACAB-C96362002A54}" type="slidenum">
              <a:rPr lang="en-US" smtClean="0"/>
              <a:t>7</a:t>
            </a:fld>
            <a:endParaRPr lang="en-US"/>
          </a:p>
        </p:txBody>
      </p:sp>
    </p:spTree>
    <p:extLst>
      <p:ext uri="{BB962C8B-B14F-4D97-AF65-F5344CB8AC3E}">
        <p14:creationId xmlns:p14="http://schemas.microsoft.com/office/powerpoint/2010/main" val="2936889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South Sudan is microcosm to look at the direct impacts of climate change simultaneously – How it stretches human and productive systems to the brim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96FBB-31C6-4D7B-ACAB-C96362002A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70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96FBB-31C6-4D7B-ACAB-C96362002A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3585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796FBB-31C6-4D7B-ACAB-C96362002A54}" type="slidenum">
              <a:rPr lang="en-US" smtClean="0"/>
              <a:t>10</a:t>
            </a:fld>
            <a:endParaRPr lang="en-US"/>
          </a:p>
        </p:txBody>
      </p:sp>
    </p:spTree>
    <p:extLst>
      <p:ext uri="{BB962C8B-B14F-4D97-AF65-F5344CB8AC3E}">
        <p14:creationId xmlns:p14="http://schemas.microsoft.com/office/powerpoint/2010/main" val="2806296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Consequences of Slow-onset events like drought, and Sudden on-set events like flood. It might be too late to move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96FBB-31C6-4D7B-ACAB-C96362002A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0488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picture  from South Sudan that appeared in the Telegraph on 31 January 2023, tells the story of survival and endurance to the flooding in South Sudan. This mother left everything behind desperately trying to safe her baby from the flood.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96FBB-31C6-4D7B-ACAB-C96362002A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6531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796FBB-31C6-4D7B-ACAB-C96362002A54}" type="slidenum">
              <a:rPr lang="en-US" smtClean="0"/>
              <a:t>13</a:t>
            </a:fld>
            <a:endParaRPr lang="en-US"/>
          </a:p>
        </p:txBody>
      </p:sp>
    </p:spTree>
    <p:extLst>
      <p:ext uri="{BB962C8B-B14F-4D97-AF65-F5344CB8AC3E}">
        <p14:creationId xmlns:p14="http://schemas.microsoft.com/office/powerpoint/2010/main" val="3765465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796FBB-31C6-4D7B-ACAB-C96362002A54}" type="slidenum">
              <a:rPr lang="en-US" smtClean="0"/>
              <a:t>14</a:t>
            </a:fld>
            <a:endParaRPr lang="en-US"/>
          </a:p>
        </p:txBody>
      </p:sp>
    </p:spTree>
    <p:extLst>
      <p:ext uri="{BB962C8B-B14F-4D97-AF65-F5344CB8AC3E}">
        <p14:creationId xmlns:p14="http://schemas.microsoft.com/office/powerpoint/2010/main" val="3237536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know who prevails in such a competition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96FBB-31C6-4D7B-ACAB-C96362002A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365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Wildlife are crucial in boosting the local economy through tourism etc.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96FBB-31C6-4D7B-ACAB-C96362002A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7616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Presently, 1,200,000 have been impacted by the flood, and 300,000 people displaced.</a:t>
            </a:r>
          </a:p>
        </p:txBody>
      </p:sp>
      <p:sp>
        <p:nvSpPr>
          <p:cNvPr id="4" name="Slide Number Placeholder 3"/>
          <p:cNvSpPr>
            <a:spLocks noGrp="1"/>
          </p:cNvSpPr>
          <p:nvPr>
            <p:ph type="sldNum" sz="quarter" idx="5"/>
          </p:nvPr>
        </p:nvSpPr>
        <p:spPr/>
        <p:txBody>
          <a:bodyPr/>
          <a:lstStyle/>
          <a:p>
            <a:fld id="{40796FBB-31C6-4D7B-ACAB-C96362002A54}" type="slidenum">
              <a:rPr lang="en-US" smtClean="0"/>
              <a:t>17</a:t>
            </a:fld>
            <a:endParaRPr lang="en-US"/>
          </a:p>
        </p:txBody>
      </p:sp>
    </p:spTree>
    <p:extLst>
      <p:ext uri="{BB962C8B-B14F-4D97-AF65-F5344CB8AC3E}">
        <p14:creationId xmlns:p14="http://schemas.microsoft.com/office/powerpoint/2010/main" val="32891773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796FBB-31C6-4D7B-ACAB-C96362002A54}" type="slidenum">
              <a:rPr lang="en-US" smtClean="0"/>
              <a:t>18</a:t>
            </a:fld>
            <a:endParaRPr lang="en-US"/>
          </a:p>
        </p:txBody>
      </p:sp>
    </p:spTree>
    <p:extLst>
      <p:ext uri="{BB962C8B-B14F-4D97-AF65-F5344CB8AC3E}">
        <p14:creationId xmlns:p14="http://schemas.microsoft.com/office/powerpoint/2010/main" val="2109407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C933F6-686C-416C-8CEF-4275C5DD8E86}" type="slidenum">
              <a:rPr lang="en-US" smtClean="0"/>
              <a:t>19</a:t>
            </a:fld>
            <a:endParaRPr lang="en-US"/>
          </a:p>
        </p:txBody>
      </p:sp>
    </p:spTree>
    <p:extLst>
      <p:ext uri="{BB962C8B-B14F-4D97-AF65-F5344CB8AC3E}">
        <p14:creationId xmlns:p14="http://schemas.microsoft.com/office/powerpoint/2010/main" val="3668651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renewed mandate of UNMISS in March 2023, largely defined the activities on climate security in the mission. This required engagement with relevant teams, divisions to  address all aspects embodied in the mandate on climate security. There were also other activities with UNCT and the government. </a:t>
            </a:r>
          </a:p>
        </p:txBody>
      </p:sp>
      <p:sp>
        <p:nvSpPr>
          <p:cNvPr id="4" name="Slide Number Placeholder 3"/>
          <p:cNvSpPr>
            <a:spLocks noGrp="1"/>
          </p:cNvSpPr>
          <p:nvPr>
            <p:ph type="sldNum" sz="quarter" idx="5"/>
          </p:nvPr>
        </p:nvSpPr>
        <p:spPr/>
        <p:txBody>
          <a:bodyPr/>
          <a:lstStyle/>
          <a:p>
            <a:fld id="{25C933F6-686C-416C-8CEF-4275C5DD8E86}" type="slidenum">
              <a:rPr lang="en-US" smtClean="0"/>
              <a:t>20</a:t>
            </a:fld>
            <a:endParaRPr lang="en-US"/>
          </a:p>
        </p:txBody>
      </p:sp>
    </p:spTree>
    <p:extLst>
      <p:ext uri="{BB962C8B-B14F-4D97-AF65-F5344CB8AC3E}">
        <p14:creationId xmlns:p14="http://schemas.microsoft.com/office/powerpoint/2010/main" val="3400262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796FBB-31C6-4D7B-ACAB-C96362002A54}" type="slidenum">
              <a:rPr lang="en-US" smtClean="0"/>
              <a:t>21</a:t>
            </a:fld>
            <a:endParaRPr lang="en-US"/>
          </a:p>
        </p:txBody>
      </p:sp>
    </p:spTree>
    <p:extLst>
      <p:ext uri="{BB962C8B-B14F-4D97-AF65-F5344CB8AC3E}">
        <p14:creationId xmlns:p14="http://schemas.microsoft.com/office/powerpoint/2010/main" val="35410988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C933F6-686C-416C-8CEF-4275C5DD8E86}" type="slidenum">
              <a:rPr lang="en-US" smtClean="0"/>
              <a:t>22</a:t>
            </a:fld>
            <a:endParaRPr lang="en-US"/>
          </a:p>
        </p:txBody>
      </p:sp>
    </p:spTree>
    <p:extLst>
      <p:ext uri="{BB962C8B-B14F-4D97-AF65-F5344CB8AC3E}">
        <p14:creationId xmlns:p14="http://schemas.microsoft.com/office/powerpoint/2010/main" val="3388351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933F6-686C-416C-8CEF-4275C5DD8E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26376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other opportunities to expand our analysis especially spatial analysis. </a:t>
            </a:r>
          </a:p>
          <a:p>
            <a:r>
              <a:rPr lang="en-US" dirty="0"/>
              <a:t>It is important to keep in mind that hotspot changes and we should always  have a reference or baseline in declaring or designating a place as hotspot.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Collaboration with the Women Protection Advisor to </a:t>
            </a:r>
            <a:r>
              <a:rPr lang="en-US" sz="1200" dirty="0" err="1"/>
              <a:t>understandithe</a:t>
            </a:r>
            <a:r>
              <a:rPr lang="en-US" sz="1200" dirty="0"/>
              <a:t> linkages between climate security and conflict-related sexual violence in South Sudan</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933F6-686C-416C-8CEF-4275C5DD8E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11472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neighbourhood</a:t>
            </a:r>
            <a:r>
              <a:rPr lang="en-US" dirty="0"/>
              <a:t> analysis is an integrated assessment of the spatial relationships of conflict hotspots, flood impacts, and the distribution of IDP Settlements. It involves stagging different maps to evaluate the proximities and the types of relationships they have.</a:t>
            </a:r>
          </a:p>
          <a:p>
            <a:r>
              <a:rPr lang="en-US" dirty="0"/>
              <a:t>You will notice that there are some prominent conflict hotspots within the perimeters of flood-impacted areas. This does not necessarily indicate correlations or causalities but demonstrates some association in the </a:t>
            </a:r>
            <a:r>
              <a:rPr lang="en-US" dirty="0" err="1"/>
              <a:t>neighbourhood</a:t>
            </a:r>
            <a:r>
              <a:rPr lang="en-US" dirty="0"/>
              <a:t>. When floods forcefully displace people, they easily seek refuge within a certain radius away from the flood-affected areas. Such a congregation could easily result in conflict, as we do know.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Similarly, when you overlay the distribution of IDP Settlements, you can also explore the type of symmetric relationship between flood, conflict hotspots and IDP settlements within a </a:t>
            </a:r>
            <a:r>
              <a:rPr lang="en-US" dirty="0" err="1"/>
              <a:t>neighbourhood</a:t>
            </a:r>
            <a:r>
              <a:rPr lang="en-US" dirty="0"/>
              <a:t>. It is also easy to see where other conflict hotspots are not linked to flooding.</a:t>
            </a:r>
            <a:r>
              <a:rPr lang="en-US" sz="1200" b="1" kern="1200" dirty="0">
                <a:solidFill>
                  <a:schemeClr val="tx1"/>
                </a:solidFill>
                <a:latin typeface="Trebuchet MS" panose="020B0603020202020204" pitchFamily="34" charset="0"/>
                <a:ea typeface="+mj-ea"/>
                <a:cs typeface="+mj-cs"/>
              </a:rPr>
              <a:t> </a:t>
            </a:r>
            <a:r>
              <a:rPr lang="en-US" sz="1200" b="1" kern="1200" dirty="0" err="1">
                <a:solidFill>
                  <a:schemeClr val="tx1"/>
                </a:solidFill>
                <a:latin typeface="Trebuchet MS" panose="020B0603020202020204" pitchFamily="34" charset="0"/>
                <a:ea typeface="+mj-ea"/>
                <a:cs typeface="+mj-cs"/>
              </a:rPr>
              <a:t>Neighbourhood</a:t>
            </a:r>
            <a:r>
              <a:rPr lang="en-US" sz="1200" b="1" kern="1200" dirty="0">
                <a:solidFill>
                  <a:schemeClr val="tx1"/>
                </a:solidFill>
                <a:latin typeface="Trebuchet MS" panose="020B0603020202020204" pitchFamily="34" charset="0"/>
                <a:ea typeface="+mj-ea"/>
                <a:cs typeface="+mj-cs"/>
              </a:rPr>
              <a:t> Analysis </a:t>
            </a:r>
            <a:r>
              <a:rPr lang="en-US" sz="1200" kern="1200" dirty="0">
                <a:solidFill>
                  <a:schemeClr val="tx1"/>
                </a:solidFill>
                <a:latin typeface="Trebuchet MS" panose="020B0603020202020204" pitchFamily="34" charset="0"/>
                <a:ea typeface="+mj-ea"/>
                <a:cs typeface="+mj-cs"/>
              </a:rPr>
              <a:t>– The distribution of conflict hotspots, flooding and IDP Settlements in South Sudan </a:t>
            </a:r>
          </a:p>
          <a:p>
            <a:endParaRPr lang="en-US" dirty="0"/>
          </a:p>
          <a:p>
            <a:endParaRPr lang="en-US" dirty="0"/>
          </a:p>
        </p:txBody>
      </p:sp>
      <p:sp>
        <p:nvSpPr>
          <p:cNvPr id="4" name="Slide Number Placeholder 3"/>
          <p:cNvSpPr>
            <a:spLocks noGrp="1"/>
          </p:cNvSpPr>
          <p:nvPr>
            <p:ph type="sldNum" sz="quarter" idx="5"/>
          </p:nvPr>
        </p:nvSpPr>
        <p:spPr/>
        <p:txBody>
          <a:bodyPr/>
          <a:lstStyle/>
          <a:p>
            <a:fld id="{1D24AE42-3C99-421B-AC3C-76E1D7B9BCCB}" type="slidenum">
              <a:rPr lang="en-US" smtClean="0"/>
              <a:t>27</a:t>
            </a:fld>
            <a:endParaRPr lang="en-US"/>
          </a:p>
        </p:txBody>
      </p:sp>
    </p:spTree>
    <p:extLst>
      <p:ext uri="{BB962C8B-B14F-4D97-AF65-F5344CB8AC3E}">
        <p14:creationId xmlns:p14="http://schemas.microsoft.com/office/powerpoint/2010/main" val="41264928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933F6-686C-416C-8CEF-4275C5DD8E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79961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933F6-686C-416C-8CEF-4275C5DD8E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87193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DengXian" panose="02010600030101010101" pitchFamily="2" charset="-122"/>
                <a:cs typeface="Arial" panose="020B0604020202020204" pitchFamily="34" charset="0"/>
              </a:rPr>
              <a:t>This was the first UN climate, peace and security training ever offered to government and civil society in response to civil society and government demands for capacity building in this area. </a:t>
            </a:r>
            <a:endParaRPr lang="en-US" dirty="0"/>
          </a:p>
        </p:txBody>
      </p:sp>
      <p:sp>
        <p:nvSpPr>
          <p:cNvPr id="4" name="Slide Number Placeholder 3"/>
          <p:cNvSpPr>
            <a:spLocks noGrp="1"/>
          </p:cNvSpPr>
          <p:nvPr>
            <p:ph type="sldNum" sz="quarter" idx="5"/>
          </p:nvPr>
        </p:nvSpPr>
        <p:spPr/>
        <p:txBody>
          <a:bodyPr/>
          <a:lstStyle/>
          <a:p>
            <a:fld id="{25C933F6-686C-416C-8CEF-4275C5DD8E86}" type="slidenum">
              <a:rPr lang="en-US" smtClean="0"/>
              <a:t>30</a:t>
            </a:fld>
            <a:endParaRPr lang="en-US"/>
          </a:p>
        </p:txBody>
      </p:sp>
    </p:spTree>
    <p:extLst>
      <p:ext uri="{BB962C8B-B14F-4D97-AF65-F5344CB8AC3E}">
        <p14:creationId xmlns:p14="http://schemas.microsoft.com/office/powerpoint/2010/main" val="29195780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C933F6-686C-416C-8CEF-4275C5DD8E86}" type="slidenum">
              <a:rPr lang="en-US" smtClean="0"/>
              <a:t>32</a:t>
            </a:fld>
            <a:endParaRPr lang="en-US"/>
          </a:p>
        </p:txBody>
      </p:sp>
    </p:spTree>
    <p:extLst>
      <p:ext uri="{BB962C8B-B14F-4D97-AF65-F5344CB8AC3E}">
        <p14:creationId xmlns:p14="http://schemas.microsoft.com/office/powerpoint/2010/main" val="514214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933F6-686C-416C-8CEF-4275C5DD8E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84326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DengXian" panose="02010600030101010101" pitchFamily="2" charset="-122"/>
                <a:cs typeface="Arial" panose="020B0604020202020204" pitchFamily="34" charset="0"/>
              </a:rPr>
              <a:t>This was the first UN climate, peace and security training ever offered to government and civil society in response to civil society and government demands for capacity building in this area. </a:t>
            </a:r>
            <a:endParaRPr lang="en-US" dirty="0"/>
          </a:p>
        </p:txBody>
      </p:sp>
      <p:sp>
        <p:nvSpPr>
          <p:cNvPr id="4" name="Slide Number Placeholder 3"/>
          <p:cNvSpPr>
            <a:spLocks noGrp="1"/>
          </p:cNvSpPr>
          <p:nvPr>
            <p:ph type="sldNum" sz="quarter" idx="5"/>
          </p:nvPr>
        </p:nvSpPr>
        <p:spPr/>
        <p:txBody>
          <a:bodyPr/>
          <a:lstStyle/>
          <a:p>
            <a:fld id="{25C933F6-686C-416C-8CEF-4275C5DD8E86}" type="slidenum">
              <a:rPr lang="en-US" smtClean="0"/>
              <a:t>34</a:t>
            </a:fld>
            <a:endParaRPr lang="en-US"/>
          </a:p>
        </p:txBody>
      </p:sp>
    </p:spTree>
    <p:extLst>
      <p:ext uri="{BB962C8B-B14F-4D97-AF65-F5344CB8AC3E}">
        <p14:creationId xmlns:p14="http://schemas.microsoft.com/office/powerpoint/2010/main" val="22438393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C933F6-686C-416C-8CEF-4275C5DD8E86}" type="slidenum">
              <a:rPr lang="en-US" smtClean="0"/>
              <a:t>35</a:t>
            </a:fld>
            <a:endParaRPr lang="en-US"/>
          </a:p>
        </p:txBody>
      </p:sp>
    </p:spTree>
    <p:extLst>
      <p:ext uri="{BB962C8B-B14F-4D97-AF65-F5344CB8AC3E}">
        <p14:creationId xmlns:p14="http://schemas.microsoft.com/office/powerpoint/2010/main" val="24395856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DengXian" panose="02010600030101010101" pitchFamily="2" charset="-122"/>
                <a:cs typeface="Arial" panose="020B0604020202020204" pitchFamily="34" charset="0"/>
              </a:rPr>
              <a:t>This was the first UN climate, peace and security training ever offered to government and civil society in response to civil society and government demands for capacity building in this area. </a:t>
            </a:r>
            <a:endParaRPr lang="en-US" dirty="0"/>
          </a:p>
        </p:txBody>
      </p:sp>
      <p:sp>
        <p:nvSpPr>
          <p:cNvPr id="4" name="Slide Number Placeholder 3"/>
          <p:cNvSpPr>
            <a:spLocks noGrp="1"/>
          </p:cNvSpPr>
          <p:nvPr>
            <p:ph type="sldNum" sz="quarter" idx="5"/>
          </p:nvPr>
        </p:nvSpPr>
        <p:spPr/>
        <p:txBody>
          <a:bodyPr/>
          <a:lstStyle/>
          <a:p>
            <a:fld id="{25C933F6-686C-416C-8CEF-4275C5DD8E86}" type="slidenum">
              <a:rPr lang="en-US" smtClean="0"/>
              <a:t>36</a:t>
            </a:fld>
            <a:endParaRPr lang="en-US"/>
          </a:p>
        </p:txBody>
      </p:sp>
    </p:spTree>
    <p:extLst>
      <p:ext uri="{BB962C8B-B14F-4D97-AF65-F5344CB8AC3E}">
        <p14:creationId xmlns:p14="http://schemas.microsoft.com/office/powerpoint/2010/main" val="13807445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DengXian" panose="02010600030101010101" pitchFamily="2" charset="-122"/>
                <a:cs typeface="Arial" panose="020B0604020202020204" pitchFamily="34" charset="0"/>
              </a:rPr>
              <a:t>This was the first UN climate, peace and security training ever offered to government and civil society in response to civil society and government demands for capacity building in this area. </a:t>
            </a:r>
            <a:endParaRPr lang="en-US" dirty="0"/>
          </a:p>
        </p:txBody>
      </p:sp>
      <p:sp>
        <p:nvSpPr>
          <p:cNvPr id="4" name="Slide Number Placeholder 3"/>
          <p:cNvSpPr>
            <a:spLocks noGrp="1"/>
          </p:cNvSpPr>
          <p:nvPr>
            <p:ph type="sldNum" sz="quarter" idx="5"/>
          </p:nvPr>
        </p:nvSpPr>
        <p:spPr/>
        <p:txBody>
          <a:bodyPr/>
          <a:lstStyle/>
          <a:p>
            <a:fld id="{25C933F6-686C-416C-8CEF-4275C5DD8E86}" type="slidenum">
              <a:rPr lang="en-US" smtClean="0"/>
              <a:t>37</a:t>
            </a:fld>
            <a:endParaRPr lang="en-US"/>
          </a:p>
        </p:txBody>
      </p:sp>
    </p:spTree>
    <p:extLst>
      <p:ext uri="{BB962C8B-B14F-4D97-AF65-F5344CB8AC3E}">
        <p14:creationId xmlns:p14="http://schemas.microsoft.com/office/powerpoint/2010/main" val="42469669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C933F6-686C-416C-8CEF-4275C5DD8E86}" type="slidenum">
              <a:rPr lang="en-US" smtClean="0"/>
              <a:t>38</a:t>
            </a:fld>
            <a:endParaRPr lang="en-US"/>
          </a:p>
        </p:txBody>
      </p:sp>
    </p:spTree>
    <p:extLst>
      <p:ext uri="{BB962C8B-B14F-4D97-AF65-F5344CB8AC3E}">
        <p14:creationId xmlns:p14="http://schemas.microsoft.com/office/powerpoint/2010/main" val="37468968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C933F6-686C-416C-8CEF-4275C5DD8E86}" type="slidenum">
              <a:rPr lang="en-US" smtClean="0"/>
              <a:t>39</a:t>
            </a:fld>
            <a:endParaRPr lang="en-US"/>
          </a:p>
        </p:txBody>
      </p:sp>
    </p:spTree>
    <p:extLst>
      <p:ext uri="{BB962C8B-B14F-4D97-AF65-F5344CB8AC3E}">
        <p14:creationId xmlns:p14="http://schemas.microsoft.com/office/powerpoint/2010/main" val="40968870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933F6-686C-416C-8CEF-4275C5DD8E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42623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933F6-686C-416C-8CEF-4275C5DD8E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99067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933F6-686C-416C-8CEF-4275C5DD8E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21206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first time that we are tracking and cataloguing the flood situation closely. </a:t>
            </a:r>
            <a:r>
              <a:rPr lang="en-US" sz="1800" kern="100" dirty="0">
                <a:effectLst/>
                <a:latin typeface="Aptos" panose="020B0004020202020204" pitchFamily="34" charset="0"/>
                <a:cs typeface="Arial" panose="020B0604020202020204" pitchFamily="34" charset="0"/>
              </a:rPr>
              <a:t>We have e</a:t>
            </a:r>
            <a:r>
              <a:rPr lang="en-US" sz="1800" kern="100" dirty="0">
                <a:effectLst/>
                <a:latin typeface="Aptos" panose="020B0004020202020204" pitchFamily="34" charset="0"/>
                <a:ea typeface="Aptos" panose="020B0004020202020204" pitchFamily="34" charset="0"/>
                <a:cs typeface="Arial" panose="020B0604020202020204" pitchFamily="34" charset="0"/>
              </a:rPr>
              <a:t>stablished a database and baseline for flood-induced disruption.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933F6-686C-416C-8CEF-4275C5DD8E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6208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 grounds play a critical role in providing refuge and safety during floods. Profiling them enables us understand their suitability and potential challenges in accommodating communities impacted. </a:t>
            </a:r>
          </a:p>
          <a:p>
            <a:endParaRPr lang="en-US" dirty="0"/>
          </a:p>
          <a:p>
            <a:r>
              <a:rPr lang="en-US" dirty="0"/>
              <a:t>Are there specific resources that are most likely to be at the center of conflicts?</a:t>
            </a:r>
          </a:p>
          <a:p>
            <a:r>
              <a:rPr lang="en-US" dirty="0"/>
              <a:t/>
            </a:r>
            <a:br>
              <a:rPr lang="en-US" dirty="0"/>
            </a:br>
            <a:r>
              <a:rPr lang="en-US" dirty="0"/>
              <a:t>For example in Warrap, Kuajok town is accommodating displaced communities from </a:t>
            </a:r>
            <a:r>
              <a:rPr lang="en-US" dirty="0" err="1"/>
              <a:t>Ayok</a:t>
            </a:r>
            <a:r>
              <a:rPr lang="en-US" dirty="0"/>
              <a:t>, Mathiang Lac, </a:t>
            </a:r>
            <a:r>
              <a:rPr lang="en-US" dirty="0" err="1"/>
              <a:t>Riang</a:t>
            </a:r>
            <a:r>
              <a:rPr lang="en-US" dirty="0"/>
              <a:t> Lac and </a:t>
            </a:r>
            <a:r>
              <a:rPr lang="en-US" dirty="0" err="1"/>
              <a:t>Mangolgolkou</a:t>
            </a:r>
            <a:r>
              <a:rPr lang="en-US" dirty="0"/>
              <a:t> in </a:t>
            </a:r>
            <a:r>
              <a:rPr lang="en-US" dirty="0" err="1"/>
              <a:t>Kuac</a:t>
            </a:r>
            <a:r>
              <a:rPr lang="en-US" dirty="0"/>
              <a:t> North. </a:t>
            </a:r>
          </a:p>
          <a:p>
            <a:r>
              <a:rPr lang="en-US" dirty="0" err="1"/>
              <a:t>Yienlieth</a:t>
            </a:r>
            <a:r>
              <a:rPr lang="en-US" dirty="0"/>
              <a:t> is accommodating displaced communities from </a:t>
            </a:r>
            <a:r>
              <a:rPr lang="en-US" dirty="0" err="1"/>
              <a:t>Kuac</a:t>
            </a:r>
            <a:r>
              <a:rPr lang="en-US" dirty="0"/>
              <a:t> South payam.</a:t>
            </a:r>
          </a:p>
          <a:p>
            <a:endParaRPr lang="en-US" dirty="0"/>
          </a:p>
          <a:p>
            <a:r>
              <a:rPr lang="en-US" dirty="0"/>
              <a:t>In Koch, </a:t>
            </a:r>
            <a:r>
              <a:rPr lang="en-US" dirty="0" err="1"/>
              <a:t>Gany</a:t>
            </a:r>
            <a:r>
              <a:rPr lang="en-US" dirty="0"/>
              <a:t> and </a:t>
            </a:r>
            <a:r>
              <a:rPr lang="en-US" dirty="0" err="1"/>
              <a:t>Ngony</a:t>
            </a:r>
            <a:r>
              <a:rPr lang="en-US" dirty="0"/>
              <a:t> payams identified as high grounds are accommodating displaced communities from </a:t>
            </a:r>
            <a:r>
              <a:rPr lang="en-US" dirty="0" err="1"/>
              <a:t>Dhor</a:t>
            </a:r>
            <a:r>
              <a:rPr lang="en-US" dirty="0"/>
              <a:t>-Jaak, Guang, </a:t>
            </a:r>
            <a:r>
              <a:rPr lang="en-US" dirty="0" err="1"/>
              <a:t>Guhar</a:t>
            </a:r>
            <a:r>
              <a:rPr lang="en-US" dirty="0"/>
              <a:t>, Jaak, Jaguar and </a:t>
            </a:r>
            <a:r>
              <a:rPr lang="en-US" dirty="0" err="1"/>
              <a:t>Petpet</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933F6-686C-416C-8CEF-4275C5DD8E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88346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933F6-686C-416C-8CEF-4275C5DD8E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99869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933F6-686C-416C-8CEF-4275C5DD8E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183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A46F5-4664-59EE-8E35-72C5FC9175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219281-2ABF-CE47-B069-470614FADB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084FEA-8046-30D3-4A60-F816F0D52A9B}"/>
              </a:ext>
            </a:extLst>
          </p:cNvPr>
          <p:cNvSpPr>
            <a:spLocks noGrp="1"/>
          </p:cNvSpPr>
          <p:nvPr>
            <p:ph type="dt" sz="half" idx="10"/>
          </p:nvPr>
        </p:nvSpPr>
        <p:spPr/>
        <p:txBody>
          <a:bodyPr/>
          <a:lstStyle/>
          <a:p>
            <a:fld id="{5ABB0515-E2E3-4F05-B6BA-B18261FC30D6}" type="datetimeFigureOut">
              <a:rPr lang="en-US" smtClean="0"/>
              <a:t>11/6/2024</a:t>
            </a:fld>
            <a:endParaRPr lang="en-US"/>
          </a:p>
        </p:txBody>
      </p:sp>
      <p:sp>
        <p:nvSpPr>
          <p:cNvPr id="5" name="Footer Placeholder 4">
            <a:extLst>
              <a:ext uri="{FF2B5EF4-FFF2-40B4-BE49-F238E27FC236}">
                <a16:creationId xmlns:a16="http://schemas.microsoft.com/office/drawing/2014/main" id="{D0E99BFA-8051-E1CB-3039-29DCCF21F3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68CF31-4EBB-14B5-F616-4A66836FEA6C}"/>
              </a:ext>
            </a:extLst>
          </p:cNvPr>
          <p:cNvSpPr>
            <a:spLocks noGrp="1"/>
          </p:cNvSpPr>
          <p:nvPr>
            <p:ph type="sldNum" sz="quarter" idx="12"/>
          </p:nvPr>
        </p:nvSpPr>
        <p:spPr/>
        <p:txBody>
          <a:bodyPr/>
          <a:lstStyle/>
          <a:p>
            <a:fld id="{9DB22D24-09E6-4532-B065-F0A57A272AAC}" type="slidenum">
              <a:rPr lang="en-US" smtClean="0"/>
              <a:t>‹#›</a:t>
            </a:fld>
            <a:endParaRPr lang="en-US"/>
          </a:p>
        </p:txBody>
      </p:sp>
    </p:spTree>
    <p:extLst>
      <p:ext uri="{BB962C8B-B14F-4D97-AF65-F5344CB8AC3E}">
        <p14:creationId xmlns:p14="http://schemas.microsoft.com/office/powerpoint/2010/main" val="2023896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35435-5F1E-1851-A9B5-C0562B0884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87BB7B-EEF3-CEB4-E847-940E5F0A0B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BB9589-FE1E-7C62-82D9-926D876A55AF}"/>
              </a:ext>
            </a:extLst>
          </p:cNvPr>
          <p:cNvSpPr>
            <a:spLocks noGrp="1"/>
          </p:cNvSpPr>
          <p:nvPr>
            <p:ph type="dt" sz="half" idx="10"/>
          </p:nvPr>
        </p:nvSpPr>
        <p:spPr/>
        <p:txBody>
          <a:bodyPr/>
          <a:lstStyle/>
          <a:p>
            <a:fld id="{5ABB0515-E2E3-4F05-B6BA-B18261FC30D6}" type="datetimeFigureOut">
              <a:rPr lang="en-US" smtClean="0"/>
              <a:t>11/6/2024</a:t>
            </a:fld>
            <a:endParaRPr lang="en-US"/>
          </a:p>
        </p:txBody>
      </p:sp>
      <p:sp>
        <p:nvSpPr>
          <p:cNvPr id="5" name="Footer Placeholder 4">
            <a:extLst>
              <a:ext uri="{FF2B5EF4-FFF2-40B4-BE49-F238E27FC236}">
                <a16:creationId xmlns:a16="http://schemas.microsoft.com/office/drawing/2014/main" id="{65CD0D39-8F25-FBB7-CA56-8A4D6E9C8C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3DDC28-4AFF-962C-915F-0B2263A3A0E4}"/>
              </a:ext>
            </a:extLst>
          </p:cNvPr>
          <p:cNvSpPr>
            <a:spLocks noGrp="1"/>
          </p:cNvSpPr>
          <p:nvPr>
            <p:ph type="sldNum" sz="quarter" idx="12"/>
          </p:nvPr>
        </p:nvSpPr>
        <p:spPr/>
        <p:txBody>
          <a:bodyPr/>
          <a:lstStyle/>
          <a:p>
            <a:fld id="{9DB22D24-09E6-4532-B065-F0A57A272AAC}" type="slidenum">
              <a:rPr lang="en-US" smtClean="0"/>
              <a:t>‹#›</a:t>
            </a:fld>
            <a:endParaRPr lang="en-US"/>
          </a:p>
        </p:txBody>
      </p:sp>
    </p:spTree>
    <p:extLst>
      <p:ext uri="{BB962C8B-B14F-4D97-AF65-F5344CB8AC3E}">
        <p14:creationId xmlns:p14="http://schemas.microsoft.com/office/powerpoint/2010/main" val="18364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BA8B-DEEA-87A5-157C-B840D5EFCE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D81C26-184D-32C7-6E7D-CD23B7E1B5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F9DDF7-B37B-F9B8-1AA2-139C491475AB}"/>
              </a:ext>
            </a:extLst>
          </p:cNvPr>
          <p:cNvSpPr>
            <a:spLocks noGrp="1"/>
          </p:cNvSpPr>
          <p:nvPr>
            <p:ph type="dt" sz="half" idx="10"/>
          </p:nvPr>
        </p:nvSpPr>
        <p:spPr/>
        <p:txBody>
          <a:bodyPr/>
          <a:lstStyle/>
          <a:p>
            <a:fld id="{5ABB0515-E2E3-4F05-B6BA-B18261FC30D6}" type="datetimeFigureOut">
              <a:rPr lang="en-US" smtClean="0"/>
              <a:t>11/6/2024</a:t>
            </a:fld>
            <a:endParaRPr lang="en-US"/>
          </a:p>
        </p:txBody>
      </p:sp>
      <p:sp>
        <p:nvSpPr>
          <p:cNvPr id="5" name="Footer Placeholder 4">
            <a:extLst>
              <a:ext uri="{FF2B5EF4-FFF2-40B4-BE49-F238E27FC236}">
                <a16:creationId xmlns:a16="http://schemas.microsoft.com/office/drawing/2014/main" id="{90E007EC-BDB1-EBB1-0FF6-D0D6BCA388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A115A8-032E-953F-94E7-EF5144D6EF31}"/>
              </a:ext>
            </a:extLst>
          </p:cNvPr>
          <p:cNvSpPr>
            <a:spLocks noGrp="1"/>
          </p:cNvSpPr>
          <p:nvPr>
            <p:ph type="sldNum" sz="quarter" idx="12"/>
          </p:nvPr>
        </p:nvSpPr>
        <p:spPr/>
        <p:txBody>
          <a:bodyPr/>
          <a:lstStyle/>
          <a:p>
            <a:fld id="{9DB22D24-09E6-4532-B065-F0A57A272AAC}" type="slidenum">
              <a:rPr lang="en-US" smtClean="0"/>
              <a:t>‹#›</a:t>
            </a:fld>
            <a:endParaRPr lang="en-US"/>
          </a:p>
        </p:txBody>
      </p:sp>
    </p:spTree>
    <p:extLst>
      <p:ext uri="{BB962C8B-B14F-4D97-AF65-F5344CB8AC3E}">
        <p14:creationId xmlns:p14="http://schemas.microsoft.com/office/powerpoint/2010/main" val="2736418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D7E61-DFA2-D0D1-65A3-25DE3DA76C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E57DB2-AB43-11E0-D931-C4459D801C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D2528B7-01E0-84A8-8E2F-1F52BE2FF4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C47B59-1DDD-7338-1CEC-AAC7FD6E9D35}"/>
              </a:ext>
            </a:extLst>
          </p:cNvPr>
          <p:cNvSpPr>
            <a:spLocks noGrp="1"/>
          </p:cNvSpPr>
          <p:nvPr>
            <p:ph type="dt" sz="half" idx="10"/>
          </p:nvPr>
        </p:nvSpPr>
        <p:spPr/>
        <p:txBody>
          <a:bodyPr/>
          <a:lstStyle/>
          <a:p>
            <a:fld id="{5ABB0515-E2E3-4F05-B6BA-B18261FC30D6}" type="datetimeFigureOut">
              <a:rPr lang="en-US" smtClean="0"/>
              <a:t>11/6/2024</a:t>
            </a:fld>
            <a:endParaRPr lang="en-US"/>
          </a:p>
        </p:txBody>
      </p:sp>
      <p:sp>
        <p:nvSpPr>
          <p:cNvPr id="6" name="Footer Placeholder 5">
            <a:extLst>
              <a:ext uri="{FF2B5EF4-FFF2-40B4-BE49-F238E27FC236}">
                <a16:creationId xmlns:a16="http://schemas.microsoft.com/office/drawing/2014/main" id="{699AB6A0-E10B-B158-85FD-B3C174DBC5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AE5A8B-BFF3-E256-729B-7959941E65F0}"/>
              </a:ext>
            </a:extLst>
          </p:cNvPr>
          <p:cNvSpPr>
            <a:spLocks noGrp="1"/>
          </p:cNvSpPr>
          <p:nvPr>
            <p:ph type="sldNum" sz="quarter" idx="12"/>
          </p:nvPr>
        </p:nvSpPr>
        <p:spPr/>
        <p:txBody>
          <a:bodyPr/>
          <a:lstStyle/>
          <a:p>
            <a:fld id="{9DB22D24-09E6-4532-B065-F0A57A272AAC}" type="slidenum">
              <a:rPr lang="en-US" smtClean="0"/>
              <a:t>‹#›</a:t>
            </a:fld>
            <a:endParaRPr lang="en-US"/>
          </a:p>
        </p:txBody>
      </p:sp>
    </p:spTree>
    <p:extLst>
      <p:ext uri="{BB962C8B-B14F-4D97-AF65-F5344CB8AC3E}">
        <p14:creationId xmlns:p14="http://schemas.microsoft.com/office/powerpoint/2010/main" val="3959058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FBFE1-35D5-AA44-F0DD-5423621244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41078F-5F53-EBA1-98E2-DD81E4FEB8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68A864A-BA2A-FD2E-BBE5-9ED22D949F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0B7102-0AF5-DEA7-BFC4-8171B45C12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C11E6E-A7C2-1762-17B2-E5332C7658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960894-2FDE-F506-F65E-47C681598C4E}"/>
              </a:ext>
            </a:extLst>
          </p:cNvPr>
          <p:cNvSpPr>
            <a:spLocks noGrp="1"/>
          </p:cNvSpPr>
          <p:nvPr>
            <p:ph type="dt" sz="half" idx="10"/>
          </p:nvPr>
        </p:nvSpPr>
        <p:spPr/>
        <p:txBody>
          <a:bodyPr/>
          <a:lstStyle/>
          <a:p>
            <a:fld id="{5ABB0515-E2E3-4F05-B6BA-B18261FC30D6}" type="datetimeFigureOut">
              <a:rPr lang="en-US" smtClean="0"/>
              <a:t>11/6/2024</a:t>
            </a:fld>
            <a:endParaRPr lang="en-US"/>
          </a:p>
        </p:txBody>
      </p:sp>
      <p:sp>
        <p:nvSpPr>
          <p:cNvPr id="8" name="Footer Placeholder 7">
            <a:extLst>
              <a:ext uri="{FF2B5EF4-FFF2-40B4-BE49-F238E27FC236}">
                <a16:creationId xmlns:a16="http://schemas.microsoft.com/office/drawing/2014/main" id="{2580DA71-89F3-6813-4B91-2067E2A3B7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472AB9-242B-E5A3-BA2C-067189864D37}"/>
              </a:ext>
            </a:extLst>
          </p:cNvPr>
          <p:cNvSpPr>
            <a:spLocks noGrp="1"/>
          </p:cNvSpPr>
          <p:nvPr>
            <p:ph type="sldNum" sz="quarter" idx="12"/>
          </p:nvPr>
        </p:nvSpPr>
        <p:spPr/>
        <p:txBody>
          <a:bodyPr/>
          <a:lstStyle/>
          <a:p>
            <a:fld id="{9DB22D24-09E6-4532-B065-F0A57A272AAC}" type="slidenum">
              <a:rPr lang="en-US" smtClean="0"/>
              <a:t>‹#›</a:t>
            </a:fld>
            <a:endParaRPr lang="en-US"/>
          </a:p>
        </p:txBody>
      </p:sp>
    </p:spTree>
    <p:extLst>
      <p:ext uri="{BB962C8B-B14F-4D97-AF65-F5344CB8AC3E}">
        <p14:creationId xmlns:p14="http://schemas.microsoft.com/office/powerpoint/2010/main" val="3814671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60104-6DDB-C63F-3352-2A0B27BF9E8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BD04A2-DFF9-6327-39D9-0913BA813309}"/>
              </a:ext>
            </a:extLst>
          </p:cNvPr>
          <p:cNvSpPr>
            <a:spLocks noGrp="1"/>
          </p:cNvSpPr>
          <p:nvPr>
            <p:ph type="dt" sz="half" idx="10"/>
          </p:nvPr>
        </p:nvSpPr>
        <p:spPr/>
        <p:txBody>
          <a:bodyPr/>
          <a:lstStyle/>
          <a:p>
            <a:fld id="{5ABB0515-E2E3-4F05-B6BA-B18261FC30D6}" type="datetimeFigureOut">
              <a:rPr lang="en-US" smtClean="0"/>
              <a:t>11/6/2024</a:t>
            </a:fld>
            <a:endParaRPr lang="en-US"/>
          </a:p>
        </p:txBody>
      </p:sp>
      <p:sp>
        <p:nvSpPr>
          <p:cNvPr id="4" name="Footer Placeholder 3">
            <a:extLst>
              <a:ext uri="{FF2B5EF4-FFF2-40B4-BE49-F238E27FC236}">
                <a16:creationId xmlns:a16="http://schemas.microsoft.com/office/drawing/2014/main" id="{5C36A989-78FE-70D4-6A07-8481AA41390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05C5A66-D55C-123D-3337-1549124636EE}"/>
              </a:ext>
            </a:extLst>
          </p:cNvPr>
          <p:cNvSpPr>
            <a:spLocks noGrp="1"/>
          </p:cNvSpPr>
          <p:nvPr>
            <p:ph type="sldNum" sz="quarter" idx="12"/>
          </p:nvPr>
        </p:nvSpPr>
        <p:spPr/>
        <p:txBody>
          <a:bodyPr/>
          <a:lstStyle/>
          <a:p>
            <a:fld id="{9DB22D24-09E6-4532-B065-F0A57A272AAC}" type="slidenum">
              <a:rPr lang="en-US" smtClean="0"/>
              <a:t>‹#›</a:t>
            </a:fld>
            <a:endParaRPr lang="en-US"/>
          </a:p>
        </p:txBody>
      </p:sp>
    </p:spTree>
    <p:extLst>
      <p:ext uri="{BB962C8B-B14F-4D97-AF65-F5344CB8AC3E}">
        <p14:creationId xmlns:p14="http://schemas.microsoft.com/office/powerpoint/2010/main" val="389708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E134CF-2AC3-DD06-BEE8-65EE5F49A36C}"/>
              </a:ext>
            </a:extLst>
          </p:cNvPr>
          <p:cNvSpPr>
            <a:spLocks noGrp="1"/>
          </p:cNvSpPr>
          <p:nvPr>
            <p:ph type="dt" sz="half" idx="10"/>
          </p:nvPr>
        </p:nvSpPr>
        <p:spPr/>
        <p:txBody>
          <a:bodyPr/>
          <a:lstStyle/>
          <a:p>
            <a:fld id="{5ABB0515-E2E3-4F05-B6BA-B18261FC30D6}" type="datetimeFigureOut">
              <a:rPr lang="en-US" smtClean="0"/>
              <a:t>11/6/2024</a:t>
            </a:fld>
            <a:endParaRPr lang="en-US"/>
          </a:p>
        </p:txBody>
      </p:sp>
      <p:sp>
        <p:nvSpPr>
          <p:cNvPr id="3" name="Footer Placeholder 2">
            <a:extLst>
              <a:ext uri="{FF2B5EF4-FFF2-40B4-BE49-F238E27FC236}">
                <a16:creationId xmlns:a16="http://schemas.microsoft.com/office/drawing/2014/main" id="{F2456FD1-8821-A2A4-195B-59DED87D6E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8F3D03-5259-F2EB-76EF-4B40E6CC7229}"/>
              </a:ext>
            </a:extLst>
          </p:cNvPr>
          <p:cNvSpPr>
            <a:spLocks noGrp="1"/>
          </p:cNvSpPr>
          <p:nvPr>
            <p:ph type="sldNum" sz="quarter" idx="12"/>
          </p:nvPr>
        </p:nvSpPr>
        <p:spPr/>
        <p:txBody>
          <a:bodyPr/>
          <a:lstStyle/>
          <a:p>
            <a:fld id="{9DB22D24-09E6-4532-B065-F0A57A272AAC}" type="slidenum">
              <a:rPr lang="en-US" smtClean="0"/>
              <a:t>‹#›</a:t>
            </a:fld>
            <a:endParaRPr lang="en-US"/>
          </a:p>
        </p:txBody>
      </p:sp>
    </p:spTree>
    <p:extLst>
      <p:ext uri="{BB962C8B-B14F-4D97-AF65-F5344CB8AC3E}">
        <p14:creationId xmlns:p14="http://schemas.microsoft.com/office/powerpoint/2010/main" val="492828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FAE32-4BCC-3BFB-6D17-C83E7D5703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E278F2-9958-121E-15DB-3DE7B7214A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72EE82-F36D-ADC6-C226-882BBA1CCA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097532-6684-3E90-49A2-33AA356CFC35}"/>
              </a:ext>
            </a:extLst>
          </p:cNvPr>
          <p:cNvSpPr>
            <a:spLocks noGrp="1"/>
          </p:cNvSpPr>
          <p:nvPr>
            <p:ph type="dt" sz="half" idx="10"/>
          </p:nvPr>
        </p:nvSpPr>
        <p:spPr/>
        <p:txBody>
          <a:bodyPr/>
          <a:lstStyle/>
          <a:p>
            <a:fld id="{5ABB0515-E2E3-4F05-B6BA-B18261FC30D6}" type="datetimeFigureOut">
              <a:rPr lang="en-US" smtClean="0"/>
              <a:t>11/6/2024</a:t>
            </a:fld>
            <a:endParaRPr lang="en-US"/>
          </a:p>
        </p:txBody>
      </p:sp>
      <p:sp>
        <p:nvSpPr>
          <p:cNvPr id="6" name="Footer Placeholder 5">
            <a:extLst>
              <a:ext uri="{FF2B5EF4-FFF2-40B4-BE49-F238E27FC236}">
                <a16:creationId xmlns:a16="http://schemas.microsoft.com/office/drawing/2014/main" id="{E3935E1D-F6FF-BDBA-3B4C-E0796093B7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AC1249-4B77-7784-E4A9-E2E47385C0A2}"/>
              </a:ext>
            </a:extLst>
          </p:cNvPr>
          <p:cNvSpPr>
            <a:spLocks noGrp="1"/>
          </p:cNvSpPr>
          <p:nvPr>
            <p:ph type="sldNum" sz="quarter" idx="12"/>
          </p:nvPr>
        </p:nvSpPr>
        <p:spPr/>
        <p:txBody>
          <a:bodyPr/>
          <a:lstStyle/>
          <a:p>
            <a:fld id="{9DB22D24-09E6-4532-B065-F0A57A272AAC}" type="slidenum">
              <a:rPr lang="en-US" smtClean="0"/>
              <a:t>‹#›</a:t>
            </a:fld>
            <a:endParaRPr lang="en-US"/>
          </a:p>
        </p:txBody>
      </p:sp>
    </p:spTree>
    <p:extLst>
      <p:ext uri="{BB962C8B-B14F-4D97-AF65-F5344CB8AC3E}">
        <p14:creationId xmlns:p14="http://schemas.microsoft.com/office/powerpoint/2010/main" val="2508187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DC71C-5924-3AB5-4799-361537CBC8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744ED3-39FB-EE25-17F3-21FA78475F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0B27BE-9951-E9A1-E3A8-892EB9919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608A6A-2EE8-13B9-C09B-98AF4DD71521}"/>
              </a:ext>
            </a:extLst>
          </p:cNvPr>
          <p:cNvSpPr>
            <a:spLocks noGrp="1"/>
          </p:cNvSpPr>
          <p:nvPr>
            <p:ph type="dt" sz="half" idx="10"/>
          </p:nvPr>
        </p:nvSpPr>
        <p:spPr/>
        <p:txBody>
          <a:bodyPr/>
          <a:lstStyle/>
          <a:p>
            <a:fld id="{5ABB0515-E2E3-4F05-B6BA-B18261FC30D6}" type="datetimeFigureOut">
              <a:rPr lang="en-US" smtClean="0"/>
              <a:t>11/6/2024</a:t>
            </a:fld>
            <a:endParaRPr lang="en-US"/>
          </a:p>
        </p:txBody>
      </p:sp>
      <p:sp>
        <p:nvSpPr>
          <p:cNvPr id="6" name="Footer Placeholder 5">
            <a:extLst>
              <a:ext uri="{FF2B5EF4-FFF2-40B4-BE49-F238E27FC236}">
                <a16:creationId xmlns:a16="http://schemas.microsoft.com/office/drawing/2014/main" id="{7A6F6968-4660-BD7C-0227-6F101BA10E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1B5E56-AD4A-2C85-FCD0-FAEA1FB04B2B}"/>
              </a:ext>
            </a:extLst>
          </p:cNvPr>
          <p:cNvSpPr>
            <a:spLocks noGrp="1"/>
          </p:cNvSpPr>
          <p:nvPr>
            <p:ph type="sldNum" sz="quarter" idx="12"/>
          </p:nvPr>
        </p:nvSpPr>
        <p:spPr/>
        <p:txBody>
          <a:bodyPr/>
          <a:lstStyle/>
          <a:p>
            <a:fld id="{9DB22D24-09E6-4532-B065-F0A57A272AAC}" type="slidenum">
              <a:rPr lang="en-US" smtClean="0"/>
              <a:t>‹#›</a:t>
            </a:fld>
            <a:endParaRPr lang="en-US"/>
          </a:p>
        </p:txBody>
      </p:sp>
    </p:spTree>
    <p:extLst>
      <p:ext uri="{BB962C8B-B14F-4D97-AF65-F5344CB8AC3E}">
        <p14:creationId xmlns:p14="http://schemas.microsoft.com/office/powerpoint/2010/main" val="1142465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220A-E065-B051-2A1F-80CE06B4A6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207564-941C-F7FF-FDA0-FE10FE91632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6A1E3F-0DDD-F233-2417-462606169667}"/>
              </a:ext>
            </a:extLst>
          </p:cNvPr>
          <p:cNvSpPr>
            <a:spLocks noGrp="1"/>
          </p:cNvSpPr>
          <p:nvPr>
            <p:ph type="dt" sz="half" idx="10"/>
          </p:nvPr>
        </p:nvSpPr>
        <p:spPr/>
        <p:txBody>
          <a:bodyPr/>
          <a:lstStyle/>
          <a:p>
            <a:fld id="{5ABB0515-E2E3-4F05-B6BA-B18261FC30D6}" type="datetimeFigureOut">
              <a:rPr lang="en-US" smtClean="0"/>
              <a:t>11/6/2024</a:t>
            </a:fld>
            <a:endParaRPr lang="en-US"/>
          </a:p>
        </p:txBody>
      </p:sp>
      <p:sp>
        <p:nvSpPr>
          <p:cNvPr id="5" name="Footer Placeholder 4">
            <a:extLst>
              <a:ext uri="{FF2B5EF4-FFF2-40B4-BE49-F238E27FC236}">
                <a16:creationId xmlns:a16="http://schemas.microsoft.com/office/drawing/2014/main" id="{22AA0E6D-78C8-C15E-DAA3-96C03CCE1E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A894C7-73CB-97BE-66D9-11715FD0B781}"/>
              </a:ext>
            </a:extLst>
          </p:cNvPr>
          <p:cNvSpPr>
            <a:spLocks noGrp="1"/>
          </p:cNvSpPr>
          <p:nvPr>
            <p:ph type="sldNum" sz="quarter" idx="12"/>
          </p:nvPr>
        </p:nvSpPr>
        <p:spPr/>
        <p:txBody>
          <a:bodyPr/>
          <a:lstStyle/>
          <a:p>
            <a:fld id="{9DB22D24-09E6-4532-B065-F0A57A272AAC}" type="slidenum">
              <a:rPr lang="en-US" smtClean="0"/>
              <a:t>‹#›</a:t>
            </a:fld>
            <a:endParaRPr lang="en-US"/>
          </a:p>
        </p:txBody>
      </p:sp>
    </p:spTree>
    <p:extLst>
      <p:ext uri="{BB962C8B-B14F-4D97-AF65-F5344CB8AC3E}">
        <p14:creationId xmlns:p14="http://schemas.microsoft.com/office/powerpoint/2010/main" val="2500280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1013B1-8530-CED3-895D-BF48393AF8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FE1A15-3AFF-204E-7729-5CDE70ED86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5D187F-1CDB-80BB-F893-6D034098B343}"/>
              </a:ext>
            </a:extLst>
          </p:cNvPr>
          <p:cNvSpPr>
            <a:spLocks noGrp="1"/>
          </p:cNvSpPr>
          <p:nvPr>
            <p:ph type="dt" sz="half" idx="10"/>
          </p:nvPr>
        </p:nvSpPr>
        <p:spPr/>
        <p:txBody>
          <a:bodyPr/>
          <a:lstStyle/>
          <a:p>
            <a:fld id="{5ABB0515-E2E3-4F05-B6BA-B18261FC30D6}" type="datetimeFigureOut">
              <a:rPr lang="en-US" smtClean="0"/>
              <a:t>11/6/2024</a:t>
            </a:fld>
            <a:endParaRPr lang="en-US"/>
          </a:p>
        </p:txBody>
      </p:sp>
      <p:sp>
        <p:nvSpPr>
          <p:cNvPr id="5" name="Footer Placeholder 4">
            <a:extLst>
              <a:ext uri="{FF2B5EF4-FFF2-40B4-BE49-F238E27FC236}">
                <a16:creationId xmlns:a16="http://schemas.microsoft.com/office/drawing/2014/main" id="{E2E1183B-4904-9C7A-1393-E64A7429FF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4A3BE7-1D25-D9E7-B1F6-82B6D41495F2}"/>
              </a:ext>
            </a:extLst>
          </p:cNvPr>
          <p:cNvSpPr>
            <a:spLocks noGrp="1"/>
          </p:cNvSpPr>
          <p:nvPr>
            <p:ph type="sldNum" sz="quarter" idx="12"/>
          </p:nvPr>
        </p:nvSpPr>
        <p:spPr/>
        <p:txBody>
          <a:bodyPr/>
          <a:lstStyle/>
          <a:p>
            <a:fld id="{9DB22D24-09E6-4532-B065-F0A57A272AAC}" type="slidenum">
              <a:rPr lang="en-US" smtClean="0"/>
              <a:t>‹#›</a:t>
            </a:fld>
            <a:endParaRPr lang="en-US"/>
          </a:p>
        </p:txBody>
      </p:sp>
    </p:spTree>
    <p:extLst>
      <p:ext uri="{BB962C8B-B14F-4D97-AF65-F5344CB8AC3E}">
        <p14:creationId xmlns:p14="http://schemas.microsoft.com/office/powerpoint/2010/main" val="1665039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hoto 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58442-05F7-4F14-80B6-F5F22C51D34C}"/>
              </a:ext>
            </a:extLst>
          </p:cNvPr>
          <p:cNvSpPr>
            <a:spLocks noGrp="1"/>
          </p:cNvSpPr>
          <p:nvPr>
            <p:ph type="title" hasCustomPrompt="1"/>
          </p:nvPr>
        </p:nvSpPr>
        <p:spPr>
          <a:xfrm>
            <a:off x="609600" y="609600"/>
            <a:ext cx="10274910" cy="443198"/>
          </a:xfrm>
        </p:spPr>
        <p:txBody>
          <a:bodyPr>
            <a:noAutofit/>
          </a:bodyPr>
          <a:lstStyle/>
          <a:p>
            <a:r>
              <a:rPr lang="en-US"/>
              <a:t>CLICK TO EDIT MASTER TITLE STYLE</a:t>
            </a:r>
          </a:p>
        </p:txBody>
      </p:sp>
      <p:sp>
        <p:nvSpPr>
          <p:cNvPr id="4" name="Text Placeholder 3">
            <a:extLst>
              <a:ext uri="{FF2B5EF4-FFF2-40B4-BE49-F238E27FC236}">
                <a16:creationId xmlns:a16="http://schemas.microsoft.com/office/drawing/2014/main" id="{72626046-C227-4DF8-BFDF-9E261212A7D3}"/>
              </a:ext>
            </a:extLst>
          </p:cNvPr>
          <p:cNvSpPr>
            <a:spLocks noGrp="1"/>
          </p:cNvSpPr>
          <p:nvPr>
            <p:ph type="body" sz="quarter" idx="22" hasCustomPrompt="1"/>
          </p:nvPr>
        </p:nvSpPr>
        <p:spPr>
          <a:xfrm>
            <a:off x="609600" y="4428856"/>
            <a:ext cx="4901183" cy="1438544"/>
          </a:xfrm>
        </p:spPr>
        <p:txBody>
          <a:bodyPr>
            <a:noAutofit/>
          </a:bodyPr>
          <a:lstStyle>
            <a:lvl1pPr algn="l">
              <a:defRPr/>
            </a:lvl1pPr>
            <a:lvl2pPr algn="l">
              <a:defRPr/>
            </a:lvl2pPr>
            <a:lvl3pPr algn="l">
              <a:defRPr/>
            </a:lvl3pPr>
            <a:lvl4pPr algn="l">
              <a:defRPr/>
            </a:lvl4pPr>
            <a:lvl5pPr algn="l">
              <a:defRPr/>
            </a:lvl5pPr>
          </a:lstStyle>
          <a:p>
            <a:pPr lvl="0"/>
            <a:r>
              <a:rPr lang="en-US"/>
              <a:t>Heading</a:t>
            </a:r>
          </a:p>
          <a:p>
            <a:pPr lvl="1"/>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Aenean</a:t>
            </a:r>
            <a:r>
              <a:rPr lang="en-US"/>
              <a:t> </a:t>
            </a:r>
            <a:r>
              <a:rPr lang="en-US" err="1"/>
              <a:t>commodo</a:t>
            </a:r>
            <a:r>
              <a:rPr lang="en-US"/>
              <a:t> ligula </a:t>
            </a:r>
            <a:r>
              <a:rPr lang="en-US" err="1"/>
              <a:t>eget</a:t>
            </a:r>
            <a:r>
              <a:rPr lang="en-US"/>
              <a:t>.</a:t>
            </a:r>
          </a:p>
        </p:txBody>
      </p:sp>
      <p:sp>
        <p:nvSpPr>
          <p:cNvPr id="9" name="Picture Placeholder 12">
            <a:extLst>
              <a:ext uri="{FF2B5EF4-FFF2-40B4-BE49-F238E27FC236}">
                <a16:creationId xmlns:a16="http://schemas.microsoft.com/office/drawing/2014/main" id="{5FE52862-C4F0-4AB4-98A3-6E6E0675D129}"/>
              </a:ext>
            </a:extLst>
          </p:cNvPr>
          <p:cNvSpPr>
            <a:spLocks noGrp="1"/>
          </p:cNvSpPr>
          <p:nvPr>
            <p:ph type="pic" sz="quarter" idx="14"/>
          </p:nvPr>
        </p:nvSpPr>
        <p:spPr>
          <a:xfrm>
            <a:off x="609600" y="1600200"/>
            <a:ext cx="4901184" cy="2596896"/>
          </a:xfrm>
          <a:solidFill>
            <a:schemeClr val="tx2"/>
          </a:solidFill>
        </p:spPr>
        <p:txBody>
          <a:bodyPr>
            <a:normAutofit/>
          </a:bodyPr>
          <a:lstStyle>
            <a:lvl1pPr>
              <a:defRPr sz="1800"/>
            </a:lvl1pPr>
          </a:lstStyle>
          <a:p>
            <a:pPr lvl="1"/>
            <a:r>
              <a:rPr lang="en-US"/>
              <a:t>Click icon to add picture</a:t>
            </a:r>
          </a:p>
        </p:txBody>
      </p:sp>
      <p:sp>
        <p:nvSpPr>
          <p:cNvPr id="12" name="Picture Placeholder 12">
            <a:extLst>
              <a:ext uri="{FF2B5EF4-FFF2-40B4-BE49-F238E27FC236}">
                <a16:creationId xmlns:a16="http://schemas.microsoft.com/office/drawing/2014/main" id="{C869B65A-8CF0-43D9-9844-5086D213B783}"/>
              </a:ext>
            </a:extLst>
          </p:cNvPr>
          <p:cNvSpPr>
            <a:spLocks noGrp="1" noChangeAspect="1"/>
          </p:cNvSpPr>
          <p:nvPr>
            <p:ph type="pic" sz="quarter" idx="24"/>
          </p:nvPr>
        </p:nvSpPr>
        <p:spPr>
          <a:xfrm>
            <a:off x="6662825" y="1600199"/>
            <a:ext cx="4901184" cy="2596895"/>
          </a:xfrm>
          <a:solidFill>
            <a:schemeClr val="tx2"/>
          </a:solidFill>
        </p:spPr>
        <p:txBody>
          <a:bodyPr>
            <a:normAutofit/>
          </a:bodyPr>
          <a:lstStyle>
            <a:lvl1pPr>
              <a:defRPr sz="1800"/>
            </a:lvl1pPr>
          </a:lstStyle>
          <a:p>
            <a:pPr lvl="1"/>
            <a:r>
              <a:rPr lang="en-US"/>
              <a:t>Click icon to add picture</a:t>
            </a:r>
          </a:p>
        </p:txBody>
      </p:sp>
      <p:sp>
        <p:nvSpPr>
          <p:cNvPr id="8" name="Text Placeholder 3">
            <a:extLst>
              <a:ext uri="{FF2B5EF4-FFF2-40B4-BE49-F238E27FC236}">
                <a16:creationId xmlns:a16="http://schemas.microsoft.com/office/drawing/2014/main" id="{A4EC4060-CFAF-4C79-8616-F69C6B227167}"/>
              </a:ext>
            </a:extLst>
          </p:cNvPr>
          <p:cNvSpPr>
            <a:spLocks noGrp="1"/>
          </p:cNvSpPr>
          <p:nvPr>
            <p:ph type="body" sz="quarter" idx="25" hasCustomPrompt="1"/>
          </p:nvPr>
        </p:nvSpPr>
        <p:spPr>
          <a:xfrm>
            <a:off x="6662825" y="4428856"/>
            <a:ext cx="4901183" cy="1438544"/>
          </a:xfrm>
        </p:spPr>
        <p:txBody>
          <a:bodyPr>
            <a:noAutofit/>
          </a:bodyPr>
          <a:lstStyle>
            <a:lvl1pPr algn="l">
              <a:defRPr/>
            </a:lvl1pPr>
            <a:lvl2pPr algn="l">
              <a:defRPr/>
            </a:lvl2pPr>
            <a:lvl3pPr algn="l">
              <a:defRPr/>
            </a:lvl3pPr>
            <a:lvl4pPr algn="l">
              <a:defRPr/>
            </a:lvl4pPr>
            <a:lvl5pPr algn="l">
              <a:defRPr/>
            </a:lvl5pPr>
          </a:lstStyle>
          <a:p>
            <a:pPr lvl="0"/>
            <a:r>
              <a:rPr lang="en-US"/>
              <a:t>Heading</a:t>
            </a:r>
          </a:p>
          <a:p>
            <a:pPr lvl="1"/>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Aenean</a:t>
            </a:r>
            <a:r>
              <a:rPr lang="en-US"/>
              <a:t> </a:t>
            </a:r>
            <a:r>
              <a:rPr lang="en-US" err="1"/>
              <a:t>commodo</a:t>
            </a:r>
            <a:r>
              <a:rPr lang="en-US"/>
              <a:t> ligula </a:t>
            </a:r>
            <a:r>
              <a:rPr lang="en-US" err="1"/>
              <a:t>eget</a:t>
            </a:r>
            <a:r>
              <a:rPr lang="en-US"/>
              <a:t>.</a:t>
            </a:r>
          </a:p>
        </p:txBody>
      </p:sp>
    </p:spTree>
    <p:extLst>
      <p:ext uri="{BB962C8B-B14F-4D97-AF65-F5344CB8AC3E}">
        <p14:creationId xmlns:p14="http://schemas.microsoft.com/office/powerpoint/2010/main" val="1969058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3F99C4-40BB-44DF-02F7-1FCFFBE913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DF0B6C-9CBA-1EC3-C5BB-45A958DDC9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962A9A-8CDB-F532-7A92-FC01229B08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BB0515-E2E3-4F05-B6BA-B18261FC30D6}" type="datetimeFigureOut">
              <a:rPr lang="en-US" smtClean="0"/>
              <a:t>11/6/2024</a:t>
            </a:fld>
            <a:endParaRPr lang="en-US"/>
          </a:p>
        </p:txBody>
      </p:sp>
      <p:sp>
        <p:nvSpPr>
          <p:cNvPr id="5" name="Footer Placeholder 4">
            <a:extLst>
              <a:ext uri="{FF2B5EF4-FFF2-40B4-BE49-F238E27FC236}">
                <a16:creationId xmlns:a16="http://schemas.microsoft.com/office/drawing/2014/main" id="{04FC190F-BFEF-BECE-BC67-E9316892E4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4AD08F-0C90-2B91-B9BA-37143E49F9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B22D24-09E6-4532-B065-F0A57A272AAC}" type="slidenum">
              <a:rPr lang="en-US" smtClean="0"/>
              <a:t>‹#›</a:t>
            </a:fld>
            <a:endParaRPr lang="en-US"/>
          </a:p>
        </p:txBody>
      </p:sp>
    </p:spTree>
    <p:extLst>
      <p:ext uri="{BB962C8B-B14F-4D97-AF65-F5344CB8AC3E}">
        <p14:creationId xmlns:p14="http://schemas.microsoft.com/office/powerpoint/2010/main" val="452230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7.tmp"/></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youtube.com/watch?v=MVQciiaEHxg" TargetMode="External"/><Relationship Id="rId5" Type="http://schemas.openxmlformats.org/officeDocument/2006/relationships/image" Target="../media/image24.png"/><Relationship Id="rId4"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 Id="rId5" Type="http://schemas.openxmlformats.org/officeDocument/2006/relationships/image" Target="../media/image33.jpg"/><Relationship Id="rId4" Type="http://schemas.openxmlformats.org/officeDocument/2006/relationships/image" Target="../media/image32.jpg"/></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mailto:nkem@un.org"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hyperlink" Target="mailto:Destrijcker@un.org" TargetMode="External"/><Relationship Id="rId4" Type="http://schemas.openxmlformats.org/officeDocument/2006/relationships/hyperlink" Target="mailto:ratia.Tekenet@un.org"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6.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B7C54-9251-D499-6657-B1D96397F9B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EDC81FB-CC67-A3DD-947B-5B77401C45CE}"/>
              </a:ext>
            </a:extLst>
          </p:cNvPr>
          <p:cNvPicPr>
            <a:picLocks noChangeAspect="1"/>
          </p:cNvPicPr>
          <p:nvPr/>
        </p:nvPicPr>
        <p:blipFill>
          <a:blip r:embed="rId2">
            <a:alphaModFix/>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3AC334F6-06AC-0C6B-494F-5DF972F1CC6A}"/>
              </a:ext>
            </a:extLst>
          </p:cNvPr>
          <p:cNvSpPr txBox="1"/>
          <p:nvPr/>
        </p:nvSpPr>
        <p:spPr>
          <a:xfrm>
            <a:off x="1101484" y="319440"/>
            <a:ext cx="9757804" cy="622478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ea typeface="Segoe UI Historic" panose="020B0502040204020203" pitchFamily="34" charset="0"/>
                <a:cs typeface="Segoe UI Historic" panose="020B0502040204020203" pitchFamily="34" charset="0"/>
              </a:rPr>
              <a:t>A UN Mission Approach in Preparation, Preventing and Acting on Environment and Climate Change Challenges</a:t>
            </a:r>
            <a:endParaRPr kumimoji="0" lang="it-ES" sz="2400" b="1" i="0" u="none" strike="noStrike" kern="1200" cap="none" spc="0" normalizeH="0" baseline="0" noProof="0" dirty="0">
              <a:ln>
                <a:noFill/>
              </a:ln>
              <a:effectLst/>
              <a:uLnTx/>
              <a:uFillTx/>
              <a:ea typeface="Segoe UI Historic" panose="020B0502040204020203" pitchFamily="34" charset="0"/>
              <a:cs typeface="Segoe UI Historic" panose="020B05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effectLst/>
                <a:uLnTx/>
                <a:uFillTx/>
                <a:ea typeface="Segoe UI Historic" panose="020B0502040204020203" pitchFamily="34" charset="0"/>
                <a:cs typeface="Segoe UI Historic" panose="020B0502040204020203"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effectLst/>
              <a:uLnTx/>
              <a:uFillTx/>
              <a:ea typeface="Segoe UI Historic" panose="020B0502040204020203" pitchFamily="34" charset="0"/>
              <a:cs typeface="Segoe UI Historic" panose="020B05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effectLst/>
              <a:uLnTx/>
              <a:uFillTx/>
              <a:ea typeface="Segoe UI Historic" panose="020B0502040204020203" pitchFamily="34" charset="0"/>
              <a:cs typeface="Segoe UI Historic" panose="020B0502040204020203" pitchFamily="34" charset="0"/>
            </a:endParaRPr>
          </a:p>
          <a:p>
            <a:pPr algn="ctr">
              <a:spcBef>
                <a:spcPts val="0"/>
              </a:spcBef>
              <a:spcAft>
                <a:spcPts val="0"/>
              </a:spcAft>
            </a:pPr>
            <a:endParaRPr lang="en-US" sz="2800" b="1" dirty="0">
              <a:solidFill>
                <a:schemeClr val="bg1"/>
              </a:solidFill>
            </a:endParaRPr>
          </a:p>
          <a:p>
            <a:pPr algn="ctr">
              <a:spcBef>
                <a:spcPts val="0"/>
              </a:spcBef>
              <a:spcAft>
                <a:spcPts val="0"/>
              </a:spcAft>
            </a:pPr>
            <a:endParaRPr lang="en-US" sz="2800" b="1" i="1" dirty="0">
              <a:solidFill>
                <a:schemeClr val="bg1"/>
              </a:solidFill>
              <a:effectLst/>
            </a:endParaRPr>
          </a:p>
          <a:p>
            <a:pPr algn="ctr">
              <a:spcBef>
                <a:spcPts val="0"/>
              </a:spcBef>
              <a:spcAft>
                <a:spcPts val="0"/>
              </a:spcAft>
            </a:pPr>
            <a:endParaRPr lang="en-US" sz="2800" b="1" i="1" dirty="0">
              <a:solidFill>
                <a:schemeClr val="bg1"/>
              </a:solidFill>
              <a:effectLst/>
            </a:endParaRPr>
          </a:p>
          <a:p>
            <a:pPr algn="ctr">
              <a:spcBef>
                <a:spcPts val="0"/>
              </a:spcBef>
              <a:spcAft>
                <a:spcPts val="0"/>
              </a:spcAft>
            </a:pPr>
            <a:r>
              <a:rPr lang="en-US" sz="2400" dirty="0">
                <a:solidFill>
                  <a:schemeClr val="bg1"/>
                </a:solidFill>
                <a:effectLst/>
              </a:rPr>
              <a:t>Ratia Tekenet</a:t>
            </a:r>
          </a:p>
          <a:p>
            <a:pPr algn="ctr">
              <a:spcBef>
                <a:spcPts val="0"/>
              </a:spcBef>
              <a:spcAft>
                <a:spcPts val="0"/>
              </a:spcAft>
            </a:pPr>
            <a:endParaRPr lang="en-US" sz="2400" dirty="0">
              <a:solidFill>
                <a:schemeClr val="bg1"/>
              </a:solidFill>
              <a:effectLst/>
            </a:endParaRPr>
          </a:p>
          <a:p>
            <a:pPr algn="ctr">
              <a:spcBef>
                <a:spcPts val="0"/>
              </a:spcBef>
              <a:spcAft>
                <a:spcPts val="0"/>
              </a:spcAft>
            </a:pPr>
            <a:r>
              <a:rPr lang="en-US" sz="2400" dirty="0">
                <a:solidFill>
                  <a:schemeClr val="bg1"/>
                </a:solidFill>
                <a:effectLst/>
              </a:rPr>
              <a:t>Climate, Peace, and Security Expert</a:t>
            </a:r>
          </a:p>
          <a:p>
            <a:pPr algn="ctr">
              <a:spcBef>
                <a:spcPts val="0"/>
              </a:spcBef>
              <a:spcAft>
                <a:spcPts val="0"/>
              </a:spcAft>
            </a:pPr>
            <a:r>
              <a:rPr lang="en-US" sz="2400" dirty="0">
                <a:solidFill>
                  <a:schemeClr val="bg1"/>
                </a:solidFill>
                <a:effectLst/>
              </a:rPr>
              <a:t>UN Mission in South Sudan (UNMISS)</a:t>
            </a:r>
          </a:p>
          <a:p>
            <a:pPr algn="ctr">
              <a:spcBef>
                <a:spcPts val="0"/>
              </a:spcBef>
              <a:spcAft>
                <a:spcPts val="0"/>
              </a:spcAft>
            </a:pPr>
            <a:endParaRPr lang="en-US" sz="2400" dirty="0">
              <a:solidFill>
                <a:schemeClr val="bg1"/>
              </a:solidFill>
              <a:effectLst/>
            </a:endParaRPr>
          </a:p>
          <a:p>
            <a:pPr algn="ctr">
              <a:spcBef>
                <a:spcPts val="0"/>
              </a:spcBef>
              <a:spcAft>
                <a:spcPts val="0"/>
              </a:spcAft>
            </a:pPr>
            <a:r>
              <a:rPr lang="en-US" sz="2400" dirty="0">
                <a:solidFill>
                  <a:schemeClr val="bg1"/>
                </a:solidFill>
                <a:effectLst/>
              </a:rPr>
              <a:t>November 2024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prstClr val="black"/>
              </a:solidFill>
              <a:effectLst/>
              <a:uLnTx/>
              <a:uFillTx/>
              <a:ea typeface="Segoe UI Historic" panose="020B0502040204020203" pitchFamily="34" charset="0"/>
              <a:cs typeface="Segoe UI Historic" panose="020B0502040204020203" pitchFamily="34" charset="0"/>
            </a:endParaRPr>
          </a:p>
        </p:txBody>
      </p:sp>
      <p:pic>
        <p:nvPicPr>
          <p:cNvPr id="10" name="Picture 9" descr="A logo of a united nations organization&#10;&#10;Description automatically generated">
            <a:extLst>
              <a:ext uri="{FF2B5EF4-FFF2-40B4-BE49-F238E27FC236}">
                <a16:creationId xmlns:a16="http://schemas.microsoft.com/office/drawing/2014/main" id="{0DA350E5-3AEA-C635-56E7-DC06B0742A8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599357" y="5500689"/>
            <a:ext cx="1552534" cy="1024672"/>
          </a:xfrm>
          <a:prstGeom prst="rect">
            <a:avLst/>
          </a:prstGeom>
        </p:spPr>
      </p:pic>
    </p:spTree>
    <p:extLst>
      <p:ext uri="{BB962C8B-B14F-4D97-AF65-F5344CB8AC3E}">
        <p14:creationId xmlns:p14="http://schemas.microsoft.com/office/powerpoint/2010/main" val="514258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E2ED0-CDBE-4E42-A71B-53096ECD2CFB}"/>
              </a:ext>
            </a:extLst>
          </p:cNvPr>
          <p:cNvSpPr>
            <a:spLocks noGrp="1"/>
          </p:cNvSpPr>
          <p:nvPr>
            <p:ph type="title"/>
          </p:nvPr>
        </p:nvSpPr>
        <p:spPr/>
        <p:txBody>
          <a:bodyPr/>
          <a:lstStyle/>
          <a:p>
            <a:r>
              <a:rPr lang="en-US" b="1" dirty="0">
                <a:solidFill>
                  <a:srgbClr val="336600"/>
                </a:solidFill>
                <a:latin typeface="Trebuchet MS (Headings)"/>
              </a:rPr>
              <a:t>Outline</a:t>
            </a:r>
          </a:p>
        </p:txBody>
      </p:sp>
      <p:sp>
        <p:nvSpPr>
          <p:cNvPr id="3" name="Content Placeholder 2">
            <a:extLst>
              <a:ext uri="{FF2B5EF4-FFF2-40B4-BE49-F238E27FC236}">
                <a16:creationId xmlns:a16="http://schemas.microsoft.com/office/drawing/2014/main" id="{256C3288-D721-43B1-8FA5-208032D9213C}"/>
              </a:ext>
            </a:extLst>
          </p:cNvPr>
          <p:cNvSpPr>
            <a:spLocks noGrp="1"/>
          </p:cNvSpPr>
          <p:nvPr>
            <p:ph idx="1"/>
          </p:nvPr>
        </p:nvSpPr>
        <p:spPr>
          <a:xfrm>
            <a:off x="267629" y="1825625"/>
            <a:ext cx="11738104" cy="3326238"/>
          </a:xfrm>
        </p:spPr>
        <p:txBody>
          <a:bodyPr>
            <a:normAutofit/>
          </a:bodyPr>
          <a:lstStyle/>
          <a:p>
            <a:pPr marL="514350" indent="-514350">
              <a:buFont typeface="+mj-lt"/>
              <a:buAutoNum type="arabicPeriod"/>
            </a:pPr>
            <a:r>
              <a:rPr lang="en-US" dirty="0">
                <a:latin typeface="Aptos" panose="020B0004020202020204" pitchFamily="34" charset="0"/>
              </a:rPr>
              <a:t>Context and Climate Change in South Sudan</a:t>
            </a:r>
          </a:p>
          <a:p>
            <a:pPr marL="514350" indent="-514350">
              <a:buFont typeface="+mj-lt"/>
              <a:buAutoNum type="arabicPeriod"/>
            </a:pPr>
            <a:r>
              <a:rPr lang="en-US" dirty="0">
                <a:latin typeface="Aptos" panose="020B0004020202020204" pitchFamily="34" charset="0"/>
              </a:rPr>
              <a:t>Future Climate Projections</a:t>
            </a:r>
          </a:p>
          <a:p>
            <a:pPr marL="514350" indent="-514350">
              <a:buFont typeface="+mj-lt"/>
              <a:buAutoNum type="arabicPeriod"/>
            </a:pPr>
            <a:r>
              <a:rPr lang="en-US" dirty="0">
                <a:latin typeface="Aptos" panose="020B0004020202020204" pitchFamily="34" charset="0"/>
              </a:rPr>
              <a:t>Consequences of Climate disruption</a:t>
            </a:r>
          </a:p>
          <a:p>
            <a:pPr marL="514350" indent="-514350">
              <a:buFont typeface="+mj-lt"/>
              <a:buAutoNum type="arabicPeriod"/>
            </a:pPr>
            <a:r>
              <a:rPr lang="en-US" dirty="0">
                <a:latin typeface="Aptos" panose="020B0004020202020204" pitchFamily="34" charset="0"/>
              </a:rPr>
              <a:t>Climate, Peace, and Security in the UNMISS Mandate</a:t>
            </a:r>
          </a:p>
          <a:p>
            <a:pPr marL="514350" indent="-514350">
              <a:buFont typeface="+mj-lt"/>
              <a:buAutoNum type="arabicPeriod"/>
            </a:pPr>
            <a:r>
              <a:rPr lang="en-US" dirty="0">
                <a:latin typeface="Aptos" panose="020B0004020202020204" pitchFamily="34" charset="0"/>
              </a:rPr>
              <a:t>Operationalization of the Mandate</a:t>
            </a:r>
          </a:p>
          <a:p>
            <a:pPr marL="0" indent="0">
              <a:buNone/>
            </a:pPr>
            <a:endParaRPr lang="en-US" dirty="0">
              <a:latin typeface="Aptos" panose="020B0004020202020204" pitchFamily="34" charset="0"/>
            </a:endParaRPr>
          </a:p>
        </p:txBody>
      </p:sp>
    </p:spTree>
    <p:extLst>
      <p:ext uri="{BB962C8B-B14F-4D97-AF65-F5344CB8AC3E}">
        <p14:creationId xmlns:p14="http://schemas.microsoft.com/office/powerpoint/2010/main" val="538215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E44D39-071D-49E3-ACFE-B49D4DC53A0A}"/>
              </a:ext>
            </a:extLst>
          </p:cNvPr>
          <p:cNvSpPr>
            <a:spLocks noGrp="1"/>
          </p:cNvSpPr>
          <p:nvPr>
            <p:ph type="title"/>
          </p:nvPr>
        </p:nvSpPr>
        <p:spPr>
          <a:xfrm>
            <a:off x="0" y="1709738"/>
            <a:ext cx="11954933" cy="1719262"/>
          </a:xfrm>
        </p:spPr>
        <p:txBody>
          <a:bodyPr>
            <a:normAutofit/>
          </a:bodyPr>
          <a:lstStyle/>
          <a:p>
            <a:pPr algn="ctr"/>
            <a:r>
              <a:rPr lang="en-US" sz="3600" b="1">
                <a:solidFill>
                  <a:srgbClr val="336600"/>
                </a:solidFill>
                <a:latin typeface="Aptos" panose="020B0004020202020204" pitchFamily="34" charset="0"/>
              </a:rPr>
              <a:t>1. Context and Climate Change in South Sudan</a:t>
            </a:r>
            <a:endParaRPr lang="en-US" sz="3600" b="1" dirty="0">
              <a:solidFill>
                <a:srgbClr val="336600"/>
              </a:solidFill>
              <a:latin typeface="Aptos" panose="020B0004020202020204" pitchFamily="34" charset="0"/>
            </a:endParaRPr>
          </a:p>
        </p:txBody>
      </p:sp>
    </p:spTree>
    <p:extLst>
      <p:ext uri="{BB962C8B-B14F-4D97-AF65-F5344CB8AC3E}">
        <p14:creationId xmlns:p14="http://schemas.microsoft.com/office/powerpoint/2010/main" val="2295707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F970D-F25A-B95B-E419-3808D5A3E11F}"/>
              </a:ext>
            </a:extLst>
          </p:cNvPr>
          <p:cNvSpPr>
            <a:spLocks noGrp="1"/>
          </p:cNvSpPr>
          <p:nvPr>
            <p:ph type="title"/>
          </p:nvPr>
        </p:nvSpPr>
        <p:spPr>
          <a:xfrm>
            <a:off x="972766" y="856035"/>
            <a:ext cx="3355505" cy="4654220"/>
          </a:xfrm>
        </p:spPr>
        <p:txBody>
          <a:bodyPr>
            <a:normAutofit/>
          </a:bodyPr>
          <a:lstStyle/>
          <a:p>
            <a:pPr algn="ctr"/>
            <a:r>
              <a:rPr lang="en-US" b="1">
                <a:latin typeface="Aptos" panose="020B0004020202020204" pitchFamily="34" charset="0"/>
              </a:rPr>
              <a:t>Context</a:t>
            </a:r>
            <a:endParaRPr lang="en-US" b="1" dirty="0">
              <a:latin typeface="Aptos" panose="020B0004020202020204" pitchFamily="34" charset="0"/>
            </a:endParaRPr>
          </a:p>
        </p:txBody>
      </p:sp>
      <p:sp>
        <p:nvSpPr>
          <p:cNvPr id="3" name="Content Placeholder 2">
            <a:extLst>
              <a:ext uri="{FF2B5EF4-FFF2-40B4-BE49-F238E27FC236}">
                <a16:creationId xmlns:a16="http://schemas.microsoft.com/office/drawing/2014/main" id="{E4A16457-1AD4-215F-FCC4-BBC84B3944EF}"/>
              </a:ext>
            </a:extLst>
          </p:cNvPr>
          <p:cNvSpPr>
            <a:spLocks noGrp="1"/>
          </p:cNvSpPr>
          <p:nvPr>
            <p:ph idx="1"/>
          </p:nvPr>
        </p:nvSpPr>
        <p:spPr>
          <a:xfrm>
            <a:off x="4978708" y="563918"/>
            <a:ext cx="6678924" cy="5251647"/>
          </a:xfrm>
        </p:spPr>
        <p:txBody>
          <a:bodyPr anchor="ctr">
            <a:noAutofit/>
          </a:bodyPr>
          <a:lstStyle/>
          <a:p>
            <a:pPr>
              <a:buFont typeface="Wingdings" panose="05000000000000000000" pitchFamily="2" charset="2"/>
              <a:buChar char="§"/>
            </a:pPr>
            <a:r>
              <a:rPr lang="en-US" sz="2200" b="1" dirty="0">
                <a:solidFill>
                  <a:srgbClr val="0000FF"/>
                </a:solidFill>
                <a:latin typeface="Aptos" panose="020B0004020202020204" pitchFamily="34" charset="0"/>
              </a:rPr>
              <a:t>High vulnerability</a:t>
            </a:r>
            <a:r>
              <a:rPr lang="en-US" sz="2200" dirty="0">
                <a:latin typeface="Aptos" panose="020B0004020202020204" pitchFamily="34" charset="0"/>
              </a:rPr>
              <a:t> to climate impacts in South Sudan following the predominance of in climate sensitive livelihoods sectors, highly exposed on the landscape.</a:t>
            </a:r>
          </a:p>
          <a:p>
            <a:pPr>
              <a:buFont typeface="Wingdings" panose="05000000000000000000" pitchFamily="2" charset="2"/>
              <a:buChar char="§"/>
            </a:pPr>
            <a:r>
              <a:rPr lang="en-US" sz="2200" dirty="0">
                <a:latin typeface="Aptos" panose="020B0004020202020204" pitchFamily="34" charset="0"/>
              </a:rPr>
              <a:t>The climate niche supporting humanity and current production systems of crops and livestock is </a:t>
            </a:r>
            <a:r>
              <a:rPr lang="en-US" sz="2200" b="1" dirty="0">
                <a:solidFill>
                  <a:srgbClr val="0000FF"/>
                </a:solidFill>
                <a:latin typeface="Aptos" panose="020B0004020202020204" pitchFamily="34" charset="0"/>
              </a:rPr>
              <a:t>shrinking</a:t>
            </a:r>
            <a:r>
              <a:rPr lang="en-US" sz="2200" b="1" dirty="0">
                <a:latin typeface="Aptos" panose="020B0004020202020204" pitchFamily="34" charset="0"/>
              </a:rPr>
              <a:t> </a:t>
            </a:r>
            <a:r>
              <a:rPr lang="en-US" sz="2200" dirty="0">
                <a:latin typeface="Aptos" panose="020B0004020202020204" pitchFamily="34" charset="0"/>
              </a:rPr>
              <a:t>and projected to </a:t>
            </a:r>
            <a:r>
              <a:rPr lang="en-US" sz="2200" b="1" dirty="0">
                <a:solidFill>
                  <a:srgbClr val="0000FF"/>
                </a:solidFill>
                <a:latin typeface="Aptos" panose="020B0004020202020204" pitchFamily="34" charset="0"/>
              </a:rPr>
              <a:t>shift</a:t>
            </a:r>
            <a:r>
              <a:rPr lang="en-US" sz="2200" dirty="0">
                <a:solidFill>
                  <a:srgbClr val="0000FF"/>
                </a:solidFill>
                <a:latin typeface="Aptos" panose="020B0004020202020204" pitchFamily="34" charset="0"/>
              </a:rPr>
              <a:t> </a:t>
            </a:r>
            <a:r>
              <a:rPr lang="en-US" sz="2200" dirty="0">
                <a:latin typeface="Aptos" panose="020B0004020202020204" pitchFamily="34" charset="0"/>
              </a:rPr>
              <a:t>even more over the next 50 years under business-as-usual (Xu et. al.2020) </a:t>
            </a:r>
          </a:p>
          <a:p>
            <a:pPr>
              <a:buFont typeface="Wingdings" panose="05000000000000000000" pitchFamily="2" charset="2"/>
              <a:buChar char="§"/>
            </a:pPr>
            <a:r>
              <a:rPr lang="en-US" sz="2200" b="0" i="0" dirty="0">
                <a:effectLst/>
                <a:latin typeface="Aptos" panose="020B0004020202020204" pitchFamily="34" charset="0"/>
              </a:rPr>
              <a:t>The is tendency to escape the </a:t>
            </a:r>
            <a:r>
              <a:rPr lang="en-US" sz="2200" b="1" i="0" dirty="0">
                <a:solidFill>
                  <a:srgbClr val="0000FF"/>
                </a:solidFill>
                <a:effectLst/>
                <a:latin typeface="Aptos" panose="020B0004020202020204" pitchFamily="34" charset="0"/>
              </a:rPr>
              <a:t>disruption</a:t>
            </a:r>
            <a:r>
              <a:rPr lang="en-US" sz="2200" b="0" i="0" dirty="0">
                <a:effectLst/>
                <a:latin typeface="Aptos" panose="020B0004020202020204" pitchFamily="34" charset="0"/>
              </a:rPr>
              <a:t> of climate impacts in the form of </a:t>
            </a:r>
            <a:r>
              <a:rPr lang="en-US" sz="2200" b="1" i="0" dirty="0">
                <a:solidFill>
                  <a:srgbClr val="0000FF"/>
                </a:solidFill>
                <a:effectLst/>
                <a:latin typeface="Aptos" panose="020B0004020202020204" pitchFamily="34" charset="0"/>
              </a:rPr>
              <a:t>migration</a:t>
            </a:r>
            <a:r>
              <a:rPr lang="en-US" sz="2200" b="1" i="0" dirty="0">
                <a:effectLst/>
                <a:latin typeface="Aptos" panose="020B0004020202020204" pitchFamily="34" charset="0"/>
              </a:rPr>
              <a:t> </a:t>
            </a:r>
            <a:r>
              <a:rPr lang="en-US" sz="2200" b="0" i="0" dirty="0">
                <a:effectLst/>
                <a:latin typeface="Aptos" panose="020B0004020202020204" pitchFamily="34" charset="0"/>
              </a:rPr>
              <a:t>unless  </a:t>
            </a:r>
            <a:r>
              <a:rPr lang="en-US" sz="2200" b="1" i="0" dirty="0">
                <a:solidFill>
                  <a:srgbClr val="0000FF"/>
                </a:solidFill>
                <a:effectLst/>
                <a:latin typeface="Aptos" panose="020B0004020202020204" pitchFamily="34" charset="0"/>
              </a:rPr>
              <a:t>measures for adaptation </a:t>
            </a:r>
            <a:r>
              <a:rPr lang="en-US" sz="2200" b="0" i="0" dirty="0">
                <a:effectLst/>
                <a:latin typeface="Aptos" panose="020B0004020202020204" pitchFamily="34" charset="0"/>
              </a:rPr>
              <a:t>are in put in place.</a:t>
            </a:r>
          </a:p>
          <a:p>
            <a:pPr>
              <a:buFont typeface="Wingdings" panose="05000000000000000000" pitchFamily="2" charset="2"/>
              <a:buChar char="§"/>
            </a:pPr>
            <a:r>
              <a:rPr lang="en-US" sz="2200" b="0" i="0" dirty="0">
                <a:effectLst/>
                <a:latin typeface="Aptos" panose="020B0004020202020204" pitchFamily="34" charset="0"/>
              </a:rPr>
              <a:t>The most affected regions are among the poorest in where </a:t>
            </a:r>
            <a:r>
              <a:rPr lang="en-US" sz="2200" b="1" i="0" dirty="0">
                <a:solidFill>
                  <a:srgbClr val="0000FF"/>
                </a:solidFill>
                <a:effectLst/>
                <a:latin typeface="Aptos" panose="020B0004020202020204" pitchFamily="34" charset="0"/>
              </a:rPr>
              <a:t>adaptive capacity </a:t>
            </a:r>
            <a:r>
              <a:rPr lang="en-US" sz="2200" b="0" i="0" dirty="0">
                <a:effectLst/>
                <a:latin typeface="Aptos" panose="020B0004020202020204" pitchFamily="34" charset="0"/>
              </a:rPr>
              <a:t>is low. </a:t>
            </a:r>
          </a:p>
          <a:p>
            <a:pPr>
              <a:buFont typeface="Wingdings" panose="05000000000000000000" pitchFamily="2" charset="2"/>
              <a:buChar char="§"/>
            </a:pPr>
            <a:r>
              <a:rPr lang="en-US" sz="2200" dirty="0">
                <a:latin typeface="Aptos" panose="020B0004020202020204" pitchFamily="34" charset="0"/>
              </a:rPr>
              <a:t>E</a:t>
            </a:r>
            <a:r>
              <a:rPr lang="en-US" sz="2200" b="0" i="0" dirty="0">
                <a:effectLst/>
                <a:latin typeface="Aptos" panose="020B0004020202020204" pitchFamily="34" charset="0"/>
              </a:rPr>
              <a:t>nhancing </a:t>
            </a:r>
            <a:r>
              <a:rPr lang="en-US" sz="2200" b="1" i="0" dirty="0">
                <a:solidFill>
                  <a:srgbClr val="0000FF"/>
                </a:solidFill>
                <a:effectLst/>
                <a:latin typeface="Aptos" panose="020B0004020202020204" pitchFamily="34" charset="0"/>
              </a:rPr>
              <a:t>human development </a:t>
            </a:r>
            <a:r>
              <a:rPr lang="en-US" sz="2200" b="0" i="0" dirty="0">
                <a:effectLst/>
                <a:latin typeface="Aptos" panose="020B0004020202020204" pitchFamily="34" charset="0"/>
              </a:rPr>
              <a:t>in those areas should be a priority alongside climate mitigation.</a:t>
            </a:r>
            <a:endParaRPr lang="en-US" sz="2200" dirty="0">
              <a:latin typeface="Aptos" panose="020B0004020202020204" pitchFamily="34" charset="0"/>
            </a:endParaRPr>
          </a:p>
        </p:txBody>
      </p:sp>
    </p:spTree>
    <p:extLst>
      <p:ext uri="{BB962C8B-B14F-4D97-AF65-F5344CB8AC3E}">
        <p14:creationId xmlns:p14="http://schemas.microsoft.com/office/powerpoint/2010/main" val="2211490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228552E-C8B1-4A80-8448-0787CE0FC7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4FB7725E-AB3D-15C0-FA4E-D5CF037EB758}"/>
              </a:ext>
            </a:extLst>
          </p:cNvPr>
          <p:cNvPicPr>
            <a:picLocks noChangeAspect="1"/>
          </p:cNvPicPr>
          <p:nvPr/>
        </p:nvPicPr>
        <p:blipFill>
          <a:blip r:embed="rId3">
            <a:alphaModFix amt="35000"/>
          </a:blip>
          <a:srcRect t="21919" b="12864"/>
          <a:stretch/>
        </p:blipFill>
        <p:spPr>
          <a:xfrm>
            <a:off x="20" y="10"/>
            <a:ext cx="12191980" cy="6857990"/>
          </a:xfrm>
          <a:prstGeom prst="rect">
            <a:avLst/>
          </a:prstGeom>
        </p:spPr>
      </p:pic>
      <p:sp>
        <p:nvSpPr>
          <p:cNvPr id="2" name="Title 1">
            <a:extLst>
              <a:ext uri="{FF2B5EF4-FFF2-40B4-BE49-F238E27FC236}">
                <a16:creationId xmlns:a16="http://schemas.microsoft.com/office/drawing/2014/main" id="{7A606515-8DED-4043-BAA8-887EA74D6B63}"/>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a:solidFill>
                  <a:srgbClr val="FFFFFF"/>
                </a:solidFill>
              </a:rPr>
              <a:t>How the climate has changed in South Sudan</a:t>
            </a:r>
            <a:endParaRPr lang="en-US" b="1">
              <a:solidFill>
                <a:srgbClr val="FFFFFF"/>
              </a:solidFill>
            </a:endParaRPr>
          </a:p>
        </p:txBody>
      </p:sp>
      <p:sp>
        <p:nvSpPr>
          <p:cNvPr id="10" name="TextBox 9">
            <a:extLst>
              <a:ext uri="{FF2B5EF4-FFF2-40B4-BE49-F238E27FC236}">
                <a16:creationId xmlns:a16="http://schemas.microsoft.com/office/drawing/2014/main" id="{F1D4D4BD-5782-4656-9392-7A94465517BA}"/>
              </a:ext>
            </a:extLst>
          </p:cNvPr>
          <p:cNvSpPr txBox="1"/>
          <p:nvPr/>
        </p:nvSpPr>
        <p:spPr>
          <a:xfrm>
            <a:off x="5617950" y="6259790"/>
            <a:ext cx="6198870" cy="523220"/>
          </a:xfrm>
          <a:prstGeom prst="rect">
            <a:avLst/>
          </a:prstGeom>
          <a:noFill/>
        </p:spPr>
        <p:txBody>
          <a:bodyPr wrap="square" rtlCol="0">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Headings)"/>
                <a:ea typeface="+mn-ea"/>
                <a:cs typeface="+mn-cs"/>
              </a:rPr>
              <a:t>USAID 2019. South Sudan Climate Vulnerability Profile: Sector-and Location-specific Climate Risks and Resilience Recommendation. </a:t>
            </a:r>
            <a:endParaRPr kumimoji="0" lang="en-US" sz="1400" b="0" i="0" u="none" strike="noStrike" kern="1200" cap="none" spc="0" normalizeH="0" baseline="0" noProof="0">
              <a:ln>
                <a:noFill/>
              </a:ln>
              <a:solidFill>
                <a:prstClr val="black"/>
              </a:solidFill>
              <a:effectLst/>
              <a:uLnTx/>
              <a:uFillTx/>
              <a:latin typeface="Trebuchet MS (Headings)"/>
              <a:ea typeface="+mn-ea"/>
              <a:cs typeface="+mn-cs"/>
            </a:endParaRPr>
          </a:p>
        </p:txBody>
      </p:sp>
      <p:graphicFrame>
        <p:nvGraphicFramePr>
          <p:cNvPr id="8" name="Content Placeholder 2">
            <a:extLst>
              <a:ext uri="{FF2B5EF4-FFF2-40B4-BE49-F238E27FC236}">
                <a16:creationId xmlns:a16="http://schemas.microsoft.com/office/drawing/2014/main" id="{A9BCD005-C2CC-6DC1-8D65-57557DB9AAC5}"/>
              </a:ext>
            </a:extLst>
          </p:cNvPr>
          <p:cNvGraphicFramePr>
            <a:graphicFrameLocks noGrp="1"/>
          </p:cNvGraphicFramePr>
          <p:nvPr>
            <p:ph idx="1"/>
            <p:extLst>
              <p:ext uri="{D42A27DB-BD31-4B8C-83A1-F6EECF244321}">
                <p14:modId xmlns:p14="http://schemas.microsoft.com/office/powerpoint/2010/main" val="165068217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0047896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E44D39-071D-49E3-ACFE-B49D4DC53A0A}"/>
              </a:ext>
            </a:extLst>
          </p:cNvPr>
          <p:cNvSpPr>
            <a:spLocks noGrp="1"/>
          </p:cNvSpPr>
          <p:nvPr>
            <p:ph type="title"/>
          </p:nvPr>
        </p:nvSpPr>
        <p:spPr>
          <a:xfrm>
            <a:off x="0" y="1385455"/>
            <a:ext cx="12192000" cy="2149055"/>
          </a:xfrm>
        </p:spPr>
        <p:txBody>
          <a:bodyPr>
            <a:noAutofit/>
          </a:bodyPr>
          <a:lstStyle/>
          <a:p>
            <a:pPr algn="ctr"/>
            <a:r>
              <a:rPr lang="en-US" sz="3600" b="1" dirty="0">
                <a:solidFill>
                  <a:srgbClr val="336600"/>
                </a:solidFill>
                <a:latin typeface="Aptos" panose="020B0004020202020204" pitchFamily="34" charset="0"/>
              </a:rPr>
              <a:t>2. Future climate projections </a:t>
            </a:r>
            <a:br>
              <a:rPr lang="en-US" sz="3600" b="1" dirty="0">
                <a:solidFill>
                  <a:srgbClr val="336600"/>
                </a:solidFill>
                <a:latin typeface="Aptos" panose="020B0004020202020204" pitchFamily="34" charset="0"/>
              </a:rPr>
            </a:br>
            <a:r>
              <a:rPr lang="en-US" sz="3600" b="1" dirty="0">
                <a:solidFill>
                  <a:srgbClr val="336600"/>
                </a:solidFill>
                <a:latin typeface="Aptos" panose="020B0004020202020204" pitchFamily="34" charset="0"/>
              </a:rPr>
              <a:t/>
            </a:r>
            <a:br>
              <a:rPr lang="en-US" sz="3600" b="1" dirty="0">
                <a:solidFill>
                  <a:srgbClr val="336600"/>
                </a:solidFill>
                <a:latin typeface="Aptos" panose="020B0004020202020204" pitchFamily="34" charset="0"/>
              </a:rPr>
            </a:br>
            <a:r>
              <a:rPr lang="en-US" sz="3600" b="1" i="1" dirty="0">
                <a:solidFill>
                  <a:srgbClr val="0000FF"/>
                </a:solidFill>
                <a:latin typeface="Aptos" panose="020B0004020202020204" pitchFamily="34" charset="0"/>
              </a:rPr>
              <a:t>- more severe and recurrent local impacts likely to trigger more conflicts and displacements</a:t>
            </a:r>
          </a:p>
        </p:txBody>
      </p:sp>
    </p:spTree>
    <p:extLst>
      <p:ext uri="{BB962C8B-B14F-4D97-AF65-F5344CB8AC3E}">
        <p14:creationId xmlns:p14="http://schemas.microsoft.com/office/powerpoint/2010/main" val="48170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5B3EA-C614-54EE-9FB6-33329FDD0792}"/>
              </a:ext>
            </a:extLst>
          </p:cNvPr>
          <p:cNvSpPr>
            <a:spLocks noGrp="1"/>
          </p:cNvSpPr>
          <p:nvPr>
            <p:ph type="ctrTitle"/>
          </p:nvPr>
        </p:nvSpPr>
        <p:spPr>
          <a:xfrm>
            <a:off x="114300" y="2788920"/>
            <a:ext cx="11784330" cy="721042"/>
          </a:xfrm>
        </p:spPr>
        <p:txBody>
          <a:bodyPr>
            <a:normAutofit/>
          </a:bodyPr>
          <a:lstStyle/>
          <a:p>
            <a:r>
              <a:rPr lang="en-US" sz="3600" b="1" dirty="0">
                <a:solidFill>
                  <a:srgbClr val="336600"/>
                </a:solidFill>
                <a:latin typeface="Aptos" panose="020B0004020202020204" pitchFamily="34" charset="0"/>
              </a:rPr>
              <a:t>3. Consequences of climate disruptions</a:t>
            </a:r>
          </a:p>
        </p:txBody>
      </p:sp>
    </p:spTree>
    <p:extLst>
      <p:ext uri="{BB962C8B-B14F-4D97-AF65-F5344CB8AC3E}">
        <p14:creationId xmlns:p14="http://schemas.microsoft.com/office/powerpoint/2010/main" val="3617552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75011-73F5-6F9D-CDD2-3940C6E23FEB}"/>
              </a:ext>
            </a:extLst>
          </p:cNvPr>
          <p:cNvSpPr>
            <a:spLocks noGrp="1"/>
          </p:cNvSpPr>
          <p:nvPr>
            <p:ph type="title"/>
          </p:nvPr>
        </p:nvSpPr>
        <p:spPr>
          <a:xfrm>
            <a:off x="1006533" y="170412"/>
            <a:ext cx="10178934" cy="1328730"/>
          </a:xfrm>
        </p:spPr>
        <p:txBody>
          <a:bodyPr vert="horz" lIns="91440" tIns="45720" rIns="91440" bIns="45720" rtlCol="0" anchor="b">
            <a:normAutofit/>
          </a:bodyPr>
          <a:lstStyle/>
          <a:p>
            <a:pPr algn="ctr"/>
            <a:r>
              <a:rPr lang="en-US" sz="4000" b="1" kern="1200" dirty="0">
                <a:solidFill>
                  <a:schemeClr val="tx1"/>
                </a:solidFill>
                <a:latin typeface="Aptos" panose="020B0004020202020204" pitchFamily="34" charset="0"/>
              </a:rPr>
              <a:t>Contrasting Hydrological expressions concurrently</a:t>
            </a:r>
          </a:p>
        </p:txBody>
      </p:sp>
      <p:pic>
        <p:nvPicPr>
          <p:cNvPr id="6" name="Content Placeholder 5" descr="A long shot of a river&#10;&#10;Description automatically generated">
            <a:extLst>
              <a:ext uri="{FF2B5EF4-FFF2-40B4-BE49-F238E27FC236}">
                <a16:creationId xmlns:a16="http://schemas.microsoft.com/office/drawing/2014/main" id="{19450E12-C7BD-73C0-F9A0-D7BD26B3DFDF}"/>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t="33248" r="-3" b="12451"/>
          <a:stretch/>
        </p:blipFill>
        <p:spPr>
          <a:xfrm>
            <a:off x="198741" y="2410448"/>
            <a:ext cx="5803323" cy="3890357"/>
          </a:xfrm>
          <a:prstGeom prst="rect">
            <a:avLst/>
          </a:prstGeom>
        </p:spPr>
      </p:pic>
      <p:pic>
        <p:nvPicPr>
          <p:cNvPr id="7" name="Content Placeholder 6" descr="A cracked ground with a few plants in the background&#10;&#10;Description automatically generated with medium confidence">
            <a:extLst>
              <a:ext uri="{FF2B5EF4-FFF2-40B4-BE49-F238E27FC236}">
                <a16:creationId xmlns:a16="http://schemas.microsoft.com/office/drawing/2014/main" id="{056C77ED-D13E-68C9-14C6-49D77936A732}"/>
              </a:ext>
            </a:extLst>
          </p:cNvPr>
          <p:cNvPicPr>
            <a:picLocks noGrp="1" noChangeAspect="1"/>
          </p:cNvPicPr>
          <p:nvPr>
            <p:ph sz="half" idx="2"/>
          </p:nvPr>
        </p:nvPicPr>
        <p:blipFill rotWithShape="1">
          <a:blip r:embed="rId4">
            <a:extLst>
              <a:ext uri="{BEBA8EAE-BF5A-486C-A8C5-ECC9F3942E4B}">
                <a14:imgProps xmlns:a14="http://schemas.microsoft.com/office/drawing/2010/main">
                  <a14:imgLayer r:embed="rId5">
                    <a14:imgEffect>
                      <a14:brightnessContrast bright="-20000" contrast="40000"/>
                    </a14:imgEffect>
                  </a14:imgLayer>
                </a14:imgProps>
              </a:ext>
            </a:extLst>
          </a:blip>
          <a:srcRect l="2529" r="13189"/>
          <a:stretch/>
        </p:blipFill>
        <p:spPr>
          <a:xfrm>
            <a:off x="6189934" y="2410448"/>
            <a:ext cx="5803323" cy="3890357"/>
          </a:xfrm>
          <a:prstGeom prst="rect">
            <a:avLst/>
          </a:prstGeom>
        </p:spPr>
      </p:pic>
      <p:sp>
        <p:nvSpPr>
          <p:cNvPr id="8" name="TextBox 7">
            <a:extLst>
              <a:ext uri="{FF2B5EF4-FFF2-40B4-BE49-F238E27FC236}">
                <a16:creationId xmlns:a16="http://schemas.microsoft.com/office/drawing/2014/main" id="{E4E4DC34-3CA5-842D-8EE9-1A751E876B0E}"/>
              </a:ext>
            </a:extLst>
          </p:cNvPr>
          <p:cNvSpPr txBox="1"/>
          <p:nvPr/>
        </p:nvSpPr>
        <p:spPr>
          <a:xfrm>
            <a:off x="2182091" y="2660073"/>
            <a:ext cx="117307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0B0004020202020204" pitchFamily="34" charset="0"/>
              </a:rPr>
              <a:t>FLOOD</a:t>
            </a:r>
          </a:p>
        </p:txBody>
      </p:sp>
      <p:sp>
        <p:nvSpPr>
          <p:cNvPr id="9" name="TextBox 8">
            <a:extLst>
              <a:ext uri="{FF2B5EF4-FFF2-40B4-BE49-F238E27FC236}">
                <a16:creationId xmlns:a16="http://schemas.microsoft.com/office/drawing/2014/main" id="{62801CC8-A8B7-E76D-5CDF-D159AD3242C1}"/>
              </a:ext>
            </a:extLst>
          </p:cNvPr>
          <p:cNvSpPr txBox="1"/>
          <p:nvPr/>
        </p:nvSpPr>
        <p:spPr>
          <a:xfrm>
            <a:off x="8271164" y="2660073"/>
            <a:ext cx="163653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0B0004020202020204" pitchFamily="34" charset="0"/>
              </a:rPr>
              <a:t>DROUGHT</a:t>
            </a:r>
          </a:p>
        </p:txBody>
      </p:sp>
    </p:spTree>
    <p:extLst>
      <p:ext uri="{BB962C8B-B14F-4D97-AF65-F5344CB8AC3E}">
        <p14:creationId xmlns:p14="http://schemas.microsoft.com/office/powerpoint/2010/main" val="1920702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3A7D5-0D64-AB91-95A2-5215A16F5023}"/>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kern="1200" dirty="0">
                <a:solidFill>
                  <a:schemeClr val="tx1"/>
                </a:solidFill>
                <a:latin typeface="Aptos" panose="020B0004020202020204" pitchFamily="34" charset="0"/>
              </a:rPr>
              <a:t>Implications on food systems</a:t>
            </a:r>
          </a:p>
        </p:txBody>
      </p:sp>
      <p:sp>
        <p:nvSpPr>
          <p:cNvPr id="11" name="TextBox 10">
            <a:extLst>
              <a:ext uri="{FF2B5EF4-FFF2-40B4-BE49-F238E27FC236}">
                <a16:creationId xmlns:a16="http://schemas.microsoft.com/office/drawing/2014/main" id="{BBD3ECDE-C2D1-257C-6D82-75EA8599DC35}"/>
              </a:ext>
            </a:extLst>
          </p:cNvPr>
          <p:cNvSpPr txBox="1"/>
          <p:nvPr/>
        </p:nvSpPr>
        <p:spPr>
          <a:xfrm>
            <a:off x="1001684" y="1670857"/>
            <a:ext cx="10178934" cy="557901"/>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TOTAL CROP FAILURE IN BOTH CASES</a:t>
            </a:r>
          </a:p>
        </p:txBody>
      </p:sp>
      <p:pic>
        <p:nvPicPr>
          <p:cNvPr id="7" name="Picture 6" descr="A water channel with plants growing in it&#10;&#10;Description automatically generated">
            <a:extLst>
              <a:ext uri="{FF2B5EF4-FFF2-40B4-BE49-F238E27FC236}">
                <a16:creationId xmlns:a16="http://schemas.microsoft.com/office/drawing/2014/main" id="{23224382-DC94-879E-6B2A-1F84BE51AC8C}"/>
              </a:ext>
            </a:extLst>
          </p:cNvPr>
          <p:cNvPicPr>
            <a:picLocks noChangeAspect="1"/>
          </p:cNvPicPr>
          <p:nvPr/>
        </p:nvPicPr>
        <p:blipFill>
          <a:blip r:embed="rId3"/>
          <a:srcRect t="7853" r="-2" b="-2"/>
          <a:stretch/>
        </p:blipFill>
        <p:spPr>
          <a:xfrm>
            <a:off x="198741" y="2410448"/>
            <a:ext cx="5803323" cy="3890357"/>
          </a:xfrm>
          <a:prstGeom prst="rect">
            <a:avLst/>
          </a:prstGeom>
        </p:spPr>
      </p:pic>
      <p:pic>
        <p:nvPicPr>
          <p:cNvPr id="6" name="Content Placeholder 5" descr="A field of wheat growing&#10;&#10;Description automatically generated">
            <a:extLst>
              <a:ext uri="{FF2B5EF4-FFF2-40B4-BE49-F238E27FC236}">
                <a16:creationId xmlns:a16="http://schemas.microsoft.com/office/drawing/2014/main" id="{51DAA8B7-6454-DA28-CF93-5B26305D237B}"/>
              </a:ext>
            </a:extLst>
          </p:cNvPr>
          <p:cNvPicPr>
            <a:picLocks noGrp="1" noChangeAspect="1"/>
          </p:cNvPicPr>
          <p:nvPr>
            <p:ph sz="half" idx="2"/>
          </p:nvPr>
        </p:nvPicPr>
        <p:blipFill rotWithShape="1">
          <a:blip r:embed="rId4" cstate="screen">
            <a:extLst>
              <a:ext uri="{28A0092B-C50C-407E-A947-70E740481C1C}">
                <a14:useLocalDpi xmlns:a14="http://schemas.microsoft.com/office/drawing/2010/main"/>
              </a:ext>
            </a:extLst>
          </a:blip>
          <a:srcRect l="6331" r="9757" b="-3"/>
          <a:stretch/>
        </p:blipFill>
        <p:spPr>
          <a:xfrm>
            <a:off x="6189934" y="2410448"/>
            <a:ext cx="5803323" cy="3890357"/>
          </a:xfrm>
          <a:prstGeom prst="rect">
            <a:avLst/>
          </a:prstGeom>
        </p:spPr>
      </p:pic>
    </p:spTree>
    <p:extLst>
      <p:ext uri="{BB962C8B-B14F-4D97-AF65-F5344CB8AC3E}">
        <p14:creationId xmlns:p14="http://schemas.microsoft.com/office/powerpoint/2010/main" val="3319890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3769F-4B37-D600-4FF8-18CA22359298}"/>
              </a:ext>
            </a:extLst>
          </p:cNvPr>
          <p:cNvSpPr>
            <a:spLocks noGrp="1"/>
          </p:cNvSpPr>
          <p:nvPr>
            <p:ph type="title"/>
          </p:nvPr>
        </p:nvSpPr>
        <p:spPr>
          <a:xfrm>
            <a:off x="2565183" y="5557962"/>
            <a:ext cx="7061616" cy="804161"/>
          </a:xfrm>
        </p:spPr>
        <p:txBody>
          <a:bodyPr vert="horz" lIns="91440" tIns="45720" rIns="91440" bIns="45720" rtlCol="0" anchor="ctr">
            <a:normAutofit/>
          </a:bodyPr>
          <a:lstStyle/>
          <a:p>
            <a:r>
              <a:rPr lang="en-US" sz="3200" kern="1200" dirty="0">
                <a:solidFill>
                  <a:schemeClr val="tx1"/>
                </a:solidFill>
                <a:latin typeface="Aptos" panose="020B0004020202020204" pitchFamily="34" charset="0"/>
              </a:rPr>
              <a:t>Natural Ecosystems are also affected</a:t>
            </a:r>
          </a:p>
        </p:txBody>
      </p:sp>
      <p:pic>
        <p:nvPicPr>
          <p:cNvPr id="11" name="Content Placeholder 10" descr="A wide view of a field&#10;&#10;Description automatically generated with medium confidence">
            <a:extLst>
              <a:ext uri="{FF2B5EF4-FFF2-40B4-BE49-F238E27FC236}">
                <a16:creationId xmlns:a16="http://schemas.microsoft.com/office/drawing/2014/main" id="{7107D8F7-C9B4-C08C-D7A9-91A21B97B6B7}"/>
              </a:ext>
            </a:extLst>
          </p:cNvPr>
          <p:cNvPicPr>
            <a:picLocks noGrp="1" noChangeAspect="1"/>
          </p:cNvPicPr>
          <p:nvPr>
            <p:ph sz="half" idx="2"/>
          </p:nvPr>
        </p:nvPicPr>
        <p:blipFill rotWithShape="1">
          <a:blip r:embed="rId3" cstate="hqprint">
            <a:extLst>
              <a:ext uri="{28A0092B-C50C-407E-A947-70E740481C1C}">
                <a14:useLocalDpi xmlns:a14="http://schemas.microsoft.com/office/drawing/2010/main" val="0"/>
              </a:ext>
            </a:extLst>
          </a:blip>
          <a:srcRect l="16208" r="6725"/>
          <a:stretch/>
        </p:blipFill>
        <p:spPr>
          <a:xfrm>
            <a:off x="-9" y="10"/>
            <a:ext cx="6096000" cy="5279933"/>
          </a:xfrm>
          <a:prstGeom prst="rect">
            <a:avLst/>
          </a:prstGeom>
        </p:spPr>
      </p:pic>
      <p:pic>
        <p:nvPicPr>
          <p:cNvPr id="5" name="Content Placeholder 4" descr="Aerial view of a swampy area&#10;&#10;Description automatically generated">
            <a:extLst>
              <a:ext uri="{FF2B5EF4-FFF2-40B4-BE49-F238E27FC236}">
                <a16:creationId xmlns:a16="http://schemas.microsoft.com/office/drawing/2014/main" id="{C3F3BFC3-0E5B-71F0-241D-471691948C74}"/>
              </a:ext>
            </a:extLst>
          </p:cNvPr>
          <p:cNvPicPr>
            <a:picLocks noGrp="1" noChangeAspect="1"/>
          </p:cNvPicPr>
          <p:nvPr>
            <p:ph sz="half" idx="1"/>
          </p:nvPr>
        </p:nvPicPr>
        <p:blipFill rotWithShape="1">
          <a:blip r:embed="rId4"/>
          <a:srcRect t="28155" b="6885"/>
          <a:stretch/>
        </p:blipFill>
        <p:spPr>
          <a:xfrm>
            <a:off x="6096008" y="10"/>
            <a:ext cx="6095999" cy="5279933"/>
          </a:xfrm>
          <a:prstGeom prst="rect">
            <a:avLst/>
          </a:prstGeom>
        </p:spPr>
      </p:pic>
    </p:spTree>
    <p:extLst>
      <p:ext uri="{BB962C8B-B14F-4D97-AF65-F5344CB8AC3E}">
        <p14:creationId xmlns:p14="http://schemas.microsoft.com/office/powerpoint/2010/main" val="3714344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77CEE-E448-5A5E-142C-2296DC30FDF4}"/>
              </a:ext>
            </a:extLst>
          </p:cNvPr>
          <p:cNvSpPr>
            <a:spLocks noGrp="1"/>
          </p:cNvSpPr>
          <p:nvPr>
            <p:ph type="title"/>
          </p:nvPr>
        </p:nvSpPr>
        <p:spPr>
          <a:xfrm>
            <a:off x="993370" y="4249107"/>
            <a:ext cx="10191405" cy="1109031"/>
          </a:xfrm>
        </p:spPr>
        <p:txBody>
          <a:bodyPr vert="horz" lIns="91440" tIns="45720" rIns="91440" bIns="45720" rtlCol="0" anchor="b">
            <a:normAutofit/>
          </a:bodyPr>
          <a:lstStyle/>
          <a:p>
            <a:pPr algn="ctr"/>
            <a:r>
              <a:rPr lang="en-US" sz="5200" kern="1200" dirty="0">
                <a:solidFill>
                  <a:schemeClr val="tx1"/>
                </a:solidFill>
                <a:latin typeface="Aptos" panose="020B0004020202020204" pitchFamily="34" charset="0"/>
              </a:rPr>
              <a:t>Cattle Migration – Last Option</a:t>
            </a:r>
          </a:p>
        </p:txBody>
      </p:sp>
      <p:sp>
        <p:nvSpPr>
          <p:cNvPr id="7" name="TextBox 6">
            <a:extLst>
              <a:ext uri="{FF2B5EF4-FFF2-40B4-BE49-F238E27FC236}">
                <a16:creationId xmlns:a16="http://schemas.microsoft.com/office/drawing/2014/main" id="{BA2A4C0D-EEDA-C876-25ED-80FC9EE77A99}"/>
              </a:ext>
            </a:extLst>
          </p:cNvPr>
          <p:cNvSpPr txBox="1"/>
          <p:nvPr/>
        </p:nvSpPr>
        <p:spPr>
          <a:xfrm>
            <a:off x="993370" y="5582586"/>
            <a:ext cx="10191405" cy="882381"/>
          </a:xfrm>
          <a:prstGeom prst="rect">
            <a:avLst/>
          </a:prstGeom>
        </p:spPr>
        <p:txBody>
          <a:bodyPr vert="horz" lIns="91440" tIns="45720" rIns="91440" bIns="45720" rtlCol="0">
            <a:no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It might be too late to move – the dichotomy between slow and sudden onset events </a:t>
            </a:r>
          </a:p>
        </p:txBody>
      </p:sp>
      <p:pic>
        <p:nvPicPr>
          <p:cNvPr id="8" name="Picture 7">
            <a:extLst>
              <a:ext uri="{FF2B5EF4-FFF2-40B4-BE49-F238E27FC236}">
                <a16:creationId xmlns:a16="http://schemas.microsoft.com/office/drawing/2014/main" id="{A95DC278-254B-7DAC-9424-103A5985D837}"/>
              </a:ext>
            </a:extLst>
          </p:cNvPr>
          <p:cNvPicPr>
            <a:picLocks noChangeAspect="1"/>
          </p:cNvPicPr>
          <p:nvPr/>
        </p:nvPicPr>
        <p:blipFill>
          <a:blip r:embed="rId3"/>
          <a:srcRect l="14125" r="8237" b="-2"/>
          <a:stretch/>
        </p:blipFill>
        <p:spPr>
          <a:xfrm>
            <a:off x="198741" y="171720"/>
            <a:ext cx="5803323" cy="3905677"/>
          </a:xfrm>
          <a:prstGeom prst="rect">
            <a:avLst/>
          </a:prstGeom>
        </p:spPr>
      </p:pic>
      <p:pic>
        <p:nvPicPr>
          <p:cNvPr id="6" name="Content Placeholder 5">
            <a:extLst>
              <a:ext uri="{FF2B5EF4-FFF2-40B4-BE49-F238E27FC236}">
                <a16:creationId xmlns:a16="http://schemas.microsoft.com/office/drawing/2014/main" id="{305E0F62-0433-A60E-56F3-CB784455E22A}"/>
              </a:ext>
            </a:extLst>
          </p:cNvPr>
          <p:cNvPicPr>
            <a:picLocks noGrp="1" noChangeAspect="1"/>
          </p:cNvPicPr>
          <p:nvPr>
            <p:ph sz="half" idx="2"/>
          </p:nvPr>
        </p:nvPicPr>
        <p:blipFill rotWithShape="1">
          <a:blip r:embed="rId4"/>
          <a:srcRect r="16748" b="2"/>
          <a:stretch/>
        </p:blipFill>
        <p:spPr>
          <a:xfrm>
            <a:off x="6189934" y="156394"/>
            <a:ext cx="5803323" cy="3920994"/>
          </a:xfrm>
          <a:prstGeom prst="rect">
            <a:avLst/>
          </a:prstGeom>
        </p:spPr>
      </p:pic>
    </p:spTree>
    <p:extLst>
      <p:ext uri="{BB962C8B-B14F-4D97-AF65-F5344CB8AC3E}">
        <p14:creationId xmlns:p14="http://schemas.microsoft.com/office/powerpoint/2010/main" val="184277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ADD88-66E5-D5A5-589E-04CD11A7515A}"/>
              </a:ext>
            </a:extLst>
          </p:cNvPr>
          <p:cNvSpPr>
            <a:spLocks noGrp="1"/>
          </p:cNvSpPr>
          <p:nvPr>
            <p:ph type="title"/>
          </p:nvPr>
        </p:nvSpPr>
        <p:spPr>
          <a:xfrm>
            <a:off x="1006533" y="138514"/>
            <a:ext cx="10178934" cy="1328730"/>
          </a:xfrm>
        </p:spPr>
        <p:txBody>
          <a:bodyPr vert="horz" lIns="91440" tIns="45720" rIns="91440" bIns="45720" rtlCol="0" anchor="b">
            <a:normAutofit/>
          </a:bodyPr>
          <a:lstStyle/>
          <a:p>
            <a:pPr algn="ctr"/>
            <a:r>
              <a:rPr lang="en-US" kern="1200" dirty="0">
                <a:solidFill>
                  <a:schemeClr val="tx1"/>
                </a:solidFill>
                <a:latin typeface="Trebuchet MS" panose="020B0603020202020204" pitchFamily="34" charset="0"/>
              </a:rPr>
              <a:t>The human face of the crises in the same country</a:t>
            </a:r>
          </a:p>
        </p:txBody>
      </p:sp>
      <p:pic>
        <p:nvPicPr>
          <p:cNvPr id="6" name="Content Placeholder 5" descr="UNMISS CAD 2023&#10;">
            <a:extLst>
              <a:ext uri="{FF2B5EF4-FFF2-40B4-BE49-F238E27FC236}">
                <a16:creationId xmlns:a16="http://schemas.microsoft.com/office/drawing/2014/main" id="{8139E878-94E2-F4C5-2FAE-7FEACE203FE6}"/>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t="4677" r="-2" b="5939"/>
          <a:stretch/>
        </p:blipFill>
        <p:spPr>
          <a:xfrm>
            <a:off x="198741" y="2410448"/>
            <a:ext cx="5803323" cy="3890357"/>
          </a:xfrm>
          <a:prstGeom prst="rect">
            <a:avLst/>
          </a:prstGeom>
        </p:spPr>
      </p:pic>
      <p:pic>
        <p:nvPicPr>
          <p:cNvPr id="9" name="Picture 8" descr="A person carrying a baby in a blue bucket on her head&#10;&#10;Description automatically generated">
            <a:extLst>
              <a:ext uri="{FF2B5EF4-FFF2-40B4-BE49-F238E27FC236}">
                <a16:creationId xmlns:a16="http://schemas.microsoft.com/office/drawing/2014/main" id="{6C4AD673-6BB1-0BCB-68A1-0D0143BA059C}"/>
              </a:ext>
            </a:extLst>
          </p:cNvPr>
          <p:cNvPicPr>
            <a:picLocks noChangeAspect="1"/>
          </p:cNvPicPr>
          <p:nvPr/>
        </p:nvPicPr>
        <p:blipFill rotWithShape="1">
          <a:blip r:embed="rId4">
            <a:extLst>
              <a:ext uri="{28A0092B-C50C-407E-A947-70E740481C1C}">
                <a14:useLocalDpi xmlns:a14="http://schemas.microsoft.com/office/drawing/2010/main" val="0"/>
              </a:ext>
            </a:extLst>
          </a:blip>
          <a:srcRect l="9295" r="6793" b="-3"/>
          <a:stretch/>
        </p:blipFill>
        <p:spPr>
          <a:xfrm>
            <a:off x="6189934" y="2410448"/>
            <a:ext cx="5803323" cy="3890357"/>
          </a:xfrm>
          <a:prstGeom prst="rect">
            <a:avLst/>
          </a:prstGeom>
        </p:spPr>
      </p:pic>
    </p:spTree>
    <p:extLst>
      <p:ext uri="{BB962C8B-B14F-4D97-AF65-F5344CB8AC3E}">
        <p14:creationId xmlns:p14="http://schemas.microsoft.com/office/powerpoint/2010/main" val="4172970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4C13959-2B8C-94E7-3442-EE8A6647FCDA}"/>
              </a:ext>
            </a:extLst>
          </p:cNvPr>
          <p:cNvSpPr txBox="1"/>
          <p:nvPr/>
        </p:nvSpPr>
        <p:spPr>
          <a:xfrm>
            <a:off x="609600" y="609600"/>
            <a:ext cx="10274910" cy="443198"/>
          </a:xfrm>
          <a:prstGeom prst="rect">
            <a:avLst/>
          </a:prstGeom>
        </p:spPr>
        <p:txBody>
          <a:bodyPr vert="horz" wrap="square" lIns="0" tIns="0" rIns="0" bIns="0" rtlCol="0" anchor="ctr">
            <a:no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dirty="0">
                <a:ln>
                  <a:noFill/>
                </a:ln>
                <a:solidFill>
                  <a:srgbClr val="5A5A5A"/>
                </a:solidFill>
                <a:effectLst/>
                <a:uLnTx/>
                <a:uFillTx/>
                <a:latin typeface="Aptos" panose="020B0004020202020204" pitchFamily="34" charset="0"/>
                <a:ea typeface="+mn-ea"/>
                <a:cs typeface="+mn-cs"/>
              </a:rPr>
              <a:t>Desperate situation for women and children </a:t>
            </a:r>
          </a:p>
        </p:txBody>
      </p:sp>
      <p:sp>
        <p:nvSpPr>
          <p:cNvPr id="9" name="TextBox 8">
            <a:extLst>
              <a:ext uri="{FF2B5EF4-FFF2-40B4-BE49-F238E27FC236}">
                <a16:creationId xmlns:a16="http://schemas.microsoft.com/office/drawing/2014/main" id="{AFEE80A4-E7E1-8C64-5AA4-FA2E11CDC3E5}"/>
              </a:ext>
            </a:extLst>
          </p:cNvPr>
          <p:cNvSpPr txBox="1"/>
          <p:nvPr/>
        </p:nvSpPr>
        <p:spPr>
          <a:xfrm>
            <a:off x="609600" y="4428856"/>
            <a:ext cx="4901183" cy="1438544"/>
          </a:xfrm>
          <a:prstGeom prst="rect">
            <a:avLst/>
          </a:prstGeom>
        </p:spPr>
        <p:txBody>
          <a:bodyPr vert="horz" lIns="0" tIns="0" rIns="0" bIns="0" rtlCol="0">
            <a:normAutofit/>
          </a:bodyPr>
          <a:lstStyle/>
          <a:p>
            <a:pPr marL="0" marR="0" lvl="0" indent="0" algn="l" defTabSz="914400" rtl="0" eaLnBrk="1" fontAlgn="auto" latinLnBrk="0" hangingPunct="1">
              <a:lnSpc>
                <a:spcPct val="90000"/>
              </a:lnSpc>
              <a:spcBef>
                <a:spcPts val="0"/>
              </a:spcBef>
              <a:spcAft>
                <a:spcPts val="500"/>
              </a:spcAft>
              <a:buClr>
                <a:srgbClr val="418FDE"/>
              </a:buClr>
              <a:buSzTx/>
              <a:buFontTx/>
              <a:buNone/>
              <a:tabLst/>
              <a:defRPr/>
            </a:pPr>
            <a:r>
              <a:rPr kumimoji="0" lang="en-US" sz="2400" b="0" i="0" u="none" strike="noStrike" kern="1200" cap="none" spc="0" normalizeH="0" baseline="0" noProof="0" dirty="0">
                <a:ln>
                  <a:noFill/>
                </a:ln>
                <a:solidFill>
                  <a:srgbClr val="5A5A5A"/>
                </a:solidFill>
                <a:effectLst/>
                <a:uLnTx/>
                <a:uFillTx/>
                <a:latin typeface="Aptos" panose="020B0004020202020204" pitchFamily="34" charset="0"/>
                <a:ea typeface="+mn-ea"/>
                <a:cs typeface="+mn-cs"/>
              </a:rPr>
              <a:t>Families affected by floods in Canal/</a:t>
            </a:r>
            <a:r>
              <a:rPr kumimoji="0" lang="en-US" sz="2400" b="0" i="0" u="none" strike="noStrike" kern="1200" cap="none" spc="0" normalizeH="0" baseline="0" noProof="0" dirty="0" err="1">
                <a:ln>
                  <a:noFill/>
                </a:ln>
                <a:solidFill>
                  <a:srgbClr val="5A5A5A"/>
                </a:solidFill>
                <a:effectLst/>
                <a:uLnTx/>
                <a:uFillTx/>
                <a:latin typeface="Aptos" panose="020B0004020202020204" pitchFamily="34" charset="0"/>
                <a:ea typeface="+mn-ea"/>
                <a:cs typeface="+mn-cs"/>
              </a:rPr>
              <a:t>Pigi</a:t>
            </a:r>
            <a:r>
              <a:rPr kumimoji="0" lang="en-US" sz="2400" b="0" i="0" u="none" strike="noStrike" kern="1200" cap="none" spc="0" normalizeH="0" baseline="0" noProof="0" dirty="0">
                <a:ln>
                  <a:noFill/>
                </a:ln>
                <a:solidFill>
                  <a:srgbClr val="5A5A5A"/>
                </a:solidFill>
                <a:effectLst/>
                <a:uLnTx/>
                <a:uFillTx/>
                <a:latin typeface="Aptos" panose="020B0004020202020204" pitchFamily="34" charset="0"/>
                <a:ea typeface="+mn-ea"/>
                <a:cs typeface="+mn-cs"/>
              </a:rPr>
              <a:t> County, Jonglei State </a:t>
            </a:r>
            <a:r>
              <a:rPr kumimoji="0" lang="en-US" sz="2400" b="0" i="0" u="none" strike="noStrike" kern="1200" cap="none" spc="0" normalizeH="0" baseline="0" noProof="0" dirty="0" err="1">
                <a:ln>
                  <a:noFill/>
                </a:ln>
                <a:solidFill>
                  <a:srgbClr val="5A5A5A"/>
                </a:solidFill>
                <a:effectLst/>
                <a:uLnTx/>
                <a:uFillTx/>
                <a:latin typeface="Aptos" panose="020B0004020202020204" pitchFamily="34" charset="0"/>
                <a:ea typeface="+mn-ea"/>
                <a:cs typeface="+mn-cs"/>
              </a:rPr>
              <a:t>State</a:t>
            </a:r>
            <a:r>
              <a:rPr kumimoji="0" lang="en-US" sz="2400" b="1" i="0" u="none" strike="noStrike" kern="1200" cap="none" spc="0" normalizeH="0" baseline="0" noProof="0" dirty="0">
                <a:ln>
                  <a:noFill/>
                </a:ln>
                <a:solidFill>
                  <a:srgbClr val="5A5A5A"/>
                </a:solidFill>
                <a:effectLst/>
                <a:uLnTx/>
                <a:uFillTx/>
                <a:latin typeface="Roboto"/>
                <a:ea typeface="+mn-ea"/>
                <a:cs typeface="+mn-cs"/>
              </a:rPr>
              <a:t>. </a:t>
            </a:r>
            <a:r>
              <a:rPr kumimoji="0" lang="en-US" sz="2000" b="0" i="0" u="none" strike="noStrike" kern="1200" cap="none" spc="0" normalizeH="0" baseline="0" noProof="0" dirty="0">
                <a:ln>
                  <a:noFill/>
                </a:ln>
                <a:solidFill>
                  <a:srgbClr val="5A5A5A"/>
                </a:solidFill>
                <a:effectLst/>
                <a:uLnTx/>
                <a:uFillTx/>
                <a:latin typeface="Aptos" panose="020B0004020202020204" pitchFamily="34" charset="0"/>
                <a:ea typeface="+mn-ea"/>
                <a:cs typeface="+mn-cs"/>
              </a:rPr>
              <a:t>Photo: County Authorities</a:t>
            </a:r>
          </a:p>
        </p:txBody>
      </p:sp>
      <p:pic>
        <p:nvPicPr>
          <p:cNvPr id="2" name="Picture 1" descr="A child sitting on a pile of blankets in a flooded area&#10;&#10;Description automatically generated">
            <a:extLst>
              <a:ext uri="{FF2B5EF4-FFF2-40B4-BE49-F238E27FC236}">
                <a16:creationId xmlns:a16="http://schemas.microsoft.com/office/drawing/2014/main" id="{9571A0D2-3D5E-FD13-C0FF-98FF4193B003}"/>
              </a:ext>
            </a:extLst>
          </p:cNvPr>
          <p:cNvPicPr>
            <a:picLocks noChangeAspect="1"/>
          </p:cNvPicPr>
          <p:nvPr/>
        </p:nvPicPr>
        <p:blipFill>
          <a:blip r:embed="rId3"/>
          <a:srcRect r="12710" b="-2"/>
          <a:stretch/>
        </p:blipFill>
        <p:spPr>
          <a:xfrm>
            <a:off x="609600" y="1600200"/>
            <a:ext cx="4901184" cy="2596896"/>
          </a:xfrm>
          <a:prstGeom prst="rect">
            <a:avLst/>
          </a:prstGeom>
          <a:noFill/>
        </p:spPr>
      </p:pic>
      <p:pic>
        <p:nvPicPr>
          <p:cNvPr id="5" name="Picture 4" descr="A group of people standing outside a table with food&#10;&#10;Description automatically generated">
            <a:extLst>
              <a:ext uri="{FF2B5EF4-FFF2-40B4-BE49-F238E27FC236}">
                <a16:creationId xmlns:a16="http://schemas.microsoft.com/office/drawing/2014/main" id="{E02A2632-589C-22C4-1311-2B550C15E493}"/>
              </a:ext>
            </a:extLst>
          </p:cNvPr>
          <p:cNvPicPr>
            <a:picLocks noChangeAspect="1"/>
          </p:cNvPicPr>
          <p:nvPr/>
        </p:nvPicPr>
        <p:blipFill>
          <a:blip r:embed="rId4"/>
          <a:srcRect b="5805"/>
          <a:stretch/>
        </p:blipFill>
        <p:spPr>
          <a:xfrm>
            <a:off x="6662825" y="1600199"/>
            <a:ext cx="4901184" cy="2596895"/>
          </a:xfrm>
          <a:prstGeom prst="rect">
            <a:avLst/>
          </a:prstGeom>
          <a:noFill/>
        </p:spPr>
      </p:pic>
      <p:sp>
        <p:nvSpPr>
          <p:cNvPr id="8" name="TextBox 7">
            <a:extLst>
              <a:ext uri="{FF2B5EF4-FFF2-40B4-BE49-F238E27FC236}">
                <a16:creationId xmlns:a16="http://schemas.microsoft.com/office/drawing/2014/main" id="{CD70FB08-E38F-8A0C-5BC8-49F945AA380E}"/>
              </a:ext>
            </a:extLst>
          </p:cNvPr>
          <p:cNvSpPr txBox="1"/>
          <p:nvPr/>
        </p:nvSpPr>
        <p:spPr>
          <a:xfrm>
            <a:off x="6662825" y="4428856"/>
            <a:ext cx="4901183" cy="1438544"/>
          </a:xfrm>
          <a:prstGeom prst="rect">
            <a:avLst/>
          </a:prstGeom>
        </p:spPr>
        <p:txBody>
          <a:bodyPr vert="horz" lIns="0" tIns="0" rIns="0" bIns="0" rtlCol="0">
            <a:normAutofit/>
          </a:bodyPr>
          <a:lstStyle/>
          <a:p>
            <a:pPr marL="0" marR="0" lvl="0" indent="0" algn="l" defTabSz="914400" rtl="0" eaLnBrk="1" fontAlgn="auto" latinLnBrk="0" hangingPunct="1">
              <a:lnSpc>
                <a:spcPct val="90000"/>
              </a:lnSpc>
              <a:spcBef>
                <a:spcPts val="0"/>
              </a:spcBef>
              <a:spcAft>
                <a:spcPts val="500"/>
              </a:spcAft>
              <a:buClr>
                <a:srgbClr val="418FDE"/>
              </a:buClr>
              <a:buSzTx/>
              <a:buFontTx/>
              <a:buNone/>
              <a:tabLst/>
              <a:defRPr/>
            </a:pPr>
            <a:r>
              <a:rPr kumimoji="0" lang="en-US" sz="2400" b="0" i="0" u="none" strike="noStrike" kern="1200" cap="none" spc="0" normalizeH="0" baseline="0" noProof="0" dirty="0">
                <a:ln>
                  <a:noFill/>
                </a:ln>
                <a:solidFill>
                  <a:srgbClr val="5A5A5A"/>
                </a:solidFill>
                <a:effectLst/>
                <a:uLnTx/>
                <a:uFillTx/>
                <a:latin typeface="Aptos" panose="020B0004020202020204" pitchFamily="34" charset="0"/>
                <a:ea typeface="+mn-ea"/>
                <a:cs typeface="+mn-cs"/>
              </a:rPr>
              <a:t>Flood-displaced children in </a:t>
            </a:r>
            <a:r>
              <a:rPr kumimoji="0" lang="en-US" sz="2400" b="0" i="0" u="none" strike="noStrike" kern="1200" cap="none" spc="0" normalizeH="0" baseline="0" noProof="0" dirty="0" err="1">
                <a:ln>
                  <a:noFill/>
                </a:ln>
                <a:solidFill>
                  <a:srgbClr val="5A5A5A"/>
                </a:solidFill>
                <a:effectLst/>
                <a:uLnTx/>
                <a:uFillTx/>
                <a:latin typeface="Aptos" panose="020B0004020202020204" pitchFamily="34" charset="0"/>
                <a:ea typeface="+mn-ea"/>
                <a:cs typeface="+mn-cs"/>
              </a:rPr>
              <a:t>Chotbora</a:t>
            </a:r>
            <a:r>
              <a:rPr kumimoji="0" lang="en-US" sz="2400" b="0" i="0" u="none" strike="noStrike" kern="1200" cap="none" spc="0" normalizeH="0" baseline="0" noProof="0" dirty="0">
                <a:ln>
                  <a:noFill/>
                </a:ln>
                <a:solidFill>
                  <a:srgbClr val="5A5A5A"/>
                </a:solidFill>
                <a:effectLst/>
                <a:uLnTx/>
                <a:uFillTx/>
                <a:latin typeface="Aptos" panose="020B0004020202020204" pitchFamily="34" charset="0"/>
                <a:ea typeface="+mn-ea"/>
                <a:cs typeface="+mn-cs"/>
              </a:rPr>
              <a:t> boma, Fangak County in Jonglei State</a:t>
            </a:r>
            <a:r>
              <a:rPr kumimoji="0" lang="en-US" sz="2000" b="0" i="0" u="none" strike="noStrike" kern="1200" cap="none" spc="0" normalizeH="0" baseline="0" noProof="0" dirty="0">
                <a:ln>
                  <a:noFill/>
                </a:ln>
                <a:solidFill>
                  <a:srgbClr val="5A5A5A"/>
                </a:solidFill>
                <a:effectLst/>
                <a:uLnTx/>
                <a:uFillTx/>
                <a:latin typeface="Aptos" panose="020B0004020202020204" pitchFamily="34" charset="0"/>
                <a:ea typeface="+mn-ea"/>
                <a:cs typeface="+mn-cs"/>
              </a:rPr>
              <a:t>. Photo: ACF South Sudan</a:t>
            </a:r>
          </a:p>
        </p:txBody>
      </p:sp>
    </p:spTree>
    <p:extLst>
      <p:ext uri="{BB962C8B-B14F-4D97-AF65-F5344CB8AC3E}">
        <p14:creationId xmlns:p14="http://schemas.microsoft.com/office/powerpoint/2010/main" val="588585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tanks driving through a muddy area&#10;&#10;Description automatically generated with low confidence">
            <a:extLst>
              <a:ext uri="{FF2B5EF4-FFF2-40B4-BE49-F238E27FC236}">
                <a16:creationId xmlns:a16="http://schemas.microsoft.com/office/drawing/2014/main" id="{09882F25-1129-D79E-B3F6-13BC182026CE}"/>
              </a:ext>
            </a:extLst>
          </p:cNvPr>
          <p:cNvPicPr>
            <a:picLocks noChangeAspect="1"/>
          </p:cNvPicPr>
          <p:nvPr/>
        </p:nvPicPr>
        <p:blipFill rotWithShape="1">
          <a:blip r:embed="rId3">
            <a:extLst>
              <a:ext uri="{28A0092B-C50C-407E-A947-70E740481C1C}">
                <a14:useLocalDpi xmlns:a14="http://schemas.microsoft.com/office/drawing/2010/main" val="0"/>
              </a:ext>
            </a:extLst>
          </a:blip>
          <a:srcRect t="16263" r="-1" b="-1"/>
          <a:stretch/>
        </p:blipFill>
        <p:spPr>
          <a:xfrm>
            <a:off x="320040" y="320040"/>
            <a:ext cx="11548872" cy="4303462"/>
          </a:xfrm>
          <a:prstGeom prst="rect">
            <a:avLst/>
          </a:prstGeom>
        </p:spPr>
      </p:pic>
      <p:sp>
        <p:nvSpPr>
          <p:cNvPr id="8" name="TextBox 7">
            <a:extLst>
              <a:ext uri="{FF2B5EF4-FFF2-40B4-BE49-F238E27FC236}">
                <a16:creationId xmlns:a16="http://schemas.microsoft.com/office/drawing/2014/main" id="{19BD13E5-6F04-6EDC-0BF1-F27411AE08E0}"/>
              </a:ext>
            </a:extLst>
          </p:cNvPr>
          <p:cNvSpPr txBox="1"/>
          <p:nvPr/>
        </p:nvSpPr>
        <p:spPr>
          <a:xfrm>
            <a:off x="4379975" y="5009083"/>
            <a:ext cx="7183837" cy="1345997"/>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What it takes for women to collect fuelwood for cooking</a:t>
            </a:r>
          </a:p>
          <a:p>
            <a:pPr marL="0" marR="0" lvl="0" indent="-22860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~99%</a:t>
            </a:r>
            <a:r>
              <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of the population of depends on forests as their source of energy (South Sudan: 2018)</a:t>
            </a:r>
            <a:r>
              <a:rPr kumimoji="0" lang="en-US" sz="2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a:t>
            </a:r>
          </a:p>
        </p:txBody>
      </p:sp>
    </p:spTree>
    <p:extLst>
      <p:ext uri="{BB962C8B-B14F-4D97-AF65-F5344CB8AC3E}">
        <p14:creationId xmlns:p14="http://schemas.microsoft.com/office/powerpoint/2010/main" val="195692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B0792D4F-247E-46FE-85FC-881DEFA41D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12192000"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5" name="Picture 4" descr="A group of people with animals&#10;&#10;Description automatically generated with low confidence">
            <a:extLst>
              <a:ext uri="{FF2B5EF4-FFF2-40B4-BE49-F238E27FC236}">
                <a16:creationId xmlns:a16="http://schemas.microsoft.com/office/drawing/2014/main" id="{31776B00-8D26-57A1-3191-E712991DFE0D}"/>
              </a:ext>
            </a:extLst>
          </p:cNvPr>
          <p:cNvPicPr>
            <a:picLocks noChangeAspect="1"/>
          </p:cNvPicPr>
          <p:nvPr/>
        </p:nvPicPr>
        <p:blipFill rotWithShape="1">
          <a:blip r:embed="rId3">
            <a:extLst>
              <a:ext uri="{28A0092B-C50C-407E-A947-70E740481C1C}">
                <a14:useLocalDpi xmlns:a14="http://schemas.microsoft.com/office/drawing/2010/main" val="0"/>
              </a:ext>
            </a:extLst>
          </a:blip>
          <a:srcRect t="15932" r="1" b="37379"/>
          <a:stretch/>
        </p:blipFill>
        <p:spPr>
          <a:xfrm>
            <a:off x="795142" y="571631"/>
            <a:ext cx="10595911" cy="3425918"/>
          </a:xfrm>
          <a:prstGeom prst="rect">
            <a:avLst/>
          </a:prstGeom>
        </p:spPr>
      </p:pic>
      <p:cxnSp>
        <p:nvCxnSpPr>
          <p:cNvPr id="96" name="Straight Connector 61">
            <a:extLst>
              <a:ext uri="{FF2B5EF4-FFF2-40B4-BE49-F238E27FC236}">
                <a16:creationId xmlns:a16="http://schemas.microsoft.com/office/drawing/2014/main" id="{CE272F12-AF86-441A-BC1B-C014BBBF85B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639665" y="5097939"/>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3C7F136-0946-E31B-496D-6B3E6A6F2BD4}"/>
              </a:ext>
            </a:extLst>
          </p:cNvPr>
          <p:cNvSpPr txBox="1"/>
          <p:nvPr/>
        </p:nvSpPr>
        <p:spPr>
          <a:xfrm>
            <a:off x="4798773" y="4824249"/>
            <a:ext cx="7313217" cy="146178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A woman competing with livestock for the same water point as the watershed shrinks  under drought</a:t>
            </a:r>
          </a:p>
        </p:txBody>
      </p:sp>
    </p:spTree>
    <p:extLst>
      <p:ext uri="{BB962C8B-B14F-4D97-AF65-F5344CB8AC3E}">
        <p14:creationId xmlns:p14="http://schemas.microsoft.com/office/powerpoint/2010/main" val="4235245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ree, outdoor, grass, plant&#10;&#10;Description automatically generated">
            <a:extLst>
              <a:ext uri="{FF2B5EF4-FFF2-40B4-BE49-F238E27FC236}">
                <a16:creationId xmlns:a16="http://schemas.microsoft.com/office/drawing/2014/main" id="{D967B288-E9DA-254C-839A-9F99545E902E}"/>
              </a:ext>
            </a:extLst>
          </p:cNvPr>
          <p:cNvPicPr>
            <a:picLocks noChangeAspect="1"/>
          </p:cNvPicPr>
          <p:nvPr/>
        </p:nvPicPr>
        <p:blipFill rotWithShape="1">
          <a:blip r:embed="rId3">
            <a:extLst>
              <a:ext uri="{28A0092B-C50C-407E-A947-70E740481C1C}">
                <a14:useLocalDpi xmlns:a14="http://schemas.microsoft.com/office/drawing/2010/main" val="0"/>
              </a:ext>
            </a:extLst>
          </a:blip>
          <a:srcRect t="22813" r="9091"/>
          <a:stretch/>
        </p:blipFill>
        <p:spPr>
          <a:xfrm>
            <a:off x="20" y="-18652"/>
            <a:ext cx="12191981" cy="6857990"/>
          </a:xfrm>
          <a:prstGeom prst="rect">
            <a:avLst/>
          </a:prstGeom>
        </p:spPr>
      </p:pic>
      <p:sp>
        <p:nvSpPr>
          <p:cNvPr id="2" name="Title 1">
            <a:extLst>
              <a:ext uri="{FF2B5EF4-FFF2-40B4-BE49-F238E27FC236}">
                <a16:creationId xmlns:a16="http://schemas.microsoft.com/office/drawing/2014/main" id="{EFD03941-7E15-2C91-6446-894AEF4D2550}"/>
              </a:ext>
            </a:extLst>
          </p:cNvPr>
          <p:cNvSpPr>
            <a:spLocks noGrp="1"/>
          </p:cNvSpPr>
          <p:nvPr>
            <p:ph type="ctrTitle"/>
          </p:nvPr>
        </p:nvSpPr>
        <p:spPr>
          <a:xfrm>
            <a:off x="143299" y="4125950"/>
            <a:ext cx="11277374" cy="1353577"/>
          </a:xfrm>
        </p:spPr>
        <p:txBody>
          <a:bodyPr>
            <a:normAutofit fontScale="90000"/>
          </a:bodyPr>
          <a:lstStyle/>
          <a:p>
            <a:r>
              <a:rPr lang="en-US" sz="4800" dirty="0">
                <a:latin typeface="Aptos" panose="020B0004020202020204" pitchFamily="34" charset="0"/>
              </a:rPr>
              <a:t>Wildlife also migrates under climate hazards  - Preserve wildlife corridors &amp; habitats</a:t>
            </a:r>
          </a:p>
        </p:txBody>
      </p:sp>
      <p:sp>
        <p:nvSpPr>
          <p:cNvPr id="3" name="Subtitle 2">
            <a:extLst>
              <a:ext uri="{FF2B5EF4-FFF2-40B4-BE49-F238E27FC236}">
                <a16:creationId xmlns:a16="http://schemas.microsoft.com/office/drawing/2014/main" id="{3463547E-E2C4-C3CE-D29A-64E4789C5878}"/>
              </a:ext>
            </a:extLst>
          </p:cNvPr>
          <p:cNvSpPr>
            <a:spLocks noGrp="1"/>
          </p:cNvSpPr>
          <p:nvPr>
            <p:ph type="subTitle" idx="1"/>
          </p:nvPr>
        </p:nvSpPr>
        <p:spPr>
          <a:xfrm>
            <a:off x="404553" y="5624945"/>
            <a:ext cx="9078562" cy="592975"/>
          </a:xfrm>
        </p:spPr>
        <p:txBody>
          <a:bodyPr anchor="ctr">
            <a:normAutofit/>
          </a:bodyPr>
          <a:lstStyle/>
          <a:p>
            <a:r>
              <a:rPr lang="en-US" dirty="0">
                <a:latin typeface="Aptos" panose="020B0004020202020204" pitchFamily="34" charset="0"/>
              </a:rPr>
              <a:t>Migration is indispensable for adaptation </a:t>
            </a:r>
          </a:p>
        </p:txBody>
      </p:sp>
    </p:spTree>
    <p:extLst>
      <p:ext uri="{BB962C8B-B14F-4D97-AF65-F5344CB8AC3E}">
        <p14:creationId xmlns:p14="http://schemas.microsoft.com/office/powerpoint/2010/main" val="3711074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2417EC-4504-E7D8-1893-C1E4E51A0A92}"/>
              </a:ext>
            </a:extLst>
          </p:cNvPr>
          <p:cNvPicPr>
            <a:picLocks noChangeAspect="1"/>
          </p:cNvPicPr>
          <p:nvPr/>
        </p:nvPicPr>
        <p:blipFill rotWithShape="1">
          <a:blip r:embed="rId3"/>
          <a:srcRect r="5882" b="-1"/>
          <a:stretch/>
        </p:blipFill>
        <p:spPr>
          <a:xfrm>
            <a:off x="1" y="10"/>
            <a:ext cx="9669642" cy="6857990"/>
          </a:xfrm>
          <a:prstGeom prst="rect">
            <a:avLst/>
          </a:prstGeom>
        </p:spPr>
      </p:pic>
      <p:sp>
        <p:nvSpPr>
          <p:cNvPr id="6" name="TextBox 5">
            <a:extLst>
              <a:ext uri="{FF2B5EF4-FFF2-40B4-BE49-F238E27FC236}">
                <a16:creationId xmlns:a16="http://schemas.microsoft.com/office/drawing/2014/main" id="{2ABE0B25-43E4-63EB-69D8-F8D17FF9F2F0}"/>
              </a:ext>
            </a:extLst>
          </p:cNvPr>
          <p:cNvSpPr txBox="1"/>
          <p:nvPr/>
        </p:nvSpPr>
        <p:spPr>
          <a:xfrm>
            <a:off x="7744690" y="365125"/>
            <a:ext cx="4447309" cy="1388039"/>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Aptos" panose="020B0004020202020204" pitchFamily="34" charset="0"/>
                <a:ea typeface="+mn-ea"/>
                <a:cs typeface="+mn-cs"/>
              </a:rPr>
              <a:t>Forced Migration</a:t>
            </a:r>
          </a:p>
        </p:txBody>
      </p:sp>
      <p:sp>
        <p:nvSpPr>
          <p:cNvPr id="3" name="TextBox 2">
            <a:extLst>
              <a:ext uri="{FF2B5EF4-FFF2-40B4-BE49-F238E27FC236}">
                <a16:creationId xmlns:a16="http://schemas.microsoft.com/office/drawing/2014/main" id="{CFDD5769-677C-E41F-FB75-823038AAB0BF}"/>
              </a:ext>
            </a:extLst>
          </p:cNvPr>
          <p:cNvSpPr txBox="1"/>
          <p:nvPr/>
        </p:nvSpPr>
        <p:spPr>
          <a:xfrm>
            <a:off x="8113516" y="1589068"/>
            <a:ext cx="3822189" cy="3742762"/>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Aptos" panose="020B0004020202020204" pitchFamily="34" charset="0"/>
                <a:ea typeface="+mn-ea"/>
                <a:cs typeface="+mn-cs"/>
              </a:rPr>
              <a:t>83% </a:t>
            </a:r>
            <a:r>
              <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affected by climate disaster in 2022, </a:t>
            </a:r>
            <a:r>
              <a:rPr kumimoji="0" lang="en-US" sz="2000" b="1" i="0" u="none" strike="noStrike" kern="1200" cap="none" spc="0" normalizeH="0" baseline="0" noProof="0" dirty="0">
                <a:ln>
                  <a:noFill/>
                </a:ln>
                <a:solidFill>
                  <a:srgbClr val="0000FF"/>
                </a:solidFill>
                <a:effectLst/>
                <a:uLnTx/>
                <a:uFillTx/>
                <a:latin typeface="Aptos" panose="020B0004020202020204" pitchFamily="34" charset="0"/>
                <a:ea typeface="+mn-ea"/>
                <a:cs typeface="+mn-cs"/>
              </a:rPr>
              <a:t>63%</a:t>
            </a:r>
            <a:r>
              <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by flooding, and </a:t>
            </a:r>
            <a:r>
              <a:rPr kumimoji="0" lang="en-US" sz="2000" b="1" i="0" u="none" strike="noStrike" kern="1200" cap="none" spc="0" normalizeH="0" baseline="0" noProof="0" dirty="0">
                <a:ln>
                  <a:noFill/>
                </a:ln>
                <a:solidFill>
                  <a:srgbClr val="0000FF"/>
                </a:solidFill>
                <a:effectLst/>
                <a:uLnTx/>
                <a:uFillTx/>
                <a:latin typeface="Aptos" panose="020B0004020202020204" pitchFamily="34" charset="0"/>
                <a:ea typeface="+mn-ea"/>
                <a:cs typeface="+mn-cs"/>
              </a:rPr>
              <a:t>20% </a:t>
            </a:r>
            <a:r>
              <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by drought;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Aptos" panose="020B0004020202020204" pitchFamily="34" charset="0"/>
                <a:ea typeface="+mn-ea"/>
                <a:cs typeface="+mn-cs"/>
              </a:rPr>
              <a:t>85%</a:t>
            </a:r>
            <a:r>
              <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received humanitarian support from the </a:t>
            </a:r>
            <a:r>
              <a:rPr kumimoji="0" lang="en-US" sz="2000" b="1" i="0" u="none" strike="noStrike" kern="1200" cap="none" spc="0" normalizeH="0" baseline="0" noProof="0" dirty="0">
                <a:ln>
                  <a:noFill/>
                </a:ln>
                <a:solidFill>
                  <a:srgbClr val="0000FF"/>
                </a:solidFill>
                <a:effectLst/>
                <a:uLnTx/>
                <a:uFillTx/>
                <a:latin typeface="Aptos" panose="020B0004020202020204" pitchFamily="34" charset="0"/>
                <a:ea typeface="+mn-ea"/>
                <a:cs typeface="+mn-cs"/>
              </a:rPr>
              <a:t>UN</a:t>
            </a:r>
            <a:r>
              <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(UN Women CGEP 2022)</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Aptos" panose="020B0004020202020204" pitchFamily="34" charset="0"/>
                <a:ea typeface="+mn-ea"/>
                <a:cs typeface="+mn-cs"/>
              </a:rPr>
              <a:t>2 million </a:t>
            </a:r>
            <a:r>
              <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people internally displaced in 2021, </a:t>
            </a:r>
            <a:r>
              <a:rPr kumimoji="0" lang="en-US" sz="2000" b="1" i="0" u="none" strike="noStrike" kern="1200" cap="none" spc="0" normalizeH="0" baseline="0" noProof="0" dirty="0">
                <a:ln>
                  <a:noFill/>
                </a:ln>
                <a:solidFill>
                  <a:srgbClr val="0000FF"/>
                </a:solidFill>
                <a:effectLst/>
                <a:uLnTx/>
                <a:uFillTx/>
                <a:latin typeface="Aptos" panose="020B0004020202020204" pitchFamily="34" charset="0"/>
                <a:ea typeface="+mn-ea"/>
                <a:cs typeface="+mn-cs"/>
              </a:rPr>
              <a:t>55%</a:t>
            </a:r>
            <a:r>
              <a:rPr kumimoji="0" lang="en-US" sz="2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a:t>
            </a:r>
            <a:r>
              <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were women (OCHA 2021)</a:t>
            </a:r>
          </a:p>
        </p:txBody>
      </p:sp>
    </p:spTree>
    <p:extLst>
      <p:ext uri="{BB962C8B-B14F-4D97-AF65-F5344CB8AC3E}">
        <p14:creationId xmlns:p14="http://schemas.microsoft.com/office/powerpoint/2010/main" val="2787841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5B3EA-C614-54EE-9FB6-33329FDD0792}"/>
              </a:ext>
            </a:extLst>
          </p:cNvPr>
          <p:cNvSpPr>
            <a:spLocks noGrp="1"/>
          </p:cNvSpPr>
          <p:nvPr>
            <p:ph type="ctrTitle"/>
          </p:nvPr>
        </p:nvSpPr>
        <p:spPr>
          <a:xfrm>
            <a:off x="114300" y="2788920"/>
            <a:ext cx="11784330" cy="721042"/>
          </a:xfrm>
        </p:spPr>
        <p:txBody>
          <a:bodyPr>
            <a:normAutofit/>
          </a:bodyPr>
          <a:lstStyle/>
          <a:p>
            <a:r>
              <a:rPr lang="en-US" sz="3600" b="1" dirty="0">
                <a:solidFill>
                  <a:srgbClr val="336600"/>
                </a:solidFill>
                <a:latin typeface="Aptos" panose="020B0004020202020204" pitchFamily="34" charset="0"/>
              </a:rPr>
              <a:t>4. Climate, Peace, and Security in the UNMISS Mandate</a:t>
            </a:r>
          </a:p>
        </p:txBody>
      </p:sp>
    </p:spTree>
    <p:extLst>
      <p:ext uri="{BB962C8B-B14F-4D97-AF65-F5344CB8AC3E}">
        <p14:creationId xmlns:p14="http://schemas.microsoft.com/office/powerpoint/2010/main" val="2469274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C6AAA5A-B2E6-CD84-1FF6-6CF7FE69A4DF}"/>
              </a:ext>
            </a:extLst>
          </p:cNvPr>
          <p:cNvGrpSpPr/>
          <p:nvPr/>
        </p:nvGrpSpPr>
        <p:grpSpPr>
          <a:xfrm>
            <a:off x="362933" y="469463"/>
            <a:ext cx="11466134" cy="5962786"/>
            <a:chOff x="425995" y="548290"/>
            <a:chExt cx="11466134" cy="5962786"/>
          </a:xfrm>
        </p:grpSpPr>
        <p:sp>
          <p:nvSpPr>
            <p:cNvPr id="5" name="Parallelogramma 4">
              <a:extLst>
                <a:ext uri="{FF2B5EF4-FFF2-40B4-BE49-F238E27FC236}">
                  <a16:creationId xmlns:a16="http://schemas.microsoft.com/office/drawing/2014/main" id="{666992A1-07F1-2C4B-BB48-BED54B42E94B}"/>
                </a:ext>
              </a:extLst>
            </p:cNvPr>
            <p:cNvSpPr/>
            <p:nvPr/>
          </p:nvSpPr>
          <p:spPr>
            <a:xfrm>
              <a:off x="9702362" y="643466"/>
              <a:ext cx="2189767" cy="5571067"/>
            </a:xfrm>
            <a:prstGeom prst="parallelogram">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ES"/>
            </a:p>
          </p:txBody>
        </p:sp>
        <p:sp>
          <p:nvSpPr>
            <p:cNvPr id="24" name="CasellaDiTesto 23">
              <a:extLst>
                <a:ext uri="{FF2B5EF4-FFF2-40B4-BE49-F238E27FC236}">
                  <a16:creationId xmlns:a16="http://schemas.microsoft.com/office/drawing/2014/main" id="{A602C238-444C-7349-9FFF-3A16252BC2C1}"/>
                </a:ext>
              </a:extLst>
            </p:cNvPr>
            <p:cNvSpPr txBox="1"/>
            <p:nvPr/>
          </p:nvSpPr>
          <p:spPr>
            <a:xfrm>
              <a:off x="425995" y="548290"/>
              <a:ext cx="8933467" cy="5962786"/>
            </a:xfrm>
            <a:prstGeom prst="rect">
              <a:avLst/>
            </a:prstGeom>
            <a:noFill/>
          </p:spPr>
          <p:txBody>
            <a:bodyPr wrap="square" rtlCol="0">
              <a:spAutoFit/>
            </a:bodyPr>
            <a:lstStyle/>
            <a:p>
              <a:pPr defTabSz="740664">
                <a:spcAft>
                  <a:spcPts val="600"/>
                </a:spcAft>
                <a:buClr>
                  <a:schemeClr val="accent5"/>
                </a:buClr>
              </a:pPr>
              <a:r>
                <a:rPr lang="en-US" sz="2800" b="1" kern="1200" dirty="0">
                  <a:solidFill>
                    <a:srgbClr val="0070C0"/>
                  </a:solidFill>
                  <a:ea typeface="Tahoma" panose="020B0604030504040204" pitchFamily="34" charset="0"/>
                  <a:cs typeface="Tahoma" panose="020B0604030504040204" pitchFamily="34" charset="0"/>
                </a:rPr>
                <a:t>Climate, peace and security in the UNMISS Mandate</a:t>
              </a:r>
              <a:r>
                <a:rPr lang="en-US" sz="2800" kern="1200" dirty="0">
                  <a:solidFill>
                    <a:srgbClr val="0070C0"/>
                  </a:solidFill>
                  <a:ea typeface="Tahoma" panose="020B0604030504040204" pitchFamily="34" charset="0"/>
                  <a:cs typeface="Tahoma" panose="020B0604030504040204" pitchFamily="34" charset="0"/>
                </a:rPr>
                <a:t> </a:t>
              </a:r>
            </a:p>
            <a:p>
              <a:pPr defTabSz="740664">
                <a:spcAft>
                  <a:spcPts val="600"/>
                </a:spcAft>
                <a:buClr>
                  <a:schemeClr val="accent5"/>
                </a:buClr>
              </a:pPr>
              <a:endParaRPr lang="en-GB" b="1" kern="700" spc="16" dirty="0">
                <a:solidFill>
                  <a:schemeClr val="tx1"/>
                </a:solidFill>
                <a:ea typeface="Tahoma" panose="020B0604030504040204" pitchFamily="34" charset="0"/>
                <a:cs typeface="Tahoma" panose="020B0604030504040204" pitchFamily="34" charset="0"/>
              </a:endParaRPr>
            </a:p>
            <a:p>
              <a:pPr defTabSz="740664">
                <a:spcAft>
                  <a:spcPts val="600"/>
                </a:spcAft>
                <a:buClr>
                  <a:schemeClr val="accent5"/>
                </a:buClr>
              </a:pPr>
              <a:r>
                <a:rPr lang="en-GB" b="1" kern="700" spc="16" dirty="0">
                  <a:ea typeface="Tahoma" panose="020B0604030504040204" pitchFamily="34" charset="0"/>
                  <a:cs typeface="Tahoma" panose="020B0604030504040204" pitchFamily="34" charset="0"/>
                </a:rPr>
                <a:t>Renewed for one year, adopting Resolution 2729 (2024) until 30 April 2025</a:t>
              </a:r>
              <a:endParaRPr lang="en-GB" b="1" kern="700" spc="16" dirty="0">
                <a:solidFill>
                  <a:schemeClr val="tx1"/>
                </a:solidFill>
                <a:ea typeface="Tahoma" panose="020B0604030504040204" pitchFamily="34" charset="0"/>
                <a:cs typeface="Tahoma" panose="020B0604030504040204" pitchFamily="34" charset="0"/>
              </a:endParaRPr>
            </a:p>
            <a:p>
              <a:pPr marL="0" marR="0">
                <a:lnSpc>
                  <a:spcPct val="107000"/>
                </a:lnSpc>
                <a:spcBef>
                  <a:spcPts val="0"/>
                </a:spcBef>
                <a:spcAft>
                  <a:spcPts val="800"/>
                </a:spcAft>
              </a:pPr>
              <a:r>
                <a:rPr lang="en-US" b="1" u="sng" dirty="0">
                  <a:effectLst/>
                  <a:ea typeface="Tahoma" panose="020B0604030504040204" pitchFamily="34" charset="0"/>
                  <a:cs typeface="Tahoma" panose="020B0604030504040204" pitchFamily="34" charset="0"/>
                </a:rPr>
                <a:t>Preamble</a:t>
              </a:r>
              <a:r>
                <a:rPr lang="en-US" dirty="0">
                  <a:effectLst/>
                  <a:ea typeface="Tahoma" panose="020B0604030504040204" pitchFamily="34" charset="0"/>
                  <a:cs typeface="Tahoma" panose="020B0604030504040204" pitchFamily="34" charset="0"/>
                </a:rPr>
                <a:t>: “</a:t>
              </a:r>
              <a:r>
                <a:rPr lang="en-US" i="1" dirty="0">
                  <a:effectLst/>
                  <a:ea typeface="Tahoma" panose="020B0604030504040204" pitchFamily="34" charset="0"/>
                  <a:cs typeface="Tahoma" panose="020B0604030504040204" pitchFamily="34" charset="0"/>
                </a:rPr>
                <a:t>recognizing the adverse effects of climate change, ecological changes, land degradation, food insecurity, and natural disasters, among other factors, on humanitarian and stability in South Sudan</a:t>
              </a:r>
              <a:r>
                <a:rPr lang="en-US" dirty="0">
                  <a:effectLst/>
                  <a:ea typeface="Tahoma" panose="020B0604030504040204" pitchFamily="34" charset="0"/>
                  <a:cs typeface="Tahoma" panose="020B0604030504040204" pitchFamily="34" charset="0"/>
                </a:rPr>
                <a:t>”. </a:t>
              </a:r>
            </a:p>
            <a:p>
              <a:pPr marL="0" marR="0">
                <a:lnSpc>
                  <a:spcPct val="107000"/>
                </a:lnSpc>
                <a:spcBef>
                  <a:spcPts val="0"/>
                </a:spcBef>
                <a:spcAft>
                  <a:spcPts val="800"/>
                </a:spcAft>
              </a:pPr>
              <a:endParaRPr lang="en-US" dirty="0">
                <a:effectLst/>
                <a:ea typeface="Tahoma" panose="020B0604030504040204" pitchFamily="34" charset="0"/>
                <a:cs typeface="Tahoma" panose="020B0604030504040204" pitchFamily="34" charset="0"/>
              </a:endParaRPr>
            </a:p>
            <a:p>
              <a:pPr marL="0" marR="0">
                <a:lnSpc>
                  <a:spcPct val="107000"/>
                </a:lnSpc>
                <a:spcBef>
                  <a:spcPts val="0"/>
                </a:spcBef>
                <a:spcAft>
                  <a:spcPts val="800"/>
                </a:spcAft>
              </a:pPr>
              <a:r>
                <a:rPr lang="en-US" b="1" u="sng" dirty="0">
                  <a:effectLst/>
                  <a:ea typeface="Tahoma" panose="020B0604030504040204" pitchFamily="34" charset="0"/>
                  <a:cs typeface="Tahoma" panose="020B0604030504040204" pitchFamily="34" charset="0"/>
                </a:rPr>
                <a:t>Mandate</a:t>
              </a:r>
              <a:r>
                <a:rPr lang="en-US" b="1" dirty="0">
                  <a:effectLst/>
                  <a:ea typeface="Tahoma" panose="020B0604030504040204" pitchFamily="34" charset="0"/>
                  <a:cs typeface="Tahoma" panose="020B0604030504040204" pitchFamily="34" charset="0"/>
                </a:rPr>
                <a:t>: </a:t>
              </a:r>
              <a:r>
                <a:rPr lang="en-US" dirty="0">
                  <a:effectLst/>
                  <a:ea typeface="Tahoma" panose="020B0604030504040204" pitchFamily="34" charset="0"/>
                  <a:cs typeface="Tahoma" panose="020B0604030504040204" pitchFamily="34" charset="0"/>
                </a:rPr>
                <a:t>3(v)(b)(</a:t>
              </a:r>
              <a:r>
                <a:rPr lang="en-US" dirty="0" err="1">
                  <a:effectLst/>
                  <a:ea typeface="Tahoma" panose="020B0604030504040204" pitchFamily="34" charset="0"/>
                  <a:cs typeface="Tahoma" panose="020B0604030504040204" pitchFamily="34" charset="0"/>
                </a:rPr>
                <a:t>i</a:t>
              </a:r>
              <a:r>
                <a:rPr lang="en-US" dirty="0">
                  <a:effectLst/>
                  <a:ea typeface="Tahoma" panose="020B0604030504040204" pitchFamily="34" charset="0"/>
                  <a:cs typeface="Tahoma" panose="020B0604030504040204" pitchFamily="34" charset="0"/>
                </a:rPr>
                <a:t>) among others …</a:t>
              </a:r>
              <a:r>
                <a:rPr lang="en-US" i="1" dirty="0">
                  <a:effectLst/>
                  <a:ea typeface="Tahoma" panose="020B0604030504040204" pitchFamily="34" charset="0"/>
                  <a:cs typeface="Tahoma" panose="020B0604030504040204" pitchFamily="34" charset="0"/>
                </a:rPr>
                <a:t>“providing gender-sensitive risks assessments on the adverse effects of climate change</a:t>
              </a:r>
              <a:r>
                <a:rPr lang="en-US" dirty="0">
                  <a:effectLst/>
                  <a:ea typeface="Tahoma" panose="020B0604030504040204" pitchFamily="34" charset="0"/>
                  <a:cs typeface="Tahoma" panose="020B0604030504040204" pitchFamily="34" charset="0"/>
                </a:rPr>
                <a:t>” </a:t>
              </a:r>
            </a:p>
            <a:p>
              <a:pPr marL="0" marR="0">
                <a:lnSpc>
                  <a:spcPct val="107000"/>
                </a:lnSpc>
                <a:spcBef>
                  <a:spcPts val="0"/>
                </a:spcBef>
                <a:spcAft>
                  <a:spcPts val="800"/>
                </a:spcAft>
              </a:pPr>
              <a:endParaRPr lang="en-US" dirty="0">
                <a:effectLst/>
                <a:ea typeface="Tahoma" panose="020B0604030504040204" pitchFamily="34" charset="0"/>
                <a:cs typeface="Tahoma" panose="020B0604030504040204" pitchFamily="34" charset="0"/>
              </a:endParaRPr>
            </a:p>
            <a:p>
              <a:pPr defTabSz="740664">
                <a:spcAft>
                  <a:spcPts val="600"/>
                </a:spcAft>
                <a:buClr>
                  <a:schemeClr val="accent5"/>
                </a:buClr>
              </a:pPr>
              <a:r>
                <a:rPr lang="en-GB" b="1" u="sng" kern="700" spc="16" dirty="0">
                  <a:solidFill>
                    <a:schemeClr val="tx1"/>
                  </a:solidFill>
                  <a:ea typeface="Tahoma" panose="020B0604030504040204" pitchFamily="34" charset="0"/>
                  <a:cs typeface="Tahoma" panose="020B0604030504040204" pitchFamily="34" charset="0"/>
                </a:rPr>
                <a:t>Reporting</a:t>
              </a:r>
              <a:r>
                <a:rPr lang="en-GB" b="1" kern="700" spc="16" dirty="0">
                  <a:solidFill>
                    <a:schemeClr val="tx1"/>
                  </a:solidFill>
                  <a:ea typeface="Tahoma" panose="020B0604030504040204" pitchFamily="34" charset="0"/>
                  <a:cs typeface="Tahoma" panose="020B0604030504040204" pitchFamily="34" charset="0"/>
                </a:rPr>
                <a:t>:</a:t>
              </a:r>
              <a:r>
                <a:rPr lang="en-GB" b="1" kern="700" spc="16" dirty="0">
                  <a:ea typeface="Tahoma" panose="020B0604030504040204" pitchFamily="34" charset="0"/>
                  <a:cs typeface="Tahoma" panose="020B0604030504040204" pitchFamily="34" charset="0"/>
                </a:rPr>
                <a:t> </a:t>
              </a:r>
              <a:r>
                <a:rPr lang="en-GB" i="1" kern="700" spc="16" dirty="0">
                  <a:solidFill>
                    <a:schemeClr val="tx1"/>
                  </a:solidFill>
                  <a:ea typeface="Tahoma" panose="020B0604030504040204" pitchFamily="34" charset="0"/>
                  <a:cs typeface="Tahoma" panose="020B0604030504040204" pitchFamily="34" charset="0"/>
                </a:rPr>
                <a:t>Requests</a:t>
              </a:r>
              <a:r>
                <a:rPr lang="en-GB" kern="700" spc="16" dirty="0">
                  <a:solidFill>
                    <a:schemeClr val="tx1"/>
                  </a:solidFill>
                  <a:ea typeface="Tahoma" panose="020B0604030504040204" pitchFamily="34" charset="0"/>
                  <a:cs typeface="Tahoma" panose="020B0604030504040204" pitchFamily="34" charset="0"/>
                </a:rPr>
                <a:t> the Secretary-General to report to the Security Council on implementation of the UNMISS mandate and the obstructions UNMISS encounters in doing so in a comprehensive written report to be </a:t>
              </a:r>
              <a:r>
                <a:rPr lang="en-GB" i="1" kern="700" spc="16" dirty="0">
                  <a:solidFill>
                    <a:schemeClr val="tx1"/>
                  </a:solidFill>
                  <a:ea typeface="Tahoma" panose="020B0604030504040204" pitchFamily="34" charset="0"/>
                  <a:cs typeface="Tahoma" panose="020B0604030504040204" pitchFamily="34" charset="0"/>
                </a:rPr>
                <a:t>submitted</a:t>
              </a:r>
              <a:r>
                <a:rPr lang="en-GB" kern="700" spc="16" dirty="0">
                  <a:solidFill>
                    <a:schemeClr val="tx1"/>
                  </a:solidFill>
                  <a:ea typeface="Tahoma" panose="020B0604030504040204" pitchFamily="34" charset="0"/>
                  <a:cs typeface="Tahoma" panose="020B0604030504040204" pitchFamily="34" charset="0"/>
                </a:rPr>
                <a:t> within </a:t>
              </a:r>
              <a:r>
                <a:rPr lang="en-GB" b="1" kern="700" spc="16" dirty="0">
                  <a:solidFill>
                    <a:schemeClr val="tx1"/>
                  </a:solidFill>
                  <a:ea typeface="Tahoma" panose="020B0604030504040204" pitchFamily="34" charset="0"/>
                  <a:cs typeface="Tahoma" panose="020B0604030504040204" pitchFamily="34" charset="0"/>
                </a:rPr>
                <a:t>90 days</a:t>
              </a:r>
              <a:r>
                <a:rPr lang="en-GB" kern="700" spc="16" dirty="0">
                  <a:solidFill>
                    <a:schemeClr val="tx1"/>
                  </a:solidFill>
                  <a:ea typeface="Tahoma" panose="020B0604030504040204" pitchFamily="34" charset="0"/>
                  <a:cs typeface="Tahoma" panose="020B0604030504040204" pitchFamily="34" charset="0"/>
                </a:rPr>
                <a:t>… </a:t>
              </a:r>
            </a:p>
            <a:p>
              <a:pPr defTabSz="740664">
                <a:spcAft>
                  <a:spcPts val="600"/>
                </a:spcAft>
                <a:buClr>
                  <a:schemeClr val="accent5"/>
                </a:buClr>
              </a:pPr>
              <a:endParaRPr lang="en-GB" kern="700" spc="16" dirty="0">
                <a:solidFill>
                  <a:schemeClr val="tx1"/>
                </a:solidFill>
                <a:ea typeface="Tahoma" panose="020B0604030504040204" pitchFamily="34" charset="0"/>
                <a:cs typeface="Tahoma" panose="020B0604030504040204" pitchFamily="34" charset="0"/>
              </a:endParaRPr>
            </a:p>
            <a:p>
              <a:pPr defTabSz="740664">
                <a:spcAft>
                  <a:spcPts val="600"/>
                </a:spcAft>
                <a:buClr>
                  <a:schemeClr val="accent5"/>
                </a:buClr>
              </a:pPr>
              <a:r>
                <a:rPr lang="en-GB" kern="700" spc="16" dirty="0">
                  <a:ea typeface="Tahoma" panose="020B0604030504040204" pitchFamily="34" charset="0"/>
                  <a:cs typeface="Tahoma" panose="020B0604030504040204" pitchFamily="34" charset="0"/>
                </a:rPr>
                <a:t>	Includes:</a:t>
              </a:r>
              <a:endParaRPr lang="en-GB" kern="700" spc="16" dirty="0">
                <a:solidFill>
                  <a:schemeClr val="tx1"/>
                </a:solidFill>
                <a:ea typeface="Tahoma" panose="020B0604030504040204" pitchFamily="34" charset="0"/>
                <a:cs typeface="Tahoma" panose="020B0604030504040204" pitchFamily="34" charset="0"/>
              </a:endParaRPr>
            </a:p>
            <a:p>
              <a:pPr marL="1200150" lvl="2" indent="-285750" defTabSz="740664">
                <a:spcAft>
                  <a:spcPts val="600"/>
                </a:spcAft>
                <a:buClr>
                  <a:schemeClr val="accent5"/>
                </a:buClr>
                <a:buFont typeface="Arial" panose="020B0604020202020204" pitchFamily="34" charset="0"/>
                <a:buChar char="•"/>
              </a:pPr>
              <a:r>
                <a:rPr lang="en-US" b="1" kern="1200" dirty="0">
                  <a:solidFill>
                    <a:schemeClr val="tx1"/>
                  </a:solidFill>
                  <a:ea typeface="Tahoma" panose="020B0604030504040204" pitchFamily="34" charset="0"/>
                  <a:cs typeface="Tahoma" panose="020B0604030504040204" pitchFamily="34" charset="0"/>
                </a:rPr>
                <a:t>“</a:t>
              </a:r>
              <a:r>
                <a:rPr lang="en-US" i="1" kern="1200" dirty="0">
                  <a:solidFill>
                    <a:schemeClr val="tx1"/>
                  </a:solidFill>
                  <a:ea typeface="Tahoma" panose="020B0604030504040204" pitchFamily="34" charset="0"/>
                  <a:cs typeface="Tahoma" panose="020B0604030504040204" pitchFamily="34" charset="0"/>
                </a:rPr>
                <a:t>Analysis of risks associated with climate change that may adversely impact peace and security in South Sudan, and implementation of the UNMISS mandate</a:t>
              </a:r>
              <a:r>
                <a:rPr lang="en-US" kern="1200" dirty="0">
                  <a:solidFill>
                    <a:schemeClr val="tx1"/>
                  </a:solidFill>
                  <a:ea typeface="Tahoma" panose="020B0604030504040204" pitchFamily="34" charset="0"/>
                  <a:cs typeface="Tahoma" panose="020B0604030504040204" pitchFamily="34" charset="0"/>
                </a:rPr>
                <a:t>”</a:t>
              </a:r>
              <a:endParaRPr lang="en-US" dirty="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31778436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C6AAA5A-B2E6-CD84-1FF6-6CF7FE69A4DF}"/>
              </a:ext>
            </a:extLst>
          </p:cNvPr>
          <p:cNvGrpSpPr/>
          <p:nvPr/>
        </p:nvGrpSpPr>
        <p:grpSpPr>
          <a:xfrm>
            <a:off x="362933" y="469463"/>
            <a:ext cx="11466134" cy="5909310"/>
            <a:chOff x="425995" y="548290"/>
            <a:chExt cx="11466134" cy="5909310"/>
          </a:xfrm>
        </p:grpSpPr>
        <p:sp>
          <p:nvSpPr>
            <p:cNvPr id="5" name="Parallelogramma 4">
              <a:extLst>
                <a:ext uri="{FF2B5EF4-FFF2-40B4-BE49-F238E27FC236}">
                  <a16:creationId xmlns:a16="http://schemas.microsoft.com/office/drawing/2014/main" id="{666992A1-07F1-2C4B-BB48-BED54B42E94B}"/>
                </a:ext>
              </a:extLst>
            </p:cNvPr>
            <p:cNvSpPr/>
            <p:nvPr/>
          </p:nvSpPr>
          <p:spPr>
            <a:xfrm>
              <a:off x="9702362" y="643466"/>
              <a:ext cx="2189767" cy="5571067"/>
            </a:xfrm>
            <a:prstGeom prst="parallelogram">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ES"/>
            </a:p>
          </p:txBody>
        </p:sp>
        <p:sp>
          <p:nvSpPr>
            <p:cNvPr id="24" name="CasellaDiTesto 23">
              <a:extLst>
                <a:ext uri="{FF2B5EF4-FFF2-40B4-BE49-F238E27FC236}">
                  <a16:creationId xmlns:a16="http://schemas.microsoft.com/office/drawing/2014/main" id="{A602C238-444C-7349-9FFF-3A16252BC2C1}"/>
                </a:ext>
              </a:extLst>
            </p:cNvPr>
            <p:cNvSpPr txBox="1"/>
            <p:nvPr/>
          </p:nvSpPr>
          <p:spPr>
            <a:xfrm>
              <a:off x="425995" y="548290"/>
              <a:ext cx="9524017" cy="5909310"/>
            </a:xfrm>
            <a:prstGeom prst="rect">
              <a:avLst/>
            </a:prstGeom>
            <a:noFill/>
          </p:spPr>
          <p:txBody>
            <a:bodyPr wrap="square" rtlCol="0">
              <a:spAutoFit/>
            </a:bodyPr>
            <a:lstStyle/>
            <a:p>
              <a:pPr defTabSz="740664">
                <a:spcAft>
                  <a:spcPts val="600"/>
                </a:spcAft>
                <a:buClr>
                  <a:schemeClr val="accent5"/>
                </a:buClr>
              </a:pPr>
              <a:r>
                <a:rPr lang="en-US" sz="2800" b="1" kern="1200" dirty="0">
                  <a:solidFill>
                    <a:srgbClr val="0070C0"/>
                  </a:solidFill>
                  <a:ea typeface="Tahoma" panose="020B0604030504040204" pitchFamily="34" charset="0"/>
                  <a:cs typeface="Tahoma" panose="020B0604030504040204" pitchFamily="34" charset="0"/>
                </a:rPr>
                <a:t>UN Mission in South Sudan (UNMISS)</a:t>
              </a:r>
              <a:endParaRPr lang="en-US" sz="2800" kern="1200" dirty="0">
                <a:solidFill>
                  <a:srgbClr val="0070C0"/>
                </a:solidFill>
                <a:ea typeface="Tahoma" panose="020B0604030504040204" pitchFamily="34" charset="0"/>
                <a:cs typeface="Tahoma" panose="020B0604030504040204" pitchFamily="34" charset="0"/>
              </a:endParaRPr>
            </a:p>
            <a:p>
              <a:pPr defTabSz="740664">
                <a:spcAft>
                  <a:spcPts val="600"/>
                </a:spcAft>
                <a:buClr>
                  <a:schemeClr val="accent5"/>
                </a:buClr>
              </a:pPr>
              <a:endParaRPr lang="en-GB" sz="1100" b="1" kern="700" spc="16" dirty="0">
                <a:solidFill>
                  <a:schemeClr val="tx1"/>
                </a:solidFill>
                <a:ea typeface="Tahoma" panose="020B0604030504040204" pitchFamily="34" charset="0"/>
                <a:cs typeface="Tahoma" panose="020B0604030504040204" pitchFamily="34" charset="0"/>
              </a:endParaRPr>
            </a:p>
            <a:p>
              <a:pPr marL="342900" indent="-342900" defTabSz="740664">
                <a:spcAft>
                  <a:spcPts val="600"/>
                </a:spcAft>
                <a:buClr>
                  <a:schemeClr val="accent5"/>
                </a:buClr>
                <a:buFont typeface="Arial" panose="020B0604020202020204" pitchFamily="34" charset="0"/>
                <a:buChar char="•"/>
              </a:pPr>
              <a:r>
                <a:rPr lang="en-US" sz="2000" b="1" kern="700" spc="16" dirty="0">
                  <a:ea typeface="Tahoma" panose="020B0604030504040204" pitchFamily="34" charset="0"/>
                  <a:cs typeface="Tahoma" panose="020B0604030504040204" pitchFamily="34" charset="0"/>
                </a:rPr>
                <a:t>Largest UN Peace Operation </a:t>
              </a:r>
              <a:r>
                <a:rPr lang="en-US" sz="2000" kern="700" spc="16" dirty="0">
                  <a:ea typeface="Tahoma" panose="020B0604030504040204" pitchFamily="34" charset="0"/>
                  <a:cs typeface="Tahoma" panose="020B0604030504040204" pitchFamily="34" charset="0"/>
                </a:rPr>
                <a:t>with some 18,000 total deployed personnel (about 13,500 troops and military personnel; 1,500 police personnel; 2,500 civilian personnel)</a:t>
              </a:r>
            </a:p>
            <a:p>
              <a:pPr marL="342900" indent="-342900" defTabSz="740664">
                <a:spcAft>
                  <a:spcPts val="600"/>
                </a:spcAft>
                <a:buClr>
                  <a:schemeClr val="accent5"/>
                </a:buClr>
                <a:buFont typeface="Arial" panose="020B0604020202020204" pitchFamily="34" charset="0"/>
                <a:buChar char="•"/>
              </a:pPr>
              <a:endParaRPr lang="en-US" sz="2000" kern="700" spc="16" dirty="0">
                <a:ea typeface="Tahoma" panose="020B0604030504040204" pitchFamily="34" charset="0"/>
                <a:cs typeface="Tahoma" panose="020B0604030504040204" pitchFamily="34" charset="0"/>
              </a:endParaRPr>
            </a:p>
            <a:p>
              <a:pPr marL="342900" indent="-342900" defTabSz="740664">
                <a:spcAft>
                  <a:spcPts val="600"/>
                </a:spcAft>
                <a:buClr>
                  <a:schemeClr val="accent5"/>
                </a:buClr>
                <a:buFont typeface="Arial" panose="020B0604020202020204" pitchFamily="34" charset="0"/>
                <a:buChar char="•"/>
              </a:pPr>
              <a:r>
                <a:rPr lang="en-US" sz="2000" b="1" kern="700" spc="16" dirty="0">
                  <a:ea typeface="Tahoma" panose="020B0604030504040204" pitchFamily="34" charset="0"/>
                  <a:cs typeface="Tahoma" panose="020B0604030504040204" pitchFamily="34" charset="0"/>
                </a:rPr>
                <a:t>Established in 2011 </a:t>
              </a:r>
              <a:r>
                <a:rPr lang="en-US" sz="2000" kern="700" spc="16" dirty="0">
                  <a:ea typeface="Tahoma" panose="020B0604030504040204" pitchFamily="34" charset="0"/>
                  <a:cs typeface="Tahoma" panose="020B0604030504040204" pitchFamily="34" charset="0"/>
                </a:rPr>
                <a:t>after South Sudanese independence</a:t>
              </a:r>
            </a:p>
            <a:p>
              <a:pPr marL="342900" indent="-342900" defTabSz="740664">
                <a:spcAft>
                  <a:spcPts val="600"/>
                </a:spcAft>
                <a:buClr>
                  <a:schemeClr val="accent5"/>
                </a:buClr>
                <a:buFont typeface="Arial" panose="020B0604020202020204" pitchFamily="34" charset="0"/>
                <a:buChar char="•"/>
              </a:pPr>
              <a:endParaRPr lang="en-US" sz="2000" kern="700" spc="16" dirty="0">
                <a:ea typeface="Tahoma" panose="020B0604030504040204" pitchFamily="34" charset="0"/>
                <a:cs typeface="Tahoma" panose="020B0604030504040204" pitchFamily="34" charset="0"/>
              </a:endParaRPr>
            </a:p>
            <a:p>
              <a:pPr marL="342900" indent="-342900" defTabSz="740664">
                <a:spcAft>
                  <a:spcPts val="600"/>
                </a:spcAft>
                <a:buClr>
                  <a:schemeClr val="accent5"/>
                </a:buClr>
                <a:buFont typeface="Arial" panose="020B0604020202020204" pitchFamily="34" charset="0"/>
                <a:buChar char="•"/>
              </a:pPr>
              <a:r>
                <a:rPr lang="en-US" sz="2000" b="1" kern="700" spc="16" dirty="0">
                  <a:ea typeface="Tahoma" panose="020B0604030504040204" pitchFamily="34" charset="0"/>
                  <a:cs typeface="Tahoma" panose="020B0604030504040204" pitchFamily="34" charset="0"/>
                </a:rPr>
                <a:t>Mandate tasks:</a:t>
              </a:r>
            </a:p>
            <a:p>
              <a:pPr marL="914400" lvl="1" indent="-457200" defTabSz="740664">
                <a:spcAft>
                  <a:spcPts val="600"/>
                </a:spcAft>
                <a:buClr>
                  <a:schemeClr val="accent5"/>
                </a:buClr>
                <a:buFont typeface="+mj-lt"/>
                <a:buAutoNum type="arabicPeriod"/>
              </a:pPr>
              <a:r>
                <a:rPr lang="en-US" sz="2000" kern="700" spc="16" dirty="0">
                  <a:ea typeface="Tahoma" panose="020B0604030504040204" pitchFamily="34" charset="0"/>
                  <a:cs typeface="Tahoma" panose="020B0604030504040204" pitchFamily="34" charset="0"/>
                </a:rPr>
                <a:t>Protection of civilians</a:t>
              </a:r>
            </a:p>
            <a:p>
              <a:pPr marL="914400" lvl="1" indent="-457200" defTabSz="740664">
                <a:spcAft>
                  <a:spcPts val="600"/>
                </a:spcAft>
                <a:buClr>
                  <a:schemeClr val="accent5"/>
                </a:buClr>
                <a:buFont typeface="+mj-lt"/>
                <a:buAutoNum type="arabicPeriod"/>
              </a:pPr>
              <a:r>
                <a:rPr lang="en-US" sz="2000" kern="700" spc="16" dirty="0">
                  <a:ea typeface="Tahoma" panose="020B0604030504040204" pitchFamily="34" charset="0"/>
                  <a:cs typeface="Tahoma" panose="020B0604030504040204" pitchFamily="34" charset="0"/>
                </a:rPr>
                <a:t>Creating conditions conducive to the delivery of humanitarian assistance</a:t>
              </a:r>
            </a:p>
            <a:p>
              <a:pPr marL="914400" lvl="1" indent="-457200" defTabSz="740664">
                <a:spcAft>
                  <a:spcPts val="600"/>
                </a:spcAft>
                <a:buClr>
                  <a:schemeClr val="accent5"/>
                </a:buClr>
                <a:buFont typeface="+mj-lt"/>
                <a:buAutoNum type="arabicPeriod"/>
              </a:pPr>
              <a:r>
                <a:rPr lang="en-US" sz="2000" kern="700" spc="16" dirty="0">
                  <a:ea typeface="Tahoma" panose="020B0604030504040204" pitchFamily="34" charset="0"/>
                  <a:cs typeface="Tahoma" panose="020B0604030504040204" pitchFamily="34" charset="0"/>
                </a:rPr>
                <a:t>Supporting the implementation of the </a:t>
              </a:r>
              <a:r>
                <a:rPr lang="en-US" sz="2000" kern="700" spc="16" dirty="0" err="1">
                  <a:ea typeface="Tahoma" panose="020B0604030504040204" pitchFamily="34" charset="0"/>
                  <a:cs typeface="Tahoma" panose="020B0604030504040204" pitchFamily="34" charset="0"/>
                </a:rPr>
                <a:t>Revitalised</a:t>
              </a:r>
              <a:r>
                <a:rPr lang="en-US" sz="2000" kern="700" spc="16" dirty="0">
                  <a:ea typeface="Tahoma" panose="020B0604030504040204" pitchFamily="34" charset="0"/>
                  <a:cs typeface="Tahoma" panose="020B0604030504040204" pitchFamily="34" charset="0"/>
                </a:rPr>
                <a:t> Agreement and the peace process</a:t>
              </a:r>
            </a:p>
            <a:p>
              <a:pPr marL="914400" lvl="1" indent="-457200" defTabSz="740664">
                <a:spcAft>
                  <a:spcPts val="600"/>
                </a:spcAft>
                <a:buClr>
                  <a:schemeClr val="accent5"/>
                </a:buClr>
                <a:buFont typeface="+mj-lt"/>
                <a:buAutoNum type="arabicPeriod"/>
              </a:pPr>
              <a:r>
                <a:rPr lang="en-US" sz="2000" kern="700" spc="16" dirty="0">
                  <a:ea typeface="Tahoma" panose="020B0604030504040204" pitchFamily="34" charset="0"/>
                  <a:cs typeface="Tahoma" panose="020B0604030504040204" pitchFamily="34" charset="0"/>
                </a:rPr>
                <a:t>Monitoring, investigating, and reporting on violations of humanitarian and human rights law</a:t>
              </a:r>
            </a:p>
            <a:p>
              <a:pPr marL="342900" indent="-342900" defTabSz="740664">
                <a:spcAft>
                  <a:spcPts val="600"/>
                </a:spcAft>
                <a:buClr>
                  <a:schemeClr val="accent5"/>
                </a:buClr>
                <a:buFont typeface="Arial" panose="020B0604020202020204" pitchFamily="34" charset="0"/>
                <a:buChar char="•"/>
              </a:pPr>
              <a:endParaRPr lang="en-US" sz="2400" dirty="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13260639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5B3EA-C614-54EE-9FB6-33329FDD0792}"/>
              </a:ext>
            </a:extLst>
          </p:cNvPr>
          <p:cNvSpPr>
            <a:spLocks noGrp="1"/>
          </p:cNvSpPr>
          <p:nvPr>
            <p:ph type="ctrTitle"/>
          </p:nvPr>
        </p:nvSpPr>
        <p:spPr>
          <a:xfrm>
            <a:off x="114300" y="2788920"/>
            <a:ext cx="11784330" cy="721042"/>
          </a:xfrm>
        </p:spPr>
        <p:txBody>
          <a:bodyPr>
            <a:normAutofit/>
          </a:bodyPr>
          <a:lstStyle/>
          <a:p>
            <a:r>
              <a:rPr lang="en-US" sz="3600" b="1" dirty="0">
                <a:solidFill>
                  <a:srgbClr val="336600"/>
                </a:solidFill>
                <a:latin typeface="Aptos" panose="020B0004020202020204" pitchFamily="34" charset="0"/>
              </a:rPr>
              <a:t>5. Operationalization of the Mandate</a:t>
            </a:r>
          </a:p>
        </p:txBody>
      </p:sp>
    </p:spTree>
    <p:extLst>
      <p:ext uri="{BB962C8B-B14F-4D97-AF65-F5344CB8AC3E}">
        <p14:creationId xmlns:p14="http://schemas.microsoft.com/office/powerpoint/2010/main" val="8995098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videoplayback">
            <a:hlinkClick r:id="" action="ppaction://media"/>
            <a:extLst>
              <a:ext uri="{FF2B5EF4-FFF2-40B4-BE49-F238E27FC236}">
                <a16:creationId xmlns:a16="http://schemas.microsoft.com/office/drawing/2014/main" id="{6CB734A1-1D95-00D0-5B5A-E820180E2B7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47869" y="1635459"/>
            <a:ext cx="8640147" cy="4860083"/>
          </a:xfrm>
          <a:prstGeom prst="rect">
            <a:avLst/>
          </a:prstGeom>
        </p:spPr>
      </p:pic>
      <p:sp>
        <p:nvSpPr>
          <p:cNvPr id="3" name="TextBox 2">
            <a:extLst>
              <a:ext uri="{FF2B5EF4-FFF2-40B4-BE49-F238E27FC236}">
                <a16:creationId xmlns:a16="http://schemas.microsoft.com/office/drawing/2014/main" id="{FE77E199-F312-1FD0-FDC3-07FABE917843}"/>
              </a:ext>
            </a:extLst>
          </p:cNvPr>
          <p:cNvSpPr txBox="1"/>
          <p:nvPr/>
        </p:nvSpPr>
        <p:spPr>
          <a:xfrm>
            <a:off x="447869" y="971591"/>
            <a:ext cx="11567516" cy="1327736"/>
          </a:xfrm>
          <a:prstGeom prst="rect">
            <a:avLst/>
          </a:prstGeom>
          <a:noFill/>
        </p:spPr>
        <p:txBody>
          <a:bodyPr wrap="square" rtlCol="0">
            <a:spAutoFit/>
          </a:bodyPr>
          <a:lstStyle/>
          <a:p>
            <a:r>
              <a:rPr lang="fr-FR" sz="2400" kern="100" dirty="0">
                <a:effectLst/>
                <a:ea typeface="Calibri" panose="020F0502020204030204" pitchFamily="34" charset="0"/>
                <a:cs typeface="Arial" panose="020B0604020202020204" pitchFamily="34" charset="0"/>
              </a:rPr>
              <a:t>Reportage: </a:t>
            </a:r>
            <a:r>
              <a:rPr lang="fr-FR" sz="2400" kern="100" dirty="0">
                <a:effectLst/>
                <a:ea typeface="Calibri" panose="020F0502020204030204" pitchFamily="34" charset="0"/>
                <a:cs typeface="Arial" panose="020B0604020202020204" pitchFamily="34" charset="0"/>
                <a:hlinkClick r:id="rId6"/>
              </a:rPr>
              <a:t>https://www.youtube.com/watch?v=MVQciiaEHxg</a:t>
            </a:r>
            <a:r>
              <a:rPr lang="fr-FR" sz="2400" kern="100" dirty="0">
                <a:effectLst/>
                <a:ea typeface="Calibri" panose="020F0502020204030204" pitchFamily="34" charset="0"/>
                <a:cs typeface="Arial" panose="020B0604020202020204" pitchFamily="34" charset="0"/>
              </a:rPr>
              <a:t> </a:t>
            </a:r>
            <a:endParaRPr lang="fr-FR" sz="2400" kern="100" dirty="0">
              <a:ea typeface="Calibri" panose="020F0502020204030204" pitchFamily="34" charset="0"/>
              <a:cs typeface="Arial" panose="020B0604020202020204" pitchFamily="34" charset="0"/>
            </a:endParaRPr>
          </a:p>
          <a:p>
            <a:pPr marL="342900" indent="-342900">
              <a:buFont typeface="Arial" panose="020B0604020202020204" pitchFamily="34" charset="0"/>
              <a:buChar char="•"/>
            </a:pPr>
            <a:endParaRPr lang="fr-FR" sz="2400" kern="100" dirty="0">
              <a:effectLst/>
              <a:ea typeface="Calibri" panose="020F0502020204030204" pitchFamily="34" charset="0"/>
              <a:cs typeface="Arial" panose="020B0604020202020204" pitchFamily="34" charset="0"/>
            </a:endParaRPr>
          </a:p>
          <a:p>
            <a:pPr marL="342900" indent="-342900">
              <a:lnSpc>
                <a:spcPct val="150000"/>
              </a:lnSpc>
              <a:buFont typeface="Arial" panose="020B0604020202020204" pitchFamily="34" charset="0"/>
              <a:buChar char="•"/>
            </a:pPr>
            <a:endParaRPr lang="en-US" sz="2400" dirty="0"/>
          </a:p>
        </p:txBody>
      </p:sp>
      <p:sp>
        <p:nvSpPr>
          <p:cNvPr id="4" name="CasellaDiTesto 23">
            <a:extLst>
              <a:ext uri="{FF2B5EF4-FFF2-40B4-BE49-F238E27FC236}">
                <a16:creationId xmlns:a16="http://schemas.microsoft.com/office/drawing/2014/main" id="{E7C6FAEF-AFD4-2EE2-1B1F-367CB72B4AD7}"/>
              </a:ext>
            </a:extLst>
          </p:cNvPr>
          <p:cNvSpPr txBox="1"/>
          <p:nvPr/>
        </p:nvSpPr>
        <p:spPr>
          <a:xfrm>
            <a:off x="341187" y="191275"/>
            <a:ext cx="11509626" cy="584775"/>
          </a:xfrm>
          <a:prstGeom prst="rect">
            <a:avLst/>
          </a:prstGeom>
          <a:noFill/>
        </p:spPr>
        <p:txBody>
          <a:bodyPr wrap="square" rtlCol="0">
            <a:spAutoFit/>
          </a:bodyPr>
          <a:lstStyle/>
          <a:p>
            <a:pPr defTabSz="740664">
              <a:spcAft>
                <a:spcPts val="600"/>
              </a:spcAft>
              <a:buClr>
                <a:schemeClr val="accent5"/>
              </a:buClr>
            </a:pPr>
            <a:r>
              <a:rPr lang="en-US" sz="3200" b="1" dirty="0">
                <a:solidFill>
                  <a:srgbClr val="0070C0"/>
                </a:solidFill>
                <a:ea typeface="Tahoma" panose="020B0604030504040204" pitchFamily="34" charset="0"/>
                <a:cs typeface="Tahoma" panose="020B0604030504040204" pitchFamily="34" charset="0"/>
              </a:rPr>
              <a:t>UNMISS role in flood response and disaster risk management</a:t>
            </a:r>
            <a:endParaRPr lang="en-US" sz="2400" dirty="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87089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2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C9BE72A-4F97-4FA0-AF09-2C65D071CF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sellaDiTesto 23">
            <a:extLst>
              <a:ext uri="{FF2B5EF4-FFF2-40B4-BE49-F238E27FC236}">
                <a16:creationId xmlns:a16="http://schemas.microsoft.com/office/drawing/2014/main" id="{87A03774-7E37-110D-FBFE-4E0212FDF69A}"/>
              </a:ext>
            </a:extLst>
          </p:cNvPr>
          <p:cNvSpPr txBox="1"/>
          <p:nvPr/>
        </p:nvSpPr>
        <p:spPr>
          <a:xfrm>
            <a:off x="838200" y="4285803"/>
            <a:ext cx="10515600" cy="1843285"/>
          </a:xfrm>
          <a:prstGeom prst="rect">
            <a:avLst/>
          </a:prstGeom>
        </p:spPr>
        <p:txBody>
          <a:bodyPr vert="horz" lIns="91440" tIns="45720" rIns="91440" bIns="45720" rtlCol="0" anchor="ctr">
            <a:normAutofit/>
          </a:bodyPr>
          <a:lstStyle/>
          <a:p>
            <a:pPr>
              <a:lnSpc>
                <a:spcPct val="90000"/>
              </a:lnSpc>
              <a:spcBef>
                <a:spcPct val="0"/>
              </a:spcBef>
              <a:spcAft>
                <a:spcPts val="600"/>
              </a:spcAft>
              <a:buClr>
                <a:schemeClr val="accent5"/>
              </a:buClr>
            </a:pPr>
            <a:r>
              <a:rPr lang="en-US" sz="5200" b="1" kern="1200" dirty="0">
                <a:solidFill>
                  <a:srgbClr val="0070C0"/>
                </a:solidFill>
                <a:latin typeface="+mj-lt"/>
                <a:ea typeface="+mj-ea"/>
                <a:cs typeface="+mj-cs"/>
              </a:rPr>
              <a:t>UN Peacekeeping adapting to changing environment</a:t>
            </a:r>
            <a:endParaRPr lang="en-US" sz="5200" kern="1200" dirty="0">
              <a:solidFill>
                <a:srgbClr val="0070C0"/>
              </a:solidFill>
              <a:latin typeface="+mj-lt"/>
              <a:ea typeface="+mj-ea"/>
              <a:cs typeface="+mj-cs"/>
            </a:endParaRPr>
          </a:p>
        </p:txBody>
      </p:sp>
      <p:pic>
        <p:nvPicPr>
          <p:cNvPr id="11" name="Picture 10" descr="A group of men carrying a motorcycle&#10;&#10;Description automatically generated">
            <a:extLst>
              <a:ext uri="{FF2B5EF4-FFF2-40B4-BE49-F238E27FC236}">
                <a16:creationId xmlns:a16="http://schemas.microsoft.com/office/drawing/2014/main" id="{A29D73D2-5013-5127-E077-28B2B7D88220}"/>
              </a:ext>
            </a:extLst>
          </p:cNvPr>
          <p:cNvPicPr>
            <a:picLocks noChangeAspect="1"/>
          </p:cNvPicPr>
          <p:nvPr/>
        </p:nvPicPr>
        <p:blipFill>
          <a:blip r:embed="rId3">
            <a:extLst>
              <a:ext uri="{28A0092B-C50C-407E-A947-70E740481C1C}">
                <a14:useLocalDpi xmlns:a14="http://schemas.microsoft.com/office/drawing/2010/main" val="0"/>
              </a:ext>
            </a:extLst>
          </a:blip>
          <a:srcRect l="5184" r="29420" b="1"/>
          <a:stretch/>
        </p:blipFill>
        <p:spPr>
          <a:xfrm>
            <a:off x="176734" y="181113"/>
            <a:ext cx="3824346" cy="3903516"/>
          </a:xfrm>
          <a:prstGeom prst="rect">
            <a:avLst/>
          </a:prstGeom>
        </p:spPr>
      </p:pic>
      <p:pic>
        <p:nvPicPr>
          <p:cNvPr id="3" name="Picture 2" descr="A person standing next to a white excavator&#10;&#10;Description automatically generated">
            <a:extLst>
              <a:ext uri="{FF2B5EF4-FFF2-40B4-BE49-F238E27FC236}">
                <a16:creationId xmlns:a16="http://schemas.microsoft.com/office/drawing/2014/main" id="{04DCE419-3006-7D6B-6F25-3D19A5D0A306}"/>
              </a:ext>
            </a:extLst>
          </p:cNvPr>
          <p:cNvPicPr>
            <a:picLocks noChangeAspect="1"/>
          </p:cNvPicPr>
          <p:nvPr/>
        </p:nvPicPr>
        <p:blipFill>
          <a:blip r:embed="rId4">
            <a:extLst>
              <a:ext uri="{28A0092B-C50C-407E-A947-70E740481C1C}">
                <a14:useLocalDpi xmlns:a14="http://schemas.microsoft.com/office/drawing/2010/main" val="0"/>
              </a:ext>
            </a:extLst>
          </a:blip>
          <a:srcRect l="24398" r="26370" b="-2"/>
          <a:stretch/>
        </p:blipFill>
        <p:spPr>
          <a:xfrm>
            <a:off x="4183827" y="181113"/>
            <a:ext cx="3824346" cy="3903516"/>
          </a:xfrm>
          <a:prstGeom prst="rect">
            <a:avLst/>
          </a:prstGeom>
        </p:spPr>
      </p:pic>
      <p:pic>
        <p:nvPicPr>
          <p:cNvPr id="9" name="Picture 8" descr="A group of people in a river&#10;&#10;Description automatically generated">
            <a:extLst>
              <a:ext uri="{FF2B5EF4-FFF2-40B4-BE49-F238E27FC236}">
                <a16:creationId xmlns:a16="http://schemas.microsoft.com/office/drawing/2014/main" id="{6AFF1197-ABCB-5522-9302-3A1369D4AC2B}"/>
              </a:ext>
            </a:extLst>
          </p:cNvPr>
          <p:cNvPicPr>
            <a:picLocks noChangeAspect="1"/>
          </p:cNvPicPr>
          <p:nvPr/>
        </p:nvPicPr>
        <p:blipFill>
          <a:blip r:embed="rId5">
            <a:extLst>
              <a:ext uri="{28A0092B-C50C-407E-A947-70E740481C1C}">
                <a14:useLocalDpi xmlns:a14="http://schemas.microsoft.com/office/drawing/2010/main" val="0"/>
              </a:ext>
            </a:extLst>
          </a:blip>
          <a:srcRect l="13448" r="21156" b="1"/>
          <a:stretch/>
        </p:blipFill>
        <p:spPr>
          <a:xfrm>
            <a:off x="8190920" y="181113"/>
            <a:ext cx="3824346" cy="3903516"/>
          </a:xfrm>
          <a:prstGeom prst="rect">
            <a:avLst/>
          </a:prstGeom>
        </p:spPr>
      </p:pic>
      <p:sp>
        <p:nvSpPr>
          <p:cNvPr id="4" name="TextBox 3">
            <a:extLst>
              <a:ext uri="{FF2B5EF4-FFF2-40B4-BE49-F238E27FC236}">
                <a16:creationId xmlns:a16="http://schemas.microsoft.com/office/drawing/2014/main" id="{F4CF46BA-B488-28DD-4DB6-241D517F7470}"/>
              </a:ext>
            </a:extLst>
          </p:cNvPr>
          <p:cNvSpPr txBox="1"/>
          <p:nvPr/>
        </p:nvSpPr>
        <p:spPr>
          <a:xfrm>
            <a:off x="319441" y="1506029"/>
            <a:ext cx="10976088" cy="4811390"/>
          </a:xfrm>
          <a:prstGeom prst="rect">
            <a:avLst/>
          </a:prstGeom>
        </p:spPr>
        <p:txBody>
          <a:bodyPr vert="horz" lIns="91440" tIns="45720" rIns="91440" bIns="45720" rtlCol="0" anchor="t">
            <a:normAutofit/>
          </a:bodyPr>
          <a:lstStyle/>
          <a:p>
            <a:pPr marL="114300">
              <a:lnSpc>
                <a:spcPct val="120000"/>
              </a:lnSpc>
              <a:spcAft>
                <a:spcPts val="600"/>
              </a:spcAft>
            </a:pPr>
            <a:endParaRPr lang="en-US" sz="1400" dirty="0"/>
          </a:p>
        </p:txBody>
      </p:sp>
    </p:spTree>
    <p:extLst>
      <p:ext uri="{BB962C8B-B14F-4D97-AF65-F5344CB8AC3E}">
        <p14:creationId xmlns:p14="http://schemas.microsoft.com/office/powerpoint/2010/main" val="2378428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32C004E-C2C8-109C-6B3A-3D2151B1835C}"/>
              </a:ext>
            </a:extLst>
          </p:cNvPr>
          <p:cNvSpPr>
            <a:spLocks noGrp="1"/>
          </p:cNvSpPr>
          <p:nvPr>
            <p:ph type="sldNum" sz="quarter" idx="12"/>
          </p:nvPr>
        </p:nvSpPr>
        <p:spPr/>
        <p:txBody>
          <a:bodyPr/>
          <a:lstStyle/>
          <a:p>
            <a:fld id="{45355346-54A2-A64A-96D5-5A483C893FFA}" type="slidenum">
              <a:rPr lang="it-ES" smtClean="0"/>
              <a:t>24</a:t>
            </a:fld>
            <a:endParaRPr lang="it-ES"/>
          </a:p>
        </p:txBody>
      </p:sp>
      <p:pic>
        <p:nvPicPr>
          <p:cNvPr id="7" name="Picture 6" descr="An aerial view of a city&#10;&#10;Description automatically generated">
            <a:extLst>
              <a:ext uri="{FF2B5EF4-FFF2-40B4-BE49-F238E27FC236}">
                <a16:creationId xmlns:a16="http://schemas.microsoft.com/office/drawing/2014/main" id="{591F00AB-F730-5926-BDD7-C58AEFF08E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27" y="681458"/>
            <a:ext cx="6358354" cy="3573395"/>
          </a:xfrm>
          <a:prstGeom prst="rect">
            <a:avLst/>
          </a:prstGeom>
        </p:spPr>
      </p:pic>
      <p:sp>
        <p:nvSpPr>
          <p:cNvPr id="8" name="TextBox 7">
            <a:extLst>
              <a:ext uri="{FF2B5EF4-FFF2-40B4-BE49-F238E27FC236}">
                <a16:creationId xmlns:a16="http://schemas.microsoft.com/office/drawing/2014/main" id="{49E29C80-C9F2-2567-E8CF-C73B1BDAB715}"/>
              </a:ext>
            </a:extLst>
          </p:cNvPr>
          <p:cNvSpPr txBox="1"/>
          <p:nvPr/>
        </p:nvSpPr>
        <p:spPr>
          <a:xfrm>
            <a:off x="119743" y="281454"/>
            <a:ext cx="8953919" cy="1131047"/>
          </a:xfrm>
          <a:prstGeom prst="rect">
            <a:avLst/>
          </a:prstGeom>
          <a:noFill/>
        </p:spPr>
        <p:txBody>
          <a:bodyPr vert="horz" lIns="91440" tIns="45720" rIns="91440" bIns="45720" rtlCol="0">
            <a:normAutofit/>
          </a:bodyPr>
          <a:lstStyle/>
          <a:p>
            <a:pPr>
              <a:lnSpc>
                <a:spcPct val="90000"/>
              </a:lnSpc>
              <a:spcAft>
                <a:spcPts val="600"/>
              </a:spcAft>
            </a:pPr>
            <a:r>
              <a:rPr lang="en-US" dirty="0"/>
              <a:t>Bentiu IDP Camp surrounded by floodwater since 2020</a:t>
            </a:r>
          </a:p>
        </p:txBody>
      </p:sp>
      <p:pic>
        <p:nvPicPr>
          <p:cNvPr id="3" name="Picture 2" descr="Aerial view of a flooded area&#10;&#10;Description automatically generated">
            <a:extLst>
              <a:ext uri="{FF2B5EF4-FFF2-40B4-BE49-F238E27FC236}">
                <a16:creationId xmlns:a16="http://schemas.microsoft.com/office/drawing/2014/main" id="{7BC23EF6-EE02-22F6-E29D-23590B5386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7091" y="2449614"/>
            <a:ext cx="5208412" cy="3474447"/>
          </a:xfrm>
          <a:prstGeom prst="rect">
            <a:avLst/>
          </a:prstGeom>
        </p:spPr>
      </p:pic>
      <p:sp>
        <p:nvSpPr>
          <p:cNvPr id="4" name="TextBox 3">
            <a:extLst>
              <a:ext uri="{FF2B5EF4-FFF2-40B4-BE49-F238E27FC236}">
                <a16:creationId xmlns:a16="http://schemas.microsoft.com/office/drawing/2014/main" id="{F8A2C3BF-1DF3-99A7-59C2-167251B78232}"/>
              </a:ext>
            </a:extLst>
          </p:cNvPr>
          <p:cNvSpPr txBox="1"/>
          <p:nvPr/>
        </p:nvSpPr>
        <p:spPr>
          <a:xfrm>
            <a:off x="6705401" y="2079581"/>
            <a:ext cx="5292756" cy="369332"/>
          </a:xfrm>
          <a:prstGeom prst="rect">
            <a:avLst/>
          </a:prstGeom>
          <a:solidFill>
            <a:schemeClr val="bg1"/>
          </a:solidFill>
        </p:spPr>
        <p:txBody>
          <a:bodyPr wrap="square" rtlCol="0">
            <a:spAutoFit/>
          </a:bodyPr>
          <a:lstStyle/>
          <a:p>
            <a:r>
              <a:rPr lang="en-US" dirty="0"/>
              <a:t>Bentiu town in 2021</a:t>
            </a:r>
          </a:p>
        </p:txBody>
      </p:sp>
    </p:spTree>
    <p:extLst>
      <p:ext uri="{BB962C8B-B14F-4D97-AF65-F5344CB8AC3E}">
        <p14:creationId xmlns:p14="http://schemas.microsoft.com/office/powerpoint/2010/main" val="375969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E8DC6FCD-811B-436E-9FEE-FC957486CD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descr="Long shot of several boats on a river&#10;&#10;Description automatically generated">
            <a:extLst>
              <a:ext uri="{FF2B5EF4-FFF2-40B4-BE49-F238E27FC236}">
                <a16:creationId xmlns:a16="http://schemas.microsoft.com/office/drawing/2014/main" id="{2D9E001A-D8B5-319E-C5FA-6CA63F29747E}"/>
              </a:ext>
            </a:extLst>
          </p:cNvPr>
          <p:cNvPicPr>
            <a:picLocks noChangeAspect="1"/>
          </p:cNvPicPr>
          <p:nvPr/>
        </p:nvPicPr>
        <p:blipFill>
          <a:blip r:embed="rId2">
            <a:extLst>
              <a:ext uri="{28A0092B-C50C-407E-A947-70E740481C1C}">
                <a14:useLocalDpi xmlns:a14="http://schemas.microsoft.com/office/drawing/2010/main" val="0"/>
              </a:ext>
            </a:extLst>
          </a:blip>
          <a:srcRect t="9122" r="-2" b="9120"/>
          <a:stretch/>
        </p:blipFill>
        <p:spPr>
          <a:xfrm>
            <a:off x="198739" y="543775"/>
            <a:ext cx="5804105" cy="3167426"/>
          </a:xfrm>
          <a:prstGeom prst="rect">
            <a:avLst/>
          </a:prstGeom>
        </p:spPr>
      </p:pic>
      <p:pic>
        <p:nvPicPr>
          <p:cNvPr id="11" name="Picture 10" descr="A young child standing on a wooden platform in a flooded area&#10;&#10;Description automatically generated">
            <a:extLst>
              <a:ext uri="{FF2B5EF4-FFF2-40B4-BE49-F238E27FC236}">
                <a16:creationId xmlns:a16="http://schemas.microsoft.com/office/drawing/2014/main" id="{0DF59106-2478-7C9B-100D-B850EBB00DB7}"/>
              </a:ext>
            </a:extLst>
          </p:cNvPr>
          <p:cNvPicPr>
            <a:picLocks noChangeAspect="1"/>
          </p:cNvPicPr>
          <p:nvPr/>
        </p:nvPicPr>
        <p:blipFill>
          <a:blip r:embed="rId3">
            <a:extLst>
              <a:ext uri="{28A0092B-C50C-407E-A947-70E740481C1C}">
                <a14:useLocalDpi xmlns:a14="http://schemas.microsoft.com/office/drawing/2010/main" val="0"/>
              </a:ext>
            </a:extLst>
          </a:blip>
          <a:srcRect t="9078" r="2" b="9080"/>
          <a:stretch/>
        </p:blipFill>
        <p:spPr>
          <a:xfrm>
            <a:off x="6195373" y="543775"/>
            <a:ext cx="5797883" cy="3167426"/>
          </a:xfrm>
          <a:prstGeom prst="rect">
            <a:avLst/>
          </a:prstGeom>
        </p:spPr>
      </p:pic>
      <p:pic>
        <p:nvPicPr>
          <p:cNvPr id="13" name="Picture 12" descr="A person walking in a flooded area&#10;&#10;Description automatically generated">
            <a:extLst>
              <a:ext uri="{FF2B5EF4-FFF2-40B4-BE49-F238E27FC236}">
                <a16:creationId xmlns:a16="http://schemas.microsoft.com/office/drawing/2014/main" id="{AB2A3D72-9986-ADC1-F704-153290650390}"/>
              </a:ext>
            </a:extLst>
          </p:cNvPr>
          <p:cNvPicPr>
            <a:picLocks noChangeAspect="1"/>
          </p:cNvPicPr>
          <p:nvPr/>
        </p:nvPicPr>
        <p:blipFill>
          <a:blip r:embed="rId4">
            <a:extLst>
              <a:ext uri="{28A0092B-C50C-407E-A947-70E740481C1C}">
                <a14:useLocalDpi xmlns:a14="http://schemas.microsoft.com/office/drawing/2010/main" val="0"/>
              </a:ext>
            </a:extLst>
          </a:blip>
          <a:srcRect t="13994" r="-2" b="13992"/>
          <a:stretch/>
        </p:blipFill>
        <p:spPr>
          <a:xfrm>
            <a:off x="198739" y="3882916"/>
            <a:ext cx="5804105" cy="2789948"/>
          </a:xfrm>
          <a:prstGeom prst="rect">
            <a:avLst/>
          </a:prstGeom>
        </p:spPr>
      </p:pic>
      <p:pic>
        <p:nvPicPr>
          <p:cNvPr id="15" name="Picture 14" descr="A group of people in a flooded area&#10;&#10;Description automatically generated">
            <a:extLst>
              <a:ext uri="{FF2B5EF4-FFF2-40B4-BE49-F238E27FC236}">
                <a16:creationId xmlns:a16="http://schemas.microsoft.com/office/drawing/2014/main" id="{B2B32ED4-165B-7A43-4FC9-0EE3BFACF345}"/>
              </a:ext>
            </a:extLst>
          </p:cNvPr>
          <p:cNvPicPr>
            <a:picLocks noChangeAspect="1"/>
          </p:cNvPicPr>
          <p:nvPr/>
        </p:nvPicPr>
        <p:blipFill>
          <a:blip r:embed="rId5">
            <a:extLst>
              <a:ext uri="{28A0092B-C50C-407E-A947-70E740481C1C}">
                <a14:useLocalDpi xmlns:a14="http://schemas.microsoft.com/office/drawing/2010/main" val="0"/>
              </a:ext>
            </a:extLst>
          </a:blip>
          <a:srcRect r="2" b="27911"/>
          <a:stretch/>
        </p:blipFill>
        <p:spPr>
          <a:xfrm>
            <a:off x="6195372" y="3882916"/>
            <a:ext cx="5797883" cy="2789948"/>
          </a:xfrm>
          <a:prstGeom prst="rect">
            <a:avLst/>
          </a:prstGeom>
        </p:spPr>
      </p:pic>
      <p:sp>
        <p:nvSpPr>
          <p:cNvPr id="5" name="Slide Number Placeholder 4">
            <a:extLst>
              <a:ext uri="{FF2B5EF4-FFF2-40B4-BE49-F238E27FC236}">
                <a16:creationId xmlns:a16="http://schemas.microsoft.com/office/drawing/2014/main" id="{B32C004E-C2C8-109C-6B3A-3D2151B1835C}"/>
              </a:ext>
            </a:extLst>
          </p:cNvPr>
          <p:cNvSpPr>
            <a:spLocks noGrp="1"/>
          </p:cNvSpPr>
          <p:nvPr>
            <p:ph type="sldNum" sz="quarter" idx="12"/>
          </p:nvPr>
        </p:nvSpPr>
        <p:spPr>
          <a:xfrm>
            <a:off x="8610600" y="6356350"/>
            <a:ext cx="2743200" cy="365125"/>
          </a:xfrm>
        </p:spPr>
        <p:txBody>
          <a:bodyPr>
            <a:normAutofit/>
          </a:bodyPr>
          <a:lstStyle/>
          <a:p>
            <a:pPr>
              <a:spcAft>
                <a:spcPts val="600"/>
              </a:spcAft>
            </a:pPr>
            <a:fld id="{45355346-54A2-A64A-96D5-5A483C893FFA}" type="slidenum">
              <a:rPr lang="it-ES"/>
              <a:pPr>
                <a:spcAft>
                  <a:spcPts val="600"/>
                </a:spcAft>
              </a:pPr>
              <a:t>25</a:t>
            </a:fld>
            <a:endParaRPr lang="it-ES"/>
          </a:p>
        </p:txBody>
      </p:sp>
      <p:sp>
        <p:nvSpPr>
          <p:cNvPr id="16" name="TextBox 15">
            <a:extLst>
              <a:ext uri="{FF2B5EF4-FFF2-40B4-BE49-F238E27FC236}">
                <a16:creationId xmlns:a16="http://schemas.microsoft.com/office/drawing/2014/main" id="{8FEDBC4B-129B-B030-6FA0-686E049F79F1}"/>
              </a:ext>
            </a:extLst>
          </p:cNvPr>
          <p:cNvSpPr txBox="1"/>
          <p:nvPr/>
        </p:nvSpPr>
        <p:spPr>
          <a:xfrm>
            <a:off x="140394" y="136526"/>
            <a:ext cx="8953919" cy="407250"/>
          </a:xfrm>
          <a:prstGeom prst="rect">
            <a:avLst/>
          </a:prstGeom>
          <a:noFill/>
        </p:spPr>
        <p:txBody>
          <a:bodyPr vert="horz" lIns="91440" tIns="45720" rIns="91440" bIns="45720" rtlCol="0">
            <a:normAutofit/>
          </a:bodyPr>
          <a:lstStyle/>
          <a:p>
            <a:pPr>
              <a:lnSpc>
                <a:spcPct val="90000"/>
              </a:lnSpc>
              <a:spcAft>
                <a:spcPts val="600"/>
              </a:spcAft>
            </a:pPr>
            <a:r>
              <a:rPr lang="en-US" dirty="0"/>
              <a:t>Flooding in Jonglei</a:t>
            </a:r>
          </a:p>
        </p:txBody>
      </p:sp>
    </p:spTree>
    <p:extLst>
      <p:ext uri="{BB962C8B-B14F-4D97-AF65-F5344CB8AC3E}">
        <p14:creationId xmlns:p14="http://schemas.microsoft.com/office/powerpoint/2010/main" val="14233885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CF46BA-B488-28DD-4DB6-241D517F7470}"/>
              </a:ext>
            </a:extLst>
          </p:cNvPr>
          <p:cNvSpPr txBox="1"/>
          <p:nvPr/>
        </p:nvSpPr>
        <p:spPr>
          <a:xfrm>
            <a:off x="319441" y="1506029"/>
            <a:ext cx="10976088" cy="4811390"/>
          </a:xfrm>
          <a:prstGeom prst="rect">
            <a:avLst/>
          </a:prstGeom>
        </p:spPr>
        <p:txBody>
          <a:bodyPr vert="horz" lIns="91440" tIns="45720" rIns="91440" bIns="45720" rtlCol="0" anchor="t">
            <a:normAutofit/>
          </a:bodyPr>
          <a:lstStyle/>
          <a:p>
            <a:pPr marL="114300">
              <a:lnSpc>
                <a:spcPct val="120000"/>
              </a:lnSpc>
              <a:spcAft>
                <a:spcPts val="600"/>
              </a:spcAft>
            </a:pPr>
            <a:endParaRPr lang="en-US" sz="1400" dirty="0"/>
          </a:p>
        </p:txBody>
      </p:sp>
      <p:pic>
        <p:nvPicPr>
          <p:cNvPr id="5" name="Picture 4" descr="Several vehicles crossing a flooded road&#10;&#10;Description automatically generated">
            <a:extLst>
              <a:ext uri="{FF2B5EF4-FFF2-40B4-BE49-F238E27FC236}">
                <a16:creationId xmlns:a16="http://schemas.microsoft.com/office/drawing/2014/main" id="{C6889470-6044-E25F-AC1A-4F90700E13DE}"/>
              </a:ext>
            </a:extLst>
          </p:cNvPr>
          <p:cNvPicPr>
            <a:picLocks noChangeAspect="1"/>
          </p:cNvPicPr>
          <p:nvPr/>
        </p:nvPicPr>
        <p:blipFill rotWithShape="1">
          <a:blip r:embed="rId3">
            <a:alphaModFix amt="30000"/>
            <a:extLst>
              <a:ext uri="{28A0092B-C50C-407E-A947-70E740481C1C}">
                <a14:useLocalDpi xmlns:a14="http://schemas.microsoft.com/office/drawing/2010/main" val="0"/>
              </a:ext>
            </a:extLst>
          </a:blip>
          <a:srcRect t="10557" b="5112"/>
          <a:stretch/>
        </p:blipFill>
        <p:spPr>
          <a:xfrm>
            <a:off x="0" y="0"/>
            <a:ext cx="12192244" cy="6858000"/>
          </a:xfrm>
          <a:prstGeom prst="rect">
            <a:avLst/>
          </a:prstGeom>
        </p:spPr>
      </p:pic>
      <p:sp>
        <p:nvSpPr>
          <p:cNvPr id="6" name="CasellaDiTesto 23">
            <a:extLst>
              <a:ext uri="{FF2B5EF4-FFF2-40B4-BE49-F238E27FC236}">
                <a16:creationId xmlns:a16="http://schemas.microsoft.com/office/drawing/2014/main" id="{87A03774-7E37-110D-FBFE-4E0212FDF69A}"/>
              </a:ext>
            </a:extLst>
          </p:cNvPr>
          <p:cNvSpPr txBox="1"/>
          <p:nvPr/>
        </p:nvSpPr>
        <p:spPr>
          <a:xfrm>
            <a:off x="362933" y="350602"/>
            <a:ext cx="11509626" cy="969496"/>
          </a:xfrm>
          <a:prstGeom prst="rect">
            <a:avLst/>
          </a:prstGeom>
          <a:noFill/>
        </p:spPr>
        <p:txBody>
          <a:bodyPr wrap="square" rtlCol="0">
            <a:spAutoFit/>
          </a:bodyPr>
          <a:lstStyle/>
          <a:p>
            <a:pPr defTabSz="740664">
              <a:spcAft>
                <a:spcPts val="600"/>
              </a:spcAft>
              <a:buClr>
                <a:schemeClr val="accent5"/>
              </a:buClr>
            </a:pPr>
            <a:r>
              <a:rPr lang="en-US" sz="3200" b="1" dirty="0">
                <a:solidFill>
                  <a:srgbClr val="0070C0"/>
                </a:solidFill>
                <a:ea typeface="Tahoma" panose="020B0604030504040204" pitchFamily="34" charset="0"/>
                <a:cs typeface="Tahoma" panose="020B0604030504040204" pitchFamily="34" charset="0"/>
              </a:rPr>
              <a:t>Activities of the UNMISS Climate, Peace and Security Unit (CPSU)</a:t>
            </a:r>
          </a:p>
          <a:p>
            <a:pPr defTabSz="740664">
              <a:spcAft>
                <a:spcPts val="600"/>
              </a:spcAft>
              <a:buClr>
                <a:schemeClr val="accent5"/>
              </a:buClr>
            </a:pPr>
            <a:r>
              <a:rPr lang="en-US" sz="2000" i="1" dirty="0">
                <a:solidFill>
                  <a:srgbClr val="0070C0"/>
                </a:solidFill>
                <a:ea typeface="Tahoma" panose="020B0604030504040204" pitchFamily="34" charset="0"/>
                <a:cs typeface="Tahoma" panose="020B0604030504040204" pitchFamily="34" charset="0"/>
              </a:rPr>
              <a:t>Preventing and Acting on Environment and Climate Change Challenges</a:t>
            </a:r>
          </a:p>
        </p:txBody>
      </p:sp>
      <p:sp>
        <p:nvSpPr>
          <p:cNvPr id="7" name="TextBox 6">
            <a:extLst>
              <a:ext uri="{FF2B5EF4-FFF2-40B4-BE49-F238E27FC236}">
                <a16:creationId xmlns:a16="http://schemas.microsoft.com/office/drawing/2014/main" id="{DED0419B-9FC9-328B-6C62-ECE09C549AAC}"/>
              </a:ext>
            </a:extLst>
          </p:cNvPr>
          <p:cNvSpPr txBox="1"/>
          <p:nvPr/>
        </p:nvSpPr>
        <p:spPr>
          <a:xfrm>
            <a:off x="469981" y="1506029"/>
            <a:ext cx="11252037" cy="523220"/>
          </a:xfrm>
          <a:prstGeom prst="rect">
            <a:avLst/>
          </a:prstGeom>
          <a:noFill/>
        </p:spPr>
        <p:txBody>
          <a:bodyPr wrap="square" rtlCol="0">
            <a:spAutoFit/>
          </a:bodyPr>
          <a:lstStyle/>
          <a:p>
            <a:pPr marL="342900" indent="-342900">
              <a:buFont typeface="+mj-lt"/>
              <a:buAutoNum type="arabicPeriod"/>
            </a:pPr>
            <a:r>
              <a:rPr lang="en-US" sz="2800" b="1" dirty="0">
                <a:solidFill>
                  <a:srgbClr val="0070C0"/>
                </a:solidFill>
                <a:ea typeface="+mj-ea"/>
                <a:cs typeface="+mj-cs"/>
              </a:rPr>
              <a:t>Geo-Spatial mapping for preparedness and early action</a:t>
            </a:r>
          </a:p>
        </p:txBody>
      </p:sp>
      <p:sp>
        <p:nvSpPr>
          <p:cNvPr id="2" name="TextBox 1">
            <a:extLst>
              <a:ext uri="{FF2B5EF4-FFF2-40B4-BE49-F238E27FC236}">
                <a16:creationId xmlns:a16="http://schemas.microsoft.com/office/drawing/2014/main" id="{180F24C9-E308-DE84-AD0A-73EA087D832A}"/>
              </a:ext>
            </a:extLst>
          </p:cNvPr>
          <p:cNvSpPr txBox="1"/>
          <p:nvPr/>
        </p:nvSpPr>
        <p:spPr>
          <a:xfrm>
            <a:off x="1224642" y="2177926"/>
            <a:ext cx="8294915" cy="1292662"/>
          </a:xfrm>
          <a:prstGeom prst="rect">
            <a:avLst/>
          </a:prstGeom>
          <a:noFill/>
        </p:spPr>
        <p:txBody>
          <a:bodyPr wrap="square" rtlCol="0">
            <a:spAutoFit/>
          </a:bodyPr>
          <a:lstStyle/>
          <a:p>
            <a:pPr marL="342900" indent="-342900">
              <a:buFont typeface="Wingdings" panose="05000000000000000000" pitchFamily="2" charset="2"/>
              <a:buChar char="v"/>
            </a:pPr>
            <a:r>
              <a:rPr lang="en-US" sz="2600" dirty="0"/>
              <a:t>Spatial Analysis - generation of maps</a:t>
            </a:r>
          </a:p>
          <a:p>
            <a:pPr marL="342900" indent="-342900">
              <a:buFont typeface="Wingdings" panose="05000000000000000000" pitchFamily="2" charset="2"/>
              <a:buChar char="v"/>
            </a:pPr>
            <a:r>
              <a:rPr lang="en-US" sz="2600" dirty="0"/>
              <a:t>Data and information gathering - </a:t>
            </a:r>
            <a:r>
              <a:rPr lang="en-US" sz="2600" dirty="0" err="1"/>
              <a:t>eg</a:t>
            </a:r>
            <a:r>
              <a:rPr lang="en-US" sz="2600" dirty="0"/>
              <a:t> floods database, conflict-related sexual violence</a:t>
            </a:r>
          </a:p>
        </p:txBody>
      </p:sp>
    </p:spTree>
    <p:extLst>
      <p:ext uri="{BB962C8B-B14F-4D97-AF65-F5344CB8AC3E}">
        <p14:creationId xmlns:p14="http://schemas.microsoft.com/office/powerpoint/2010/main" val="1591098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164FD-F368-5972-1A04-193163C48439}"/>
            </a:ext>
          </a:extLst>
        </p:cNvPr>
        <p:cNvGrpSpPr/>
        <p:nvPr/>
      </p:nvGrpSpPr>
      <p:grpSpPr>
        <a:xfrm>
          <a:off x="0" y="0"/>
          <a:ext cx="0" cy="0"/>
          <a:chOff x="0" y="0"/>
          <a:chExt cx="0" cy="0"/>
        </a:xfrm>
      </p:grpSpPr>
      <p:pic>
        <p:nvPicPr>
          <p:cNvPr id="18" name="Picture 17" descr="A map of a large area with many dots&#10;&#10;Description automatically generated with medium confidence">
            <a:extLst>
              <a:ext uri="{FF2B5EF4-FFF2-40B4-BE49-F238E27FC236}">
                <a16:creationId xmlns:a16="http://schemas.microsoft.com/office/drawing/2014/main" id="{64F1E697-AE5B-CFD1-5028-09CBB90B51D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19050"/>
            <a:ext cx="9375504" cy="6629400"/>
          </a:xfrm>
          <a:prstGeom prst="rect">
            <a:avLst/>
          </a:prstGeom>
        </p:spPr>
      </p:pic>
      <p:sp>
        <p:nvSpPr>
          <p:cNvPr id="4" name="TextBox 3">
            <a:extLst>
              <a:ext uri="{FF2B5EF4-FFF2-40B4-BE49-F238E27FC236}">
                <a16:creationId xmlns:a16="http://schemas.microsoft.com/office/drawing/2014/main" id="{267D786F-3DE9-DB78-3F7B-8E58D18A0CB3}"/>
              </a:ext>
            </a:extLst>
          </p:cNvPr>
          <p:cNvSpPr txBox="1"/>
          <p:nvPr/>
        </p:nvSpPr>
        <p:spPr>
          <a:xfrm>
            <a:off x="9444665" y="227354"/>
            <a:ext cx="2747335" cy="6098593"/>
          </a:xfrm>
          <a:prstGeom prst="rect">
            <a:avLst/>
          </a:prstGeom>
          <a:noFill/>
        </p:spPr>
        <p:txBody>
          <a:bodyPr wrap="square" rtlCol="0">
            <a:spAutoFit/>
          </a:bodyPr>
          <a:lstStyle/>
          <a:p>
            <a:pPr algn="ctr">
              <a:lnSpc>
                <a:spcPct val="90000"/>
              </a:lnSpc>
              <a:spcBef>
                <a:spcPct val="0"/>
              </a:spcBef>
              <a:spcAft>
                <a:spcPts val="600"/>
              </a:spcAft>
            </a:pPr>
            <a:r>
              <a:rPr lang="en-US" sz="2000" b="1" kern="1200" dirty="0">
                <a:solidFill>
                  <a:schemeClr val="tx1"/>
                </a:solidFill>
                <a:latin typeface="Trebuchet MS" panose="020B0603020202020204" pitchFamily="34" charset="0"/>
                <a:ea typeface="+mj-ea"/>
                <a:cs typeface="+mj-cs"/>
              </a:rPr>
              <a:t>Neighborhood Analysis</a:t>
            </a:r>
          </a:p>
          <a:p>
            <a:pPr>
              <a:lnSpc>
                <a:spcPct val="90000"/>
              </a:lnSpc>
              <a:spcBef>
                <a:spcPct val="0"/>
              </a:spcBef>
              <a:spcAft>
                <a:spcPts val="600"/>
              </a:spcAft>
            </a:pPr>
            <a:endParaRPr lang="en-US" sz="900" kern="1200" dirty="0">
              <a:solidFill>
                <a:schemeClr val="tx1"/>
              </a:solidFill>
              <a:latin typeface="Trebuchet MS" panose="020B0603020202020204" pitchFamily="34" charset="0"/>
              <a:ea typeface="+mj-ea"/>
              <a:cs typeface="+mj-cs"/>
            </a:endParaRPr>
          </a:p>
          <a:p>
            <a:pPr>
              <a:lnSpc>
                <a:spcPct val="90000"/>
              </a:lnSpc>
              <a:spcBef>
                <a:spcPct val="0"/>
              </a:spcBef>
              <a:spcAft>
                <a:spcPts val="600"/>
              </a:spcAft>
            </a:pPr>
            <a:r>
              <a:rPr lang="en-US" sz="1600" kern="1200" dirty="0">
                <a:solidFill>
                  <a:schemeClr val="tx1"/>
                </a:solidFill>
                <a:latin typeface="Trebuchet MS" panose="020B0603020202020204" pitchFamily="34" charset="0"/>
                <a:ea typeface="+mj-ea"/>
                <a:cs typeface="+mj-cs"/>
              </a:rPr>
              <a:t>The distribution of conflict hotspots, flooding and IDP Settlements in South Sudan </a:t>
            </a:r>
          </a:p>
          <a:p>
            <a:endParaRPr lang="en-US" b="1" dirty="0"/>
          </a:p>
          <a:p>
            <a:r>
              <a:rPr lang="en-US" b="1" dirty="0"/>
              <a:t>Key Findings:</a:t>
            </a:r>
          </a:p>
          <a:p>
            <a:endParaRPr lang="en-US" b="1" dirty="0"/>
          </a:p>
          <a:p>
            <a:pPr marL="285750" indent="-285750">
              <a:buFont typeface="Arial" panose="020B0604020202020204" pitchFamily="34" charset="0"/>
              <a:buChar char="•"/>
            </a:pPr>
            <a:r>
              <a:rPr lang="en-US" dirty="0"/>
              <a:t>There are prominent hotspots of conflicts within the perimeter of climate shocks/impacts, such as flooding.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IDPs congregate in shared spaces, which can easily result in conflict, especially where there are underlying tensions and grievances.</a:t>
            </a:r>
          </a:p>
        </p:txBody>
      </p:sp>
    </p:spTree>
    <p:extLst>
      <p:ext uri="{BB962C8B-B14F-4D97-AF65-F5344CB8AC3E}">
        <p14:creationId xmlns:p14="http://schemas.microsoft.com/office/powerpoint/2010/main" val="36619797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88F2C5-D2E0-3534-12AF-4D311A8E9862}"/>
              </a:ext>
            </a:extLst>
          </p:cNvPr>
          <p:cNvSpPr txBox="1"/>
          <p:nvPr/>
        </p:nvSpPr>
        <p:spPr>
          <a:xfrm>
            <a:off x="244885" y="343358"/>
            <a:ext cx="11702230" cy="1536448"/>
          </a:xfrm>
          <a:prstGeom prst="rect">
            <a:avLst/>
          </a:prstGeom>
        </p:spPr>
        <p:txBody>
          <a:bodyPr vert="horz" lIns="91440" tIns="45720" rIns="91440" bIns="45720" rtlCol="0" anchor="t">
            <a:normAutofit/>
          </a:bodyPr>
          <a:lstStyle/>
          <a:p>
            <a:pPr rtl="1">
              <a:lnSpc>
                <a:spcPct val="90000"/>
              </a:lnSpc>
              <a:spcBef>
                <a:spcPct val="0"/>
              </a:spcBef>
              <a:spcAft>
                <a:spcPts val="432"/>
              </a:spcAft>
              <a:defRPr/>
            </a:pPr>
            <a:r>
              <a:rPr lang="en-US" sz="2400" b="1" kern="1200" dirty="0">
                <a:ea typeface="+mj-ea"/>
                <a:cs typeface="+mj-cs"/>
              </a:rPr>
              <a:t>Mapping of high grounds and related security risks (2024 flooding season)</a:t>
            </a:r>
          </a:p>
          <a:p>
            <a:pPr rtl="1">
              <a:lnSpc>
                <a:spcPct val="90000"/>
              </a:lnSpc>
              <a:spcBef>
                <a:spcPct val="0"/>
              </a:spcBef>
              <a:spcAft>
                <a:spcPts val="432"/>
              </a:spcAft>
              <a:defRPr/>
            </a:pPr>
            <a:r>
              <a:rPr lang="en-US" sz="2400" b="1" kern="1200" dirty="0">
                <a:ea typeface="+mj-ea"/>
                <a:cs typeface="+mj-cs"/>
              </a:rPr>
              <a:t> </a:t>
            </a:r>
          </a:p>
        </p:txBody>
      </p:sp>
      <p:pic>
        <p:nvPicPr>
          <p:cNvPr id="6" name="Picture 5" descr="A map of the south america&#10;&#10;Description automatically generated">
            <a:extLst>
              <a:ext uri="{FF2B5EF4-FFF2-40B4-BE49-F238E27FC236}">
                <a16:creationId xmlns:a16="http://schemas.microsoft.com/office/drawing/2014/main" id="{ABF87510-8D70-4E18-38D8-2354053B65E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921947" y="868323"/>
            <a:ext cx="4158109" cy="5887319"/>
          </a:xfrm>
          <a:prstGeom prst="rect">
            <a:avLst/>
          </a:prstGeom>
        </p:spPr>
      </p:pic>
      <p:pic>
        <p:nvPicPr>
          <p:cNvPr id="9" name="Picture 8" descr="A map of the state of california&#10;&#10;Description automatically generated">
            <a:extLst>
              <a:ext uri="{FF2B5EF4-FFF2-40B4-BE49-F238E27FC236}">
                <a16:creationId xmlns:a16="http://schemas.microsoft.com/office/drawing/2014/main" id="{84A268E6-2E81-0CD9-522B-086DC2C8590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22054" y="868323"/>
            <a:ext cx="7741745" cy="5468105"/>
          </a:xfrm>
          <a:prstGeom prst="rect">
            <a:avLst/>
          </a:prstGeom>
        </p:spPr>
      </p:pic>
    </p:spTree>
    <p:extLst>
      <p:ext uri="{BB962C8B-B14F-4D97-AF65-F5344CB8AC3E}">
        <p14:creationId xmlns:p14="http://schemas.microsoft.com/office/powerpoint/2010/main" val="41711087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88F2C5-D2E0-3534-12AF-4D311A8E9862}"/>
              </a:ext>
            </a:extLst>
          </p:cNvPr>
          <p:cNvSpPr txBox="1"/>
          <p:nvPr/>
        </p:nvSpPr>
        <p:spPr>
          <a:xfrm>
            <a:off x="244885" y="207591"/>
            <a:ext cx="11702230" cy="1536448"/>
          </a:xfrm>
          <a:prstGeom prst="rect">
            <a:avLst/>
          </a:prstGeom>
        </p:spPr>
        <p:txBody>
          <a:bodyPr vert="horz" lIns="91440" tIns="45720" rIns="91440" bIns="45720" rtlCol="0" anchor="t">
            <a:normAutofit/>
          </a:bodyPr>
          <a:lstStyle/>
          <a:p>
            <a:pPr rtl="1">
              <a:lnSpc>
                <a:spcPct val="90000"/>
              </a:lnSpc>
              <a:spcBef>
                <a:spcPct val="0"/>
              </a:spcBef>
              <a:spcAft>
                <a:spcPts val="432"/>
              </a:spcAft>
              <a:defRPr/>
            </a:pPr>
            <a:r>
              <a:rPr lang="en-US" sz="2800" b="1" kern="1200" dirty="0">
                <a:ea typeface="+mj-ea"/>
                <a:cs typeface="+mj-cs"/>
              </a:rPr>
              <a:t>Flood Management Dashboard (2024 flooding season)</a:t>
            </a:r>
          </a:p>
          <a:p>
            <a:pPr rtl="1">
              <a:lnSpc>
                <a:spcPct val="90000"/>
              </a:lnSpc>
              <a:spcBef>
                <a:spcPct val="0"/>
              </a:spcBef>
              <a:spcAft>
                <a:spcPts val="432"/>
              </a:spcAft>
              <a:defRPr/>
            </a:pPr>
            <a:r>
              <a:rPr lang="en-US" sz="2800" b="1" kern="1200" dirty="0">
                <a:ea typeface="+mj-ea"/>
                <a:cs typeface="+mj-cs"/>
              </a:rPr>
              <a:t> </a:t>
            </a:r>
          </a:p>
        </p:txBody>
      </p:sp>
      <p:sp>
        <p:nvSpPr>
          <p:cNvPr id="5" name="TextBox 4">
            <a:extLst>
              <a:ext uri="{FF2B5EF4-FFF2-40B4-BE49-F238E27FC236}">
                <a16:creationId xmlns:a16="http://schemas.microsoft.com/office/drawing/2014/main" id="{0F902C5C-2815-95EE-C04F-3C0C1B1BD482}"/>
              </a:ext>
            </a:extLst>
          </p:cNvPr>
          <p:cNvSpPr txBox="1"/>
          <p:nvPr/>
        </p:nvSpPr>
        <p:spPr>
          <a:xfrm>
            <a:off x="390616" y="833543"/>
            <a:ext cx="11453383" cy="142962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000" dirty="0"/>
              <a:t>Early warnings on flood alerts, flood-related displacement alerts, and flood-related insecurity alerts</a:t>
            </a:r>
          </a:p>
          <a:p>
            <a:pPr marL="285750" indent="-285750">
              <a:lnSpc>
                <a:spcPct val="150000"/>
              </a:lnSpc>
              <a:buFont typeface="Arial" panose="020B0604020202020204" pitchFamily="34" charset="0"/>
              <a:buChar char="•"/>
            </a:pPr>
            <a:r>
              <a:rPr lang="en-US" sz="2000" dirty="0"/>
              <a:t>Monitoring tool for flood responses and activities</a:t>
            </a:r>
          </a:p>
          <a:p>
            <a:pPr marL="285750" indent="-285750">
              <a:lnSpc>
                <a:spcPct val="150000"/>
              </a:lnSpc>
              <a:buFont typeface="Arial" panose="020B0604020202020204" pitchFamily="34" charset="0"/>
              <a:buChar char="•"/>
            </a:pPr>
            <a:r>
              <a:rPr lang="en-US" sz="2000" dirty="0"/>
              <a:t>Mapping of high ground areas and related security risks </a:t>
            </a:r>
          </a:p>
        </p:txBody>
      </p:sp>
      <p:pic>
        <p:nvPicPr>
          <p:cNvPr id="4" name="Picture 3" descr="A screenshot of a graph&#10;&#10;Description automatically generated">
            <a:extLst>
              <a:ext uri="{FF2B5EF4-FFF2-40B4-BE49-F238E27FC236}">
                <a16:creationId xmlns:a16="http://schemas.microsoft.com/office/drawing/2014/main" id="{3BB4156B-8004-464F-265C-EC680196C0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9791" y="1606377"/>
            <a:ext cx="4577324" cy="2577018"/>
          </a:xfrm>
          <a:prstGeom prst="rect">
            <a:avLst/>
          </a:prstGeom>
        </p:spPr>
      </p:pic>
      <p:pic>
        <p:nvPicPr>
          <p:cNvPr id="8" name="Picture 7" descr="A screenshot of a computer&#10;&#10;Description automatically generated">
            <a:extLst>
              <a:ext uri="{FF2B5EF4-FFF2-40B4-BE49-F238E27FC236}">
                <a16:creationId xmlns:a16="http://schemas.microsoft.com/office/drawing/2014/main" id="{D06E1091-5686-7899-F6A6-769924A3C0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886" y="2628978"/>
            <a:ext cx="6061588" cy="3253207"/>
          </a:xfrm>
          <a:prstGeom prst="rect">
            <a:avLst/>
          </a:prstGeom>
        </p:spPr>
      </p:pic>
      <p:pic>
        <p:nvPicPr>
          <p:cNvPr id="12" name="Picture 11" descr="A screenshot of a computer&#10;&#10;Description automatically generated">
            <a:extLst>
              <a:ext uri="{FF2B5EF4-FFF2-40B4-BE49-F238E27FC236}">
                <a16:creationId xmlns:a16="http://schemas.microsoft.com/office/drawing/2014/main" id="{0A74E648-C74C-666C-EC63-F054556F3C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2896" y="4292306"/>
            <a:ext cx="4343733" cy="2308216"/>
          </a:xfrm>
          <a:prstGeom prst="rect">
            <a:avLst/>
          </a:prstGeom>
        </p:spPr>
      </p:pic>
    </p:spTree>
    <p:extLst>
      <p:ext uri="{BB962C8B-B14F-4D97-AF65-F5344CB8AC3E}">
        <p14:creationId xmlns:p14="http://schemas.microsoft.com/office/powerpoint/2010/main" val="1967892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73B2A11-99C7-336B-3DF5-9D14153BDB61}"/>
              </a:ext>
            </a:extLst>
          </p:cNvPr>
          <p:cNvSpPr>
            <a:spLocks noGrp="1"/>
          </p:cNvSpPr>
          <p:nvPr>
            <p:ph type="sldNum" sz="quarter" idx="12"/>
          </p:nvPr>
        </p:nvSpPr>
        <p:spPr/>
        <p:txBody>
          <a:bodyPr/>
          <a:lstStyle/>
          <a:p>
            <a:fld id="{D93565D5-1BCB-4217-ACB8-080CBC6CCA35}" type="slidenum">
              <a:rPr lang="en-US" smtClean="0"/>
              <a:t>30</a:t>
            </a:fld>
            <a:endParaRPr lang="en-US"/>
          </a:p>
        </p:txBody>
      </p:sp>
      <p:pic>
        <p:nvPicPr>
          <p:cNvPr id="7" name="Picture 6" descr="A group of people sitting at a table&#10;&#10;Description automatically generated">
            <a:extLst>
              <a:ext uri="{FF2B5EF4-FFF2-40B4-BE49-F238E27FC236}">
                <a16:creationId xmlns:a16="http://schemas.microsoft.com/office/drawing/2014/main" id="{2606E97F-2EFD-D4BF-AE37-7F9D936B4D8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398989" y="710449"/>
            <a:ext cx="3534777" cy="2651083"/>
          </a:xfrm>
          <a:prstGeom prst="rect">
            <a:avLst/>
          </a:prstGeom>
        </p:spPr>
      </p:pic>
      <p:pic>
        <p:nvPicPr>
          <p:cNvPr id="9" name="Picture 8" descr="A group of people sitting around a table&#10;&#10;Description automatically generated">
            <a:extLst>
              <a:ext uri="{FF2B5EF4-FFF2-40B4-BE49-F238E27FC236}">
                <a16:creationId xmlns:a16="http://schemas.microsoft.com/office/drawing/2014/main" id="{FF8B590D-B574-4F49-D24F-D740627ABC9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398990" y="3676650"/>
            <a:ext cx="3534776" cy="2651082"/>
          </a:xfrm>
          <a:prstGeom prst="rect">
            <a:avLst/>
          </a:prstGeom>
        </p:spPr>
      </p:pic>
      <p:sp>
        <p:nvSpPr>
          <p:cNvPr id="14" name="TextBox 13">
            <a:extLst>
              <a:ext uri="{FF2B5EF4-FFF2-40B4-BE49-F238E27FC236}">
                <a16:creationId xmlns:a16="http://schemas.microsoft.com/office/drawing/2014/main" id="{30137650-FFBC-D6E7-7ADA-679EB29FB832}"/>
              </a:ext>
            </a:extLst>
          </p:cNvPr>
          <p:cNvSpPr txBox="1"/>
          <p:nvPr/>
        </p:nvSpPr>
        <p:spPr>
          <a:xfrm>
            <a:off x="223156" y="136525"/>
            <a:ext cx="10137853"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800" b="1" dirty="0">
                <a:solidFill>
                  <a:srgbClr val="0070C0"/>
                </a:solidFill>
                <a:ea typeface="+mj-ea"/>
                <a:cs typeface="+mj-cs"/>
              </a:rPr>
              <a:t>2</a:t>
            </a:r>
            <a:r>
              <a:rPr lang="en-US" sz="2800" b="1" kern="1200" dirty="0">
                <a:solidFill>
                  <a:srgbClr val="0070C0"/>
                </a:solidFill>
                <a:ea typeface="+mj-ea"/>
                <a:cs typeface="+mj-cs"/>
              </a:rPr>
              <a:t>. Training, capacity building and awareness raising</a:t>
            </a:r>
          </a:p>
          <a:p>
            <a:pPr>
              <a:lnSpc>
                <a:spcPct val="90000"/>
              </a:lnSpc>
              <a:spcBef>
                <a:spcPct val="0"/>
              </a:spcBef>
              <a:spcAft>
                <a:spcPts val="600"/>
              </a:spcAft>
            </a:pPr>
            <a:endParaRPr lang="en-US" sz="2800" b="1" kern="1200" dirty="0">
              <a:solidFill>
                <a:srgbClr val="0070C0"/>
              </a:solidFill>
              <a:ea typeface="+mj-ea"/>
              <a:cs typeface="+mj-cs"/>
            </a:endParaRPr>
          </a:p>
        </p:txBody>
      </p:sp>
      <p:sp>
        <p:nvSpPr>
          <p:cNvPr id="15" name="TextBox 14">
            <a:extLst>
              <a:ext uri="{FF2B5EF4-FFF2-40B4-BE49-F238E27FC236}">
                <a16:creationId xmlns:a16="http://schemas.microsoft.com/office/drawing/2014/main" id="{710ACDFE-81AC-0D97-A468-9C3AC42A6A72}"/>
              </a:ext>
            </a:extLst>
          </p:cNvPr>
          <p:cNvSpPr txBox="1"/>
          <p:nvPr/>
        </p:nvSpPr>
        <p:spPr>
          <a:xfrm>
            <a:off x="223155" y="996198"/>
            <a:ext cx="8175833" cy="5861802"/>
          </a:xfrm>
          <a:prstGeom prst="rect">
            <a:avLst/>
          </a:prstGeom>
        </p:spPr>
        <p:txBody>
          <a:bodyPr vert="horz" lIns="91440" tIns="45720" rIns="91440" bIns="45720" rtlCol="0">
            <a:normAutofit/>
          </a:bodyPr>
          <a:lstStyle/>
          <a:p>
            <a:pPr marL="457200" indent="-342900">
              <a:lnSpc>
                <a:spcPct val="90000"/>
              </a:lnSpc>
              <a:spcAft>
                <a:spcPts val="600"/>
              </a:spcAft>
              <a:buFont typeface="Arial" panose="020B0604020202020204" pitchFamily="34" charset="0"/>
              <a:buChar char="•"/>
            </a:pPr>
            <a:r>
              <a:rPr lang="en-US" sz="2200" b="1" dirty="0"/>
              <a:t>Internal trainings</a:t>
            </a:r>
            <a:r>
              <a:rPr lang="en-US" sz="2200" dirty="0"/>
              <a:t>, e.g. (1) rollout of </a:t>
            </a:r>
            <a:r>
              <a:rPr lang="en-US" sz="2200" dirty="0" err="1"/>
              <a:t>ToT</a:t>
            </a:r>
            <a:r>
              <a:rPr lang="en-US" sz="2200" dirty="0"/>
              <a:t> with </a:t>
            </a:r>
            <a:r>
              <a:rPr lang="en-US" sz="2200" b="1" dirty="0"/>
              <a:t>UN Police</a:t>
            </a:r>
            <a:r>
              <a:rPr lang="en-US" sz="2200" dirty="0"/>
              <a:t>; (2) workshop on integrated climate security analysis; (3) during annual retreats of Mission sections; (4) UN Peacebuilding Fund training, etc.</a:t>
            </a:r>
          </a:p>
          <a:p>
            <a:pPr marL="457200" indent="-342900">
              <a:lnSpc>
                <a:spcPct val="90000"/>
              </a:lnSpc>
              <a:spcAft>
                <a:spcPts val="600"/>
              </a:spcAft>
              <a:buFont typeface="Arial" panose="020B0604020202020204" pitchFamily="34" charset="0"/>
              <a:buChar char="•"/>
            </a:pPr>
            <a:endParaRPr lang="en-US" sz="2200" b="1" dirty="0"/>
          </a:p>
          <a:p>
            <a:pPr marL="457200" indent="-342900">
              <a:lnSpc>
                <a:spcPct val="90000"/>
              </a:lnSpc>
              <a:spcAft>
                <a:spcPts val="600"/>
              </a:spcAft>
              <a:buFont typeface="Arial" panose="020B0604020202020204" pitchFamily="34" charset="0"/>
              <a:buChar char="•"/>
            </a:pPr>
            <a:r>
              <a:rPr lang="en-US" sz="2200" b="1" dirty="0"/>
              <a:t>Capacity building </a:t>
            </a:r>
            <a:r>
              <a:rPr lang="en-US" sz="2200" dirty="0"/>
              <a:t>of government agencies, development partners, NGOs, CSOs, academia and research institutions on climate security  </a:t>
            </a:r>
          </a:p>
          <a:p>
            <a:pPr marL="457200" indent="-342900">
              <a:lnSpc>
                <a:spcPct val="90000"/>
              </a:lnSpc>
              <a:spcAft>
                <a:spcPts val="600"/>
              </a:spcAft>
              <a:buFont typeface="Arial" panose="020B0604020202020204" pitchFamily="34" charset="0"/>
              <a:buChar char="•"/>
            </a:pPr>
            <a:endParaRPr lang="en-US" sz="2200" dirty="0"/>
          </a:p>
          <a:p>
            <a:pPr marL="457200" indent="-342900">
              <a:lnSpc>
                <a:spcPct val="90000"/>
              </a:lnSpc>
              <a:spcAft>
                <a:spcPts val="600"/>
              </a:spcAft>
              <a:buFont typeface="Arial" panose="020B0604020202020204" pitchFamily="34" charset="0"/>
              <a:buChar char="•"/>
            </a:pPr>
            <a:r>
              <a:rPr lang="en-US" sz="2200" dirty="0"/>
              <a:t>Training on </a:t>
            </a:r>
            <a:r>
              <a:rPr lang="en-US" sz="2200" b="1" dirty="0"/>
              <a:t>climate security and gender</a:t>
            </a:r>
            <a:r>
              <a:rPr lang="en-US" sz="2200" dirty="0"/>
              <a:t>, in collaboration with UNMISS Gender Affairs Unit (GAU)</a:t>
            </a:r>
          </a:p>
          <a:p>
            <a:pPr marL="457200" indent="-342900">
              <a:lnSpc>
                <a:spcPct val="90000"/>
              </a:lnSpc>
              <a:spcAft>
                <a:spcPts val="600"/>
              </a:spcAft>
              <a:buFont typeface="Arial" panose="020B0604020202020204" pitchFamily="34" charset="0"/>
              <a:buChar char="•"/>
            </a:pPr>
            <a:endParaRPr lang="en-US" sz="2200" dirty="0"/>
          </a:p>
          <a:p>
            <a:pPr marL="457200" indent="-342900">
              <a:lnSpc>
                <a:spcPct val="90000"/>
              </a:lnSpc>
              <a:spcAft>
                <a:spcPts val="600"/>
              </a:spcAft>
              <a:buFont typeface="Arial" panose="020B0604020202020204" pitchFamily="34" charset="0"/>
              <a:buChar char="•"/>
            </a:pPr>
            <a:r>
              <a:rPr lang="en-US" sz="2200" dirty="0"/>
              <a:t>UN Climate, Peace and Security </a:t>
            </a:r>
            <a:r>
              <a:rPr lang="en-US" sz="2200" b="1" dirty="0"/>
              <a:t>Working Group </a:t>
            </a:r>
            <a:r>
              <a:rPr lang="en-US" sz="2200" dirty="0"/>
              <a:t>in South Sudan</a:t>
            </a:r>
          </a:p>
          <a:p>
            <a:pPr marL="457200" indent="-342900">
              <a:lnSpc>
                <a:spcPct val="90000"/>
              </a:lnSpc>
              <a:spcAft>
                <a:spcPts val="600"/>
              </a:spcAft>
              <a:buFont typeface="Arial" panose="020B0604020202020204" pitchFamily="34" charset="0"/>
              <a:buChar char="•"/>
            </a:pPr>
            <a:endParaRPr lang="en-US" sz="2200" dirty="0"/>
          </a:p>
          <a:p>
            <a:pPr marL="457200" indent="-342900">
              <a:lnSpc>
                <a:spcPct val="90000"/>
              </a:lnSpc>
              <a:spcAft>
                <a:spcPts val="600"/>
              </a:spcAft>
              <a:buFont typeface="Arial" panose="020B0604020202020204" pitchFamily="34" charset="0"/>
              <a:buChar char="•"/>
            </a:pPr>
            <a:r>
              <a:rPr lang="en-US" sz="2200" dirty="0"/>
              <a:t>Strengthening </a:t>
            </a:r>
            <a:r>
              <a:rPr lang="en-US" sz="2200" b="1" dirty="0"/>
              <a:t>Community of Practice </a:t>
            </a:r>
            <a:r>
              <a:rPr lang="en-US" sz="2200" dirty="0"/>
              <a:t>on Climate, Peace and Security in South Sudan</a:t>
            </a:r>
          </a:p>
          <a:p>
            <a:pPr marL="457200" indent="-342900">
              <a:lnSpc>
                <a:spcPct val="90000"/>
              </a:lnSpc>
              <a:spcAft>
                <a:spcPts val="600"/>
              </a:spcAft>
              <a:buFont typeface="Arial" panose="020B0604020202020204" pitchFamily="34" charset="0"/>
              <a:buChar char="•"/>
            </a:pPr>
            <a:endParaRPr lang="en-US" sz="2200" dirty="0"/>
          </a:p>
          <a:p>
            <a:pPr marL="457200" indent="-342900">
              <a:lnSpc>
                <a:spcPct val="90000"/>
              </a:lnSpc>
              <a:spcAft>
                <a:spcPts val="600"/>
              </a:spcAft>
              <a:buFont typeface="Arial" panose="020B0604020202020204" pitchFamily="34" charset="0"/>
              <a:buChar char="•"/>
            </a:pPr>
            <a:endParaRPr lang="en-US" sz="2200" dirty="0"/>
          </a:p>
          <a:p>
            <a:pPr marL="457200" indent="-342900">
              <a:lnSpc>
                <a:spcPct val="90000"/>
              </a:lnSpc>
              <a:spcAft>
                <a:spcPts val="600"/>
              </a:spcAft>
              <a:buFont typeface="Arial" panose="020B0604020202020204" pitchFamily="34" charset="0"/>
              <a:buChar char="•"/>
            </a:pPr>
            <a:endParaRPr lang="en-US" sz="2200" dirty="0"/>
          </a:p>
          <a:p>
            <a:pPr marL="114300">
              <a:lnSpc>
                <a:spcPct val="90000"/>
              </a:lnSpc>
              <a:spcAft>
                <a:spcPts val="600"/>
              </a:spcAft>
            </a:pPr>
            <a:endParaRPr lang="en-US" sz="2200" dirty="0"/>
          </a:p>
        </p:txBody>
      </p:sp>
    </p:spTree>
    <p:extLst>
      <p:ext uri="{BB962C8B-B14F-4D97-AF65-F5344CB8AC3E}">
        <p14:creationId xmlns:p14="http://schemas.microsoft.com/office/powerpoint/2010/main" val="4004223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F8D631-F71B-6ADC-2A1A-543C31BF638A}"/>
              </a:ext>
            </a:extLst>
          </p:cNvPr>
          <p:cNvSpPr>
            <a:spLocks noGrp="1"/>
          </p:cNvSpPr>
          <p:nvPr>
            <p:ph type="title"/>
          </p:nvPr>
        </p:nvSpPr>
        <p:spPr>
          <a:xfrm>
            <a:off x="691243" y="2242911"/>
            <a:ext cx="10515600" cy="1325563"/>
          </a:xfrm>
        </p:spPr>
        <p:txBody>
          <a:bodyPr>
            <a:normAutofit/>
          </a:bodyPr>
          <a:lstStyle/>
          <a:p>
            <a:pPr algn="ctr"/>
            <a:r>
              <a:rPr lang="en-US" sz="6000" dirty="0">
                <a:solidFill>
                  <a:schemeClr val="bg1"/>
                </a:solidFill>
              </a:rPr>
              <a:t>THANK YOU</a:t>
            </a:r>
          </a:p>
        </p:txBody>
      </p:sp>
    </p:spTree>
    <p:extLst>
      <p:ext uri="{BB962C8B-B14F-4D97-AF65-F5344CB8AC3E}">
        <p14:creationId xmlns:p14="http://schemas.microsoft.com/office/powerpoint/2010/main" val="1132990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4AD892-FB2A-23BE-838D-E54628BCBCC9}"/>
              </a:ext>
            </a:extLst>
          </p:cNvPr>
          <p:cNvSpPr txBox="1"/>
          <p:nvPr/>
        </p:nvSpPr>
        <p:spPr>
          <a:xfrm>
            <a:off x="0" y="202367"/>
            <a:ext cx="12192000" cy="523220"/>
          </a:xfrm>
          <a:prstGeom prst="rect">
            <a:avLst/>
          </a:prstGeom>
          <a:solidFill>
            <a:schemeClr val="accent1"/>
          </a:solidFill>
        </p:spPr>
        <p:txBody>
          <a:bodyPr wrap="square" rtlCol="0">
            <a:spAutoFit/>
          </a:bodyPr>
          <a:lstStyle/>
          <a:p>
            <a:pPr algn="ctr"/>
            <a:r>
              <a:rPr lang="en-US" sz="2800" b="1" dirty="0">
                <a:solidFill>
                  <a:schemeClr val="bg1"/>
                </a:solidFill>
              </a:rPr>
              <a:t>Contact information</a:t>
            </a:r>
          </a:p>
        </p:txBody>
      </p:sp>
      <p:sp>
        <p:nvSpPr>
          <p:cNvPr id="3" name="TextBox 2">
            <a:extLst>
              <a:ext uri="{FF2B5EF4-FFF2-40B4-BE49-F238E27FC236}">
                <a16:creationId xmlns:a16="http://schemas.microsoft.com/office/drawing/2014/main" id="{B9CEC8EF-965A-6117-999B-D1F3C8852709}"/>
              </a:ext>
            </a:extLst>
          </p:cNvPr>
          <p:cNvSpPr txBox="1"/>
          <p:nvPr/>
        </p:nvSpPr>
        <p:spPr>
          <a:xfrm>
            <a:off x="140780" y="871893"/>
            <a:ext cx="11890799" cy="5416868"/>
          </a:xfrm>
          <a:prstGeom prst="rect">
            <a:avLst/>
          </a:prstGeom>
          <a:noFill/>
        </p:spPr>
        <p:txBody>
          <a:bodyPr wrap="square" rtlCol="0">
            <a:spAutoFit/>
          </a:bodyPr>
          <a:lstStyle/>
          <a:p>
            <a:pPr>
              <a:lnSpc>
                <a:spcPct val="150000"/>
              </a:lnSpc>
            </a:pPr>
            <a:r>
              <a:rPr lang="en-US" sz="2800" b="1" dirty="0">
                <a:solidFill>
                  <a:srgbClr val="0070C0"/>
                </a:solidFill>
              </a:rPr>
              <a:t>UNMISS Climate, Peace and Security Unit (CPSU) team members</a:t>
            </a:r>
          </a:p>
          <a:p>
            <a:endParaRPr lang="en-US" sz="2400" dirty="0"/>
          </a:p>
          <a:p>
            <a:r>
              <a:rPr lang="en-US" sz="2000" b="1" dirty="0"/>
              <a:t>Johnson N. Nkem (PhD)</a:t>
            </a:r>
          </a:p>
          <a:p>
            <a:r>
              <a:rPr lang="en-US" sz="2000" dirty="0"/>
              <a:t>Senior Climate and Security Advisor</a:t>
            </a:r>
          </a:p>
          <a:p>
            <a:r>
              <a:rPr lang="en-US" sz="2000" dirty="0"/>
              <a:t>United Nations Mission in South Sudan (UNMISS) </a:t>
            </a:r>
          </a:p>
          <a:p>
            <a:r>
              <a:rPr lang="en-US" sz="2000" dirty="0">
                <a:hlinkClick r:id="rId3"/>
              </a:rPr>
              <a:t>nkem@un.org</a:t>
            </a:r>
            <a:r>
              <a:rPr lang="en-US" sz="2000" dirty="0"/>
              <a:t> </a:t>
            </a:r>
          </a:p>
          <a:p>
            <a:endParaRPr lang="en-US" sz="2000" dirty="0"/>
          </a:p>
          <a:p>
            <a:r>
              <a:rPr lang="en-US" sz="2000" b="1" dirty="0"/>
              <a:t>Ratia Tekenet</a:t>
            </a:r>
          </a:p>
          <a:p>
            <a:r>
              <a:rPr lang="en-US" sz="2000" dirty="0"/>
              <a:t>Climate Security Expert</a:t>
            </a:r>
          </a:p>
          <a:p>
            <a:r>
              <a:rPr lang="en-US" sz="2000" dirty="0"/>
              <a:t>Civil Affairs Division (CAD), United Nations Mission in South Sudan (UNMISS)</a:t>
            </a:r>
          </a:p>
          <a:p>
            <a:r>
              <a:rPr lang="en-US" sz="2000" dirty="0">
                <a:hlinkClick r:id="rId4"/>
              </a:rPr>
              <a:t>ratia.tekenet@un.org</a:t>
            </a:r>
            <a:r>
              <a:rPr lang="en-US" sz="2000" dirty="0"/>
              <a:t>  </a:t>
            </a:r>
          </a:p>
          <a:p>
            <a:endParaRPr lang="en-US" sz="2000" b="1" dirty="0"/>
          </a:p>
          <a:p>
            <a:r>
              <a:rPr lang="en-US" sz="2000" b="1" dirty="0"/>
              <a:t>Lucas Destrijcker</a:t>
            </a:r>
          </a:p>
          <a:p>
            <a:r>
              <a:rPr lang="en-US" sz="2000" dirty="0"/>
              <a:t>Climate Security Expert</a:t>
            </a:r>
          </a:p>
          <a:p>
            <a:r>
              <a:rPr lang="en-US" sz="2000" dirty="0"/>
              <a:t>Civil Affairs Division (CAD), United Nations Mission in South Sudan (UNMISS) </a:t>
            </a:r>
          </a:p>
          <a:p>
            <a:r>
              <a:rPr lang="en-US" sz="2000" dirty="0">
                <a:hlinkClick r:id="rId5"/>
              </a:rPr>
              <a:t>destrijcker@un.org</a:t>
            </a:r>
            <a:r>
              <a:rPr lang="en-US" sz="2000" dirty="0"/>
              <a:t> </a:t>
            </a:r>
          </a:p>
        </p:txBody>
      </p:sp>
    </p:spTree>
    <p:extLst>
      <p:ext uri="{BB962C8B-B14F-4D97-AF65-F5344CB8AC3E}">
        <p14:creationId xmlns:p14="http://schemas.microsoft.com/office/powerpoint/2010/main" val="40127101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CF46BA-B488-28DD-4DB6-241D517F7470}"/>
              </a:ext>
            </a:extLst>
          </p:cNvPr>
          <p:cNvSpPr txBox="1"/>
          <p:nvPr/>
        </p:nvSpPr>
        <p:spPr>
          <a:xfrm>
            <a:off x="319441" y="1506029"/>
            <a:ext cx="10976088" cy="4811390"/>
          </a:xfrm>
          <a:prstGeom prst="rect">
            <a:avLst/>
          </a:prstGeom>
        </p:spPr>
        <p:txBody>
          <a:bodyPr vert="horz" lIns="91440" tIns="45720" rIns="91440" bIns="45720" rtlCol="0" anchor="t">
            <a:normAutofit/>
          </a:bodyPr>
          <a:lstStyle/>
          <a:p>
            <a:pPr marL="114300">
              <a:lnSpc>
                <a:spcPct val="120000"/>
              </a:lnSpc>
              <a:spcAft>
                <a:spcPts val="600"/>
              </a:spcAft>
            </a:pPr>
            <a:endParaRPr lang="en-US" sz="1400" dirty="0"/>
          </a:p>
        </p:txBody>
      </p:sp>
      <p:sp>
        <p:nvSpPr>
          <p:cNvPr id="2" name="CasellaDiTesto 23">
            <a:extLst>
              <a:ext uri="{FF2B5EF4-FFF2-40B4-BE49-F238E27FC236}">
                <a16:creationId xmlns:a16="http://schemas.microsoft.com/office/drawing/2014/main" id="{E6F709B7-B73C-4152-130C-0B3ED4B4ED50}"/>
              </a:ext>
            </a:extLst>
          </p:cNvPr>
          <p:cNvSpPr txBox="1"/>
          <p:nvPr/>
        </p:nvSpPr>
        <p:spPr>
          <a:xfrm>
            <a:off x="319441" y="300130"/>
            <a:ext cx="11509626" cy="5078313"/>
          </a:xfrm>
          <a:prstGeom prst="rect">
            <a:avLst/>
          </a:prstGeom>
          <a:noFill/>
        </p:spPr>
        <p:txBody>
          <a:bodyPr wrap="square" rtlCol="0">
            <a:spAutoFit/>
          </a:bodyPr>
          <a:lstStyle/>
          <a:p>
            <a:pPr defTabSz="740664">
              <a:spcAft>
                <a:spcPts val="600"/>
              </a:spcAft>
              <a:buClr>
                <a:schemeClr val="accent5"/>
              </a:buClr>
            </a:pPr>
            <a:r>
              <a:rPr lang="en-US" sz="2800" b="1" dirty="0">
                <a:solidFill>
                  <a:srgbClr val="0070C0"/>
                </a:solidFill>
                <a:ea typeface="Tahoma" panose="020B0604030504040204" pitchFamily="34" charset="0"/>
                <a:cs typeface="Tahoma" panose="020B0604030504040204" pitchFamily="34" charset="0"/>
              </a:rPr>
              <a:t>Climate-related activities of UNMISS</a:t>
            </a:r>
            <a:endParaRPr lang="en-US" sz="2800" kern="1200" dirty="0">
              <a:solidFill>
                <a:srgbClr val="0070C0"/>
              </a:solidFill>
              <a:ea typeface="Tahoma" panose="020B0604030504040204" pitchFamily="34" charset="0"/>
              <a:cs typeface="Tahoma" panose="020B0604030504040204" pitchFamily="34" charset="0"/>
            </a:endParaRPr>
          </a:p>
          <a:p>
            <a:pPr defTabSz="740664">
              <a:spcAft>
                <a:spcPts val="600"/>
              </a:spcAft>
              <a:buClr>
                <a:schemeClr val="accent5"/>
              </a:buClr>
            </a:pPr>
            <a:endParaRPr lang="en-GB" sz="1100" b="1" kern="700" spc="16" dirty="0">
              <a:solidFill>
                <a:schemeClr val="tx1"/>
              </a:solidFill>
              <a:ea typeface="Tahoma" panose="020B0604030504040204" pitchFamily="34" charset="0"/>
              <a:cs typeface="Tahoma" panose="020B0604030504040204" pitchFamily="34" charset="0"/>
            </a:endParaRPr>
          </a:p>
          <a:p>
            <a:pPr marL="457200" indent="-457200" defTabSz="740664">
              <a:spcAft>
                <a:spcPts val="600"/>
              </a:spcAft>
              <a:buClr>
                <a:schemeClr val="accent5"/>
              </a:buClr>
              <a:buFont typeface="+mj-lt"/>
              <a:buAutoNum type="arabicPeriod"/>
            </a:pPr>
            <a:r>
              <a:rPr lang="en-US" sz="2400" b="1" kern="700" spc="16" dirty="0">
                <a:ea typeface="Tahoma" panose="020B0604030504040204" pitchFamily="34" charset="0"/>
                <a:cs typeface="Tahoma" panose="020B0604030504040204" pitchFamily="34" charset="0"/>
              </a:rPr>
              <a:t>Disaster response </a:t>
            </a:r>
            <a:r>
              <a:rPr lang="en-US" sz="2400" kern="700" spc="16" dirty="0">
                <a:ea typeface="Tahoma" panose="020B0604030504040204" pitchFamily="34" charset="0"/>
                <a:cs typeface="Tahoma" panose="020B0604030504040204" pitchFamily="34" charset="0"/>
              </a:rPr>
              <a:t>and management (e.g. logistical support, engineering, etc.)</a:t>
            </a:r>
          </a:p>
          <a:p>
            <a:pPr marL="457200" indent="-457200" defTabSz="740664">
              <a:spcAft>
                <a:spcPts val="600"/>
              </a:spcAft>
              <a:buClr>
                <a:schemeClr val="accent5"/>
              </a:buClr>
              <a:buFont typeface="+mj-lt"/>
              <a:buAutoNum type="arabicPeriod"/>
            </a:pPr>
            <a:endParaRPr lang="en-US" sz="2400" kern="700" spc="16" dirty="0">
              <a:ea typeface="Tahoma" panose="020B0604030504040204" pitchFamily="34" charset="0"/>
              <a:cs typeface="Tahoma" panose="020B0604030504040204" pitchFamily="34" charset="0"/>
            </a:endParaRPr>
          </a:p>
          <a:p>
            <a:pPr marL="457200" indent="-457200" defTabSz="740664">
              <a:spcAft>
                <a:spcPts val="600"/>
              </a:spcAft>
              <a:buClr>
                <a:schemeClr val="accent5"/>
              </a:buClr>
              <a:buFont typeface="+mj-lt"/>
              <a:buAutoNum type="arabicPeriod"/>
            </a:pPr>
            <a:r>
              <a:rPr lang="en-US" sz="2400" kern="700" spc="16" dirty="0">
                <a:ea typeface="Tahoma" panose="020B0604030504040204" pitchFamily="34" charset="0"/>
                <a:cs typeface="Tahoma" panose="020B0604030504040204" pitchFamily="34" charset="0"/>
              </a:rPr>
              <a:t>“</a:t>
            </a:r>
            <a:r>
              <a:rPr lang="en-US" sz="2400" b="1" kern="700" spc="16" dirty="0">
                <a:ea typeface="Tahoma" panose="020B0604030504040204" pitchFamily="34" charset="0"/>
                <a:cs typeface="Tahoma" panose="020B0604030504040204" pitchFamily="34" charset="0"/>
              </a:rPr>
              <a:t>Greening</a:t>
            </a:r>
            <a:r>
              <a:rPr lang="en-US" sz="2400" kern="700" spc="16" dirty="0">
                <a:ea typeface="Tahoma" panose="020B0604030504040204" pitchFamily="34" charset="0"/>
                <a:cs typeface="Tahoma" panose="020B0604030504040204" pitchFamily="34" charset="0"/>
              </a:rPr>
              <a:t>” mission operations and planning (Environmental Affairs Unit)  </a:t>
            </a:r>
            <a:endParaRPr lang="en-US" sz="2400" b="1" kern="700" spc="16" dirty="0">
              <a:ea typeface="Tahoma" panose="020B0604030504040204" pitchFamily="34" charset="0"/>
              <a:cs typeface="Tahoma" panose="020B0604030504040204" pitchFamily="34" charset="0"/>
            </a:endParaRPr>
          </a:p>
          <a:p>
            <a:pPr marL="457200" indent="-457200" defTabSz="740664">
              <a:spcAft>
                <a:spcPts val="600"/>
              </a:spcAft>
              <a:buClr>
                <a:schemeClr val="accent5"/>
              </a:buClr>
              <a:buFont typeface="+mj-lt"/>
              <a:buAutoNum type="arabicPeriod"/>
            </a:pPr>
            <a:endParaRPr lang="en-US" sz="2400" kern="700" spc="16" dirty="0">
              <a:ea typeface="Tahoma" panose="020B0604030504040204" pitchFamily="34" charset="0"/>
              <a:cs typeface="Tahoma" panose="020B0604030504040204" pitchFamily="34" charset="0"/>
            </a:endParaRPr>
          </a:p>
          <a:p>
            <a:pPr marL="457200" indent="-457200" defTabSz="740664">
              <a:spcAft>
                <a:spcPts val="600"/>
              </a:spcAft>
              <a:buClr>
                <a:schemeClr val="accent5"/>
              </a:buClr>
              <a:buFont typeface="+mj-lt"/>
              <a:buAutoNum type="arabicPeriod"/>
            </a:pPr>
            <a:r>
              <a:rPr lang="en-US" sz="2400" kern="700" spc="16" dirty="0">
                <a:ea typeface="Tahoma" panose="020B0604030504040204" pitchFamily="34" charset="0"/>
                <a:cs typeface="Tahoma" panose="020B0604030504040204" pitchFamily="34" charset="0"/>
              </a:rPr>
              <a:t>Gaining a </a:t>
            </a:r>
            <a:r>
              <a:rPr lang="en-US" sz="2400" b="1" kern="700" spc="16" dirty="0">
                <a:ea typeface="Tahoma" panose="020B0604030504040204" pitchFamily="34" charset="0"/>
                <a:cs typeface="Tahoma" panose="020B0604030504040204" pitchFamily="34" charset="0"/>
              </a:rPr>
              <a:t>better understanding </a:t>
            </a:r>
            <a:r>
              <a:rPr lang="en-US" sz="2400" kern="700" spc="16" dirty="0">
                <a:ea typeface="Tahoma" panose="020B0604030504040204" pitchFamily="34" charset="0"/>
                <a:cs typeface="Tahoma" panose="020B0604030504040204" pitchFamily="34" charset="0"/>
              </a:rPr>
              <a:t>of the linkages between climate impacts and peace and security</a:t>
            </a:r>
          </a:p>
          <a:p>
            <a:pPr marL="457200" indent="-457200" defTabSz="740664">
              <a:spcAft>
                <a:spcPts val="600"/>
              </a:spcAft>
              <a:buClr>
                <a:schemeClr val="accent5"/>
              </a:buClr>
              <a:buFont typeface="+mj-lt"/>
              <a:buAutoNum type="arabicPeriod"/>
            </a:pPr>
            <a:endParaRPr lang="en-US" sz="2400" kern="700" spc="16" dirty="0">
              <a:ea typeface="Tahoma" panose="020B0604030504040204" pitchFamily="34" charset="0"/>
              <a:cs typeface="Tahoma" panose="020B0604030504040204" pitchFamily="34" charset="0"/>
            </a:endParaRPr>
          </a:p>
          <a:p>
            <a:pPr marL="457200" indent="-457200" defTabSz="740664">
              <a:spcAft>
                <a:spcPts val="600"/>
              </a:spcAft>
              <a:buClr>
                <a:schemeClr val="accent5"/>
              </a:buClr>
              <a:buFont typeface="+mj-lt"/>
              <a:buAutoNum type="arabicPeriod"/>
            </a:pPr>
            <a:r>
              <a:rPr lang="en-US" sz="2400" kern="700" spc="16" dirty="0">
                <a:ea typeface="Tahoma" panose="020B0604030504040204" pitchFamily="34" charset="0"/>
                <a:cs typeface="Tahoma" panose="020B0604030504040204" pitchFamily="34" charset="0"/>
              </a:rPr>
              <a:t>Developing </a:t>
            </a:r>
            <a:r>
              <a:rPr lang="en-US" sz="2400" b="1" kern="700" spc="16" dirty="0">
                <a:ea typeface="Tahoma" panose="020B0604030504040204" pitchFamily="34" charset="0"/>
                <a:cs typeface="Tahoma" panose="020B0604030504040204" pitchFamily="34" charset="0"/>
              </a:rPr>
              <a:t>responses to address peace and security risks </a:t>
            </a:r>
            <a:r>
              <a:rPr lang="en-US" sz="2400" kern="700" spc="16" dirty="0">
                <a:ea typeface="Tahoma" panose="020B0604030504040204" pitchFamily="34" charset="0"/>
                <a:cs typeface="Tahoma" panose="020B0604030504040204" pitchFamily="34" charset="0"/>
              </a:rPr>
              <a:t>emerging from climate impacts </a:t>
            </a:r>
          </a:p>
          <a:p>
            <a:pPr marL="457200" indent="-457200" defTabSz="740664">
              <a:spcAft>
                <a:spcPts val="600"/>
              </a:spcAft>
              <a:buClr>
                <a:schemeClr val="accent5"/>
              </a:buClr>
              <a:buFont typeface="+mj-lt"/>
              <a:buAutoNum type="arabicPeriod"/>
            </a:pPr>
            <a:endParaRPr lang="en-US" sz="2400" kern="700" spc="16" dirty="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448201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73B2A11-99C7-336B-3DF5-9D14153BDB61}"/>
              </a:ext>
            </a:extLst>
          </p:cNvPr>
          <p:cNvSpPr>
            <a:spLocks noGrp="1"/>
          </p:cNvSpPr>
          <p:nvPr>
            <p:ph type="sldNum" sz="quarter" idx="12"/>
          </p:nvPr>
        </p:nvSpPr>
        <p:spPr/>
        <p:txBody>
          <a:bodyPr/>
          <a:lstStyle/>
          <a:p>
            <a:fld id="{D93565D5-1BCB-4217-ACB8-080CBC6CCA35}" type="slidenum">
              <a:rPr lang="en-US" smtClean="0"/>
              <a:t>34</a:t>
            </a:fld>
            <a:endParaRPr lang="en-US"/>
          </a:p>
        </p:txBody>
      </p:sp>
      <p:sp>
        <p:nvSpPr>
          <p:cNvPr id="14" name="TextBox 13">
            <a:extLst>
              <a:ext uri="{FF2B5EF4-FFF2-40B4-BE49-F238E27FC236}">
                <a16:creationId xmlns:a16="http://schemas.microsoft.com/office/drawing/2014/main" id="{30137650-FFBC-D6E7-7ADA-679EB29FB832}"/>
              </a:ext>
            </a:extLst>
          </p:cNvPr>
          <p:cNvSpPr txBox="1"/>
          <p:nvPr/>
        </p:nvSpPr>
        <p:spPr>
          <a:xfrm>
            <a:off x="223156" y="136525"/>
            <a:ext cx="11968844"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800" b="1" dirty="0">
                <a:solidFill>
                  <a:srgbClr val="0070C0"/>
                </a:solidFill>
                <a:ea typeface="+mj-ea"/>
                <a:cs typeface="+mj-cs"/>
              </a:rPr>
              <a:t>3</a:t>
            </a:r>
            <a:r>
              <a:rPr lang="en-US" sz="2800" b="1" kern="1200" dirty="0">
                <a:solidFill>
                  <a:srgbClr val="0070C0"/>
                </a:solidFill>
                <a:ea typeface="+mj-ea"/>
                <a:cs typeface="+mj-cs"/>
              </a:rPr>
              <a:t>. High level reporting, information sharing and data informed advocacy</a:t>
            </a:r>
          </a:p>
          <a:p>
            <a:pPr>
              <a:lnSpc>
                <a:spcPct val="90000"/>
              </a:lnSpc>
              <a:spcBef>
                <a:spcPct val="0"/>
              </a:spcBef>
              <a:spcAft>
                <a:spcPts val="600"/>
              </a:spcAft>
            </a:pPr>
            <a:endParaRPr lang="en-US" sz="2800" b="1" kern="1200" dirty="0">
              <a:solidFill>
                <a:srgbClr val="0070C0"/>
              </a:solidFill>
              <a:ea typeface="+mj-ea"/>
              <a:cs typeface="+mj-cs"/>
            </a:endParaRPr>
          </a:p>
        </p:txBody>
      </p:sp>
      <p:sp>
        <p:nvSpPr>
          <p:cNvPr id="15" name="TextBox 14">
            <a:extLst>
              <a:ext uri="{FF2B5EF4-FFF2-40B4-BE49-F238E27FC236}">
                <a16:creationId xmlns:a16="http://schemas.microsoft.com/office/drawing/2014/main" id="{710ACDFE-81AC-0D97-A468-9C3AC42A6A72}"/>
              </a:ext>
            </a:extLst>
          </p:cNvPr>
          <p:cNvSpPr txBox="1"/>
          <p:nvPr/>
        </p:nvSpPr>
        <p:spPr>
          <a:xfrm>
            <a:off x="223156" y="996198"/>
            <a:ext cx="11745688" cy="5622965"/>
          </a:xfrm>
          <a:prstGeom prst="rect">
            <a:avLst/>
          </a:prstGeom>
        </p:spPr>
        <p:txBody>
          <a:bodyPr vert="horz" lIns="91440" tIns="45720" rIns="91440" bIns="45720" rtlCol="0">
            <a:normAutofit fontScale="92500" lnSpcReduction="20000"/>
          </a:bodyPr>
          <a:lstStyle/>
          <a:p>
            <a:pPr marL="457200" indent="-342900">
              <a:lnSpc>
                <a:spcPct val="90000"/>
              </a:lnSpc>
              <a:spcAft>
                <a:spcPts val="600"/>
              </a:spcAft>
              <a:buFont typeface="Arial" panose="020B0604020202020204" pitchFamily="34" charset="0"/>
              <a:buChar char="•"/>
            </a:pPr>
            <a:r>
              <a:rPr lang="en-US" sz="2200" b="1" dirty="0"/>
              <a:t>SG quarterly Report </a:t>
            </a:r>
            <a:r>
              <a:rPr lang="en-US" sz="2200" dirty="0"/>
              <a:t>to the Security Council with a Climate, Peace &amp; Security Section</a:t>
            </a:r>
          </a:p>
          <a:p>
            <a:pPr marL="457200" indent="-342900">
              <a:lnSpc>
                <a:spcPct val="90000"/>
              </a:lnSpc>
              <a:spcAft>
                <a:spcPts val="600"/>
              </a:spcAft>
              <a:buFont typeface="Arial" panose="020B0604020202020204" pitchFamily="34" charset="0"/>
              <a:buChar char="•"/>
            </a:pPr>
            <a:endParaRPr lang="en-US" sz="2200" dirty="0"/>
          </a:p>
          <a:p>
            <a:pPr marL="457200" indent="-342900">
              <a:lnSpc>
                <a:spcPct val="90000"/>
              </a:lnSpc>
              <a:spcAft>
                <a:spcPts val="600"/>
              </a:spcAft>
              <a:buFont typeface="Arial" panose="020B0604020202020204" pitchFamily="34" charset="0"/>
              <a:buChar char="•"/>
            </a:pPr>
            <a:r>
              <a:rPr lang="en-US" sz="2200" dirty="0"/>
              <a:t>Developing </a:t>
            </a:r>
            <a:r>
              <a:rPr lang="en-US" sz="2200" b="1" dirty="0"/>
              <a:t>analytical products </a:t>
            </a:r>
            <a:r>
              <a:rPr lang="en-US" sz="2200" dirty="0"/>
              <a:t>and </a:t>
            </a:r>
            <a:r>
              <a:rPr lang="en-US" sz="2200" b="1" dirty="0"/>
              <a:t>tailored briefings</a:t>
            </a:r>
            <a:r>
              <a:rPr lang="en-US" sz="2200" dirty="0"/>
              <a:t>, e.g. (1) Climate Security Hotspots Mapping; (2) Flood Risks and Conflict Analysis; (3) senior leadership briefings, UNSC and UN Expert Group presentations, etc.  </a:t>
            </a:r>
          </a:p>
          <a:p>
            <a:pPr marL="457200" indent="-342900">
              <a:lnSpc>
                <a:spcPct val="90000"/>
              </a:lnSpc>
              <a:spcAft>
                <a:spcPts val="600"/>
              </a:spcAft>
              <a:buFont typeface="Arial" panose="020B0604020202020204" pitchFamily="34" charset="0"/>
              <a:buChar char="•"/>
            </a:pPr>
            <a:endParaRPr lang="en-US" sz="2200" dirty="0"/>
          </a:p>
          <a:p>
            <a:pPr marL="457200" indent="-342900">
              <a:lnSpc>
                <a:spcPct val="90000"/>
              </a:lnSpc>
              <a:spcAft>
                <a:spcPts val="600"/>
              </a:spcAft>
              <a:buFont typeface="Arial" panose="020B0604020202020204" pitchFamily="34" charset="0"/>
              <a:buChar char="•"/>
            </a:pPr>
            <a:r>
              <a:rPr lang="en-US" sz="2200" dirty="0"/>
              <a:t>Supporting UNMISS Public Information Office (PIO) and DPO Strategic Communications in </a:t>
            </a:r>
            <a:r>
              <a:rPr lang="en-US" sz="2200" b="1" dirty="0"/>
              <a:t>media reports and stories </a:t>
            </a:r>
            <a:r>
              <a:rPr lang="en-US" sz="2200" dirty="0"/>
              <a:t>(video, written, radio, etc.) </a:t>
            </a:r>
          </a:p>
          <a:p>
            <a:pPr marL="114300">
              <a:lnSpc>
                <a:spcPct val="90000"/>
              </a:lnSpc>
              <a:spcAft>
                <a:spcPts val="600"/>
              </a:spcAft>
            </a:pPr>
            <a:endParaRPr lang="en-US" sz="2200" dirty="0"/>
          </a:p>
          <a:p>
            <a:pPr marL="457200" indent="-342900">
              <a:lnSpc>
                <a:spcPct val="90000"/>
              </a:lnSpc>
              <a:spcAft>
                <a:spcPts val="600"/>
              </a:spcAft>
              <a:buFont typeface="Arial" panose="020B0604020202020204" pitchFamily="34" charset="0"/>
              <a:buChar char="•"/>
            </a:pPr>
            <a:r>
              <a:rPr lang="en-US" sz="2200" b="1" dirty="0"/>
              <a:t>Media engagements</a:t>
            </a:r>
            <a:r>
              <a:rPr lang="en-US" sz="2200" dirty="0"/>
              <a:t>, e.g. with Radio </a:t>
            </a:r>
            <a:r>
              <a:rPr lang="en-US" sz="2200" dirty="0" err="1"/>
              <a:t>Miraya</a:t>
            </a:r>
            <a:endParaRPr lang="en-US" sz="2200" dirty="0"/>
          </a:p>
          <a:p>
            <a:pPr marL="457200" indent="-342900">
              <a:lnSpc>
                <a:spcPct val="90000"/>
              </a:lnSpc>
              <a:spcAft>
                <a:spcPts val="600"/>
              </a:spcAft>
              <a:buFont typeface="Arial" panose="020B0604020202020204" pitchFamily="34" charset="0"/>
              <a:buChar char="•"/>
            </a:pPr>
            <a:endParaRPr lang="en-US" sz="2200" dirty="0"/>
          </a:p>
          <a:p>
            <a:pPr marL="457200" indent="-342900">
              <a:lnSpc>
                <a:spcPct val="90000"/>
              </a:lnSpc>
              <a:spcAft>
                <a:spcPts val="600"/>
              </a:spcAft>
              <a:buFont typeface="Arial" panose="020B0604020202020204" pitchFamily="34" charset="0"/>
              <a:buChar char="•"/>
            </a:pPr>
            <a:r>
              <a:rPr lang="en-US" sz="2200" b="1" dirty="0"/>
              <a:t>Collaboration</a:t>
            </a:r>
            <a:r>
              <a:rPr lang="en-US" sz="2200" dirty="0"/>
              <a:t> with other Mission sections, e.g. JMAC, JOC, GIS, and Women Protection Unit</a:t>
            </a:r>
          </a:p>
          <a:p>
            <a:pPr marL="457200" indent="-342900">
              <a:lnSpc>
                <a:spcPct val="90000"/>
              </a:lnSpc>
              <a:spcAft>
                <a:spcPts val="600"/>
              </a:spcAft>
              <a:buFont typeface="Arial" panose="020B0604020202020204" pitchFamily="34" charset="0"/>
              <a:buChar char="•"/>
            </a:pPr>
            <a:endParaRPr lang="en-US" sz="2200" dirty="0"/>
          </a:p>
          <a:p>
            <a:pPr marL="457200" indent="-342900">
              <a:lnSpc>
                <a:spcPct val="90000"/>
              </a:lnSpc>
              <a:spcAft>
                <a:spcPts val="600"/>
              </a:spcAft>
              <a:buFont typeface="Arial" panose="020B0604020202020204" pitchFamily="34" charset="0"/>
              <a:buChar char="•"/>
            </a:pPr>
            <a:r>
              <a:rPr lang="en-US" sz="2200" dirty="0"/>
              <a:t>CPSU part of the </a:t>
            </a:r>
            <a:r>
              <a:rPr lang="en-US" sz="2200" b="1" dirty="0"/>
              <a:t>National Flood Preparedness and Response Task Force </a:t>
            </a:r>
            <a:r>
              <a:rPr lang="en-US" sz="2200" dirty="0"/>
              <a:t>and supporting </a:t>
            </a:r>
            <a:r>
              <a:rPr lang="en-US" sz="2200" b="1" dirty="0"/>
              <a:t>state-level flood task forces</a:t>
            </a:r>
          </a:p>
          <a:p>
            <a:pPr marL="914400" lvl="1" indent="-342900">
              <a:lnSpc>
                <a:spcPct val="90000"/>
              </a:lnSpc>
              <a:spcAft>
                <a:spcPts val="600"/>
              </a:spcAft>
              <a:buFont typeface="Arial" panose="020B0604020202020204" pitchFamily="34" charset="0"/>
              <a:buChar char="•"/>
            </a:pPr>
            <a:r>
              <a:rPr lang="en-US" sz="2200" dirty="0"/>
              <a:t>Developing conflict analysis</a:t>
            </a:r>
          </a:p>
          <a:p>
            <a:pPr marL="914400" lvl="1" indent="-342900">
              <a:lnSpc>
                <a:spcPct val="90000"/>
              </a:lnSpc>
              <a:spcAft>
                <a:spcPts val="600"/>
              </a:spcAft>
              <a:buFont typeface="Arial" panose="020B0604020202020204" pitchFamily="34" charset="0"/>
              <a:buChar char="•"/>
            </a:pPr>
            <a:r>
              <a:rPr lang="en-US" sz="2200" dirty="0"/>
              <a:t>Providing key messages for flood preparedness and conflict prevention</a:t>
            </a:r>
          </a:p>
          <a:p>
            <a:pPr marL="914400" lvl="1" indent="-342900">
              <a:lnSpc>
                <a:spcPct val="90000"/>
              </a:lnSpc>
              <a:spcAft>
                <a:spcPts val="600"/>
              </a:spcAft>
              <a:buFont typeface="Arial" panose="020B0604020202020204" pitchFamily="34" charset="0"/>
              <a:buChar char="•"/>
            </a:pPr>
            <a:r>
              <a:rPr lang="en-US" sz="2200" dirty="0"/>
              <a:t>Advising in climate-informed peacebuilding activities for flood-affected communities</a:t>
            </a:r>
          </a:p>
          <a:p>
            <a:pPr marL="457200" indent="-342900">
              <a:lnSpc>
                <a:spcPct val="90000"/>
              </a:lnSpc>
              <a:spcAft>
                <a:spcPts val="600"/>
              </a:spcAft>
              <a:buFont typeface="Arial" panose="020B0604020202020204" pitchFamily="34" charset="0"/>
              <a:buChar char="•"/>
            </a:pPr>
            <a:endParaRPr lang="en-US" sz="2200" dirty="0"/>
          </a:p>
          <a:p>
            <a:pPr marL="457200" indent="-342900">
              <a:lnSpc>
                <a:spcPct val="90000"/>
              </a:lnSpc>
              <a:spcAft>
                <a:spcPts val="600"/>
              </a:spcAft>
              <a:buFont typeface="Arial" panose="020B0604020202020204" pitchFamily="34" charset="0"/>
              <a:buChar char="•"/>
            </a:pPr>
            <a:r>
              <a:rPr lang="en-US" sz="2200" b="1" dirty="0"/>
              <a:t>NORCAP-NUPI study </a:t>
            </a:r>
            <a:r>
              <a:rPr lang="en-US" sz="2200" dirty="0"/>
              <a:t>on role of UNMISS in addressing climate, peace and security in South Sudan: Lessons-learned and experience sharing </a:t>
            </a:r>
          </a:p>
          <a:p>
            <a:pPr marL="457200" indent="-342900">
              <a:lnSpc>
                <a:spcPct val="90000"/>
              </a:lnSpc>
              <a:spcAft>
                <a:spcPts val="600"/>
              </a:spcAft>
              <a:buFont typeface="Arial" panose="020B0604020202020204" pitchFamily="34" charset="0"/>
              <a:buChar char="•"/>
            </a:pPr>
            <a:endParaRPr lang="en-US" sz="2200" dirty="0"/>
          </a:p>
          <a:p>
            <a:pPr marL="114300">
              <a:lnSpc>
                <a:spcPct val="90000"/>
              </a:lnSpc>
              <a:spcAft>
                <a:spcPts val="600"/>
              </a:spcAft>
            </a:pPr>
            <a:endParaRPr lang="en-US" sz="2200" dirty="0"/>
          </a:p>
        </p:txBody>
      </p:sp>
    </p:spTree>
    <p:extLst>
      <p:ext uri="{BB962C8B-B14F-4D97-AF65-F5344CB8AC3E}">
        <p14:creationId xmlns:p14="http://schemas.microsoft.com/office/powerpoint/2010/main" val="11253795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3C74B1-5B17-4795-BED0-7140497B44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FD61D7-5F94-7250-0E7A-AA8650BAF6D0}"/>
              </a:ext>
            </a:extLst>
          </p:cNvPr>
          <p:cNvSpPr>
            <a:spLocks noGrp="1"/>
          </p:cNvSpPr>
          <p:nvPr>
            <p:ph type="title"/>
          </p:nvPr>
        </p:nvSpPr>
        <p:spPr>
          <a:xfrm>
            <a:off x="577572" y="1230045"/>
            <a:ext cx="5878647" cy="1956841"/>
          </a:xfrm>
        </p:spPr>
        <p:txBody>
          <a:bodyPr anchor="t">
            <a:normAutofit/>
          </a:bodyPr>
          <a:lstStyle/>
          <a:p>
            <a:r>
              <a:rPr lang="en-US" sz="3600" b="1" dirty="0">
                <a:solidFill>
                  <a:srgbClr val="0070C0"/>
                </a:solidFill>
                <a:latin typeface="+mn-lt"/>
              </a:rPr>
              <a:t>4. Strategic Advisory role to the Government </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AD51A7-E456-13C0-5DC5-F8731E05CD49}"/>
              </a:ext>
            </a:extLst>
          </p:cNvPr>
          <p:cNvSpPr>
            <a:spLocks noGrp="1"/>
          </p:cNvSpPr>
          <p:nvPr>
            <p:ph idx="1"/>
          </p:nvPr>
        </p:nvSpPr>
        <p:spPr>
          <a:xfrm>
            <a:off x="185964" y="2756597"/>
            <a:ext cx="5549818" cy="3964878"/>
          </a:xfrm>
        </p:spPr>
        <p:txBody>
          <a:bodyPr>
            <a:noAutofit/>
          </a:bodyPr>
          <a:lstStyle/>
          <a:p>
            <a:pPr>
              <a:buFont typeface="Wingdings" panose="05000000000000000000" pitchFamily="2" charset="2"/>
              <a:buChar char="§"/>
              <a:defRPr/>
            </a:pPr>
            <a:endParaRPr lang="en-US" sz="1800" kern="1200" dirty="0">
              <a:ea typeface="Calibri" panose="020F0502020204030204" pitchFamily="34" charset="0"/>
              <a:cs typeface="Calibri" panose="020F0502020204030204" pitchFamily="34" charset="0"/>
            </a:endParaRPr>
          </a:p>
          <a:p>
            <a:pPr>
              <a:defRPr/>
            </a:pPr>
            <a:r>
              <a:rPr lang="en-US" sz="1800" kern="1200" dirty="0">
                <a:ea typeface="Calibri" panose="020F0502020204030204" pitchFamily="34" charset="0"/>
                <a:cs typeface="Calibri" panose="020F0502020204030204" pitchFamily="34" charset="0"/>
              </a:rPr>
              <a:t>Integrate </a:t>
            </a:r>
            <a:r>
              <a:rPr lang="en-US" sz="1800" b="1" kern="1200" dirty="0">
                <a:ea typeface="Calibri" panose="020F0502020204030204" pitchFamily="34" charset="0"/>
                <a:cs typeface="Calibri" panose="020F0502020204030204" pitchFamily="34" charset="0"/>
              </a:rPr>
              <a:t>climate security perspectives </a:t>
            </a:r>
            <a:r>
              <a:rPr lang="en-US" sz="1800" kern="1200" dirty="0">
                <a:ea typeface="Calibri" panose="020F0502020204030204" pitchFamily="34" charset="0"/>
                <a:cs typeface="Calibri" panose="020F0502020204030204" pitchFamily="34" charset="0"/>
              </a:rPr>
              <a:t>into key national documents and strategies:</a:t>
            </a:r>
          </a:p>
          <a:p>
            <a:pPr lvl="1">
              <a:defRPr/>
            </a:pPr>
            <a:r>
              <a:rPr lang="en-US" sz="1800" kern="1200" dirty="0">
                <a:ea typeface="Calibri" panose="020F0502020204030204" pitchFamily="34" charset="0"/>
                <a:cs typeface="Calibri" panose="020F0502020204030204" pitchFamily="34" charset="0"/>
              </a:rPr>
              <a:t>Second Nationally Determined Contribution (NDC)</a:t>
            </a:r>
          </a:p>
          <a:p>
            <a:pPr lvl="1">
              <a:defRPr/>
            </a:pPr>
            <a:r>
              <a:rPr lang="en-US" sz="1800" kern="1200" dirty="0">
                <a:ea typeface="Calibri" panose="020F0502020204030204" pitchFamily="34" charset="0"/>
                <a:cs typeface="Calibri" panose="020F0502020204030204" pitchFamily="34" charset="0"/>
              </a:rPr>
              <a:t>Draft strategy for Peacebuilding in South Sudan</a:t>
            </a:r>
          </a:p>
          <a:p>
            <a:pPr lvl="1">
              <a:defRPr/>
            </a:pPr>
            <a:r>
              <a:rPr lang="en-US" sz="1800" kern="1200" dirty="0">
                <a:ea typeface="Calibri" panose="020F0502020204030204" pitchFamily="34" charset="0"/>
                <a:cs typeface="Calibri" panose="020F0502020204030204" pitchFamily="34" charset="0"/>
              </a:rPr>
              <a:t>South Sudan Voluntary National Review (VNR)</a:t>
            </a:r>
          </a:p>
          <a:p>
            <a:pPr>
              <a:defRPr/>
            </a:pPr>
            <a:r>
              <a:rPr lang="en-US" sz="1800" b="1" dirty="0"/>
              <a:t>Technical support on land tenure </a:t>
            </a:r>
            <a:r>
              <a:rPr lang="en-US" sz="1800" dirty="0"/>
              <a:t>and stakeholder consultations in land tenure in the context of the permanent constitution making process </a:t>
            </a:r>
          </a:p>
          <a:p>
            <a:pPr>
              <a:defRPr/>
            </a:pPr>
            <a:r>
              <a:rPr lang="en-US" sz="1800" kern="1200" dirty="0">
                <a:ea typeface="Calibri" panose="020F0502020204030204" pitchFamily="34" charset="0"/>
                <a:cs typeface="Calibri" panose="020F0502020204030204" pitchFamily="34" charset="0"/>
              </a:rPr>
              <a:t>National-led </a:t>
            </a:r>
            <a:r>
              <a:rPr lang="en-US" sz="1800" b="1" kern="1200" dirty="0">
                <a:ea typeface="Calibri" panose="020F0502020204030204" pitchFamily="34" charset="0"/>
                <a:cs typeface="Calibri" panose="020F0502020204030204" pitchFamily="34" charset="0"/>
              </a:rPr>
              <a:t>Flood management taskforce </a:t>
            </a:r>
          </a:p>
          <a:p>
            <a:pPr>
              <a:defRPr/>
            </a:pPr>
            <a:r>
              <a:rPr lang="en-US" sz="1800" b="1" kern="1200" dirty="0">
                <a:ea typeface="Calibri" panose="020F0502020204030204" pitchFamily="34" charset="0"/>
                <a:cs typeface="Calibri" panose="020F0502020204030204" pitchFamily="34" charset="0"/>
              </a:rPr>
              <a:t>Flood Management Committees </a:t>
            </a:r>
            <a:r>
              <a:rPr lang="en-US" sz="1800" kern="1200" dirty="0">
                <a:ea typeface="Calibri" panose="020F0502020204030204" pitchFamily="34" charset="0"/>
                <a:cs typeface="Calibri" panose="020F0502020204030204" pitchFamily="34" charset="0"/>
              </a:rPr>
              <a:t>at the state level</a:t>
            </a:r>
          </a:p>
          <a:p>
            <a:pPr marL="0" indent="0">
              <a:buNone/>
            </a:pPr>
            <a:endParaRPr lang="en-US" sz="1800" u="sng" dirty="0"/>
          </a:p>
        </p:txBody>
      </p:sp>
      <p:pic>
        <p:nvPicPr>
          <p:cNvPr id="4" name="Picture 3" descr="A group of people posing for a photo&#10;&#10;Description automatically generated">
            <a:extLst>
              <a:ext uri="{FF2B5EF4-FFF2-40B4-BE49-F238E27FC236}">
                <a16:creationId xmlns:a16="http://schemas.microsoft.com/office/drawing/2014/main" id="{552F2E7A-DF6B-E8AB-9121-DD59E19812D1}"/>
              </a:ext>
            </a:extLst>
          </p:cNvPr>
          <p:cNvPicPr>
            <a:picLocks noChangeAspect="1"/>
          </p:cNvPicPr>
          <p:nvPr/>
        </p:nvPicPr>
        <p:blipFill rotWithShape="1">
          <a:blip r:embed="rId3">
            <a:extLst>
              <a:ext uri="{28A0092B-C50C-407E-A947-70E740481C1C}">
                <a14:useLocalDpi xmlns:a14="http://schemas.microsoft.com/office/drawing/2010/main" val="0"/>
              </a:ext>
            </a:extLst>
          </a:blip>
          <a:srcRect l="14465" t="-1" r="21372" b="-1"/>
          <a:stretch/>
        </p:blipFill>
        <p:spPr>
          <a:xfrm>
            <a:off x="5782768" y="10"/>
            <a:ext cx="659214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Slide Number Placeholder 4">
            <a:extLst>
              <a:ext uri="{FF2B5EF4-FFF2-40B4-BE49-F238E27FC236}">
                <a16:creationId xmlns:a16="http://schemas.microsoft.com/office/drawing/2014/main" id="{38F46B42-4F9B-AD64-6A15-928B0D3043B9}"/>
              </a:ext>
            </a:extLst>
          </p:cNvPr>
          <p:cNvSpPr>
            <a:spLocks noGrp="1"/>
          </p:cNvSpPr>
          <p:nvPr>
            <p:ph type="sldNum" sz="quarter" idx="12"/>
          </p:nvPr>
        </p:nvSpPr>
        <p:spPr>
          <a:xfrm>
            <a:off x="10439400" y="6356350"/>
            <a:ext cx="914400" cy="365125"/>
          </a:xfrm>
        </p:spPr>
        <p:txBody>
          <a:bodyPr>
            <a:normAutofit/>
          </a:bodyPr>
          <a:lstStyle/>
          <a:p>
            <a:pPr>
              <a:spcAft>
                <a:spcPts val="600"/>
              </a:spcAft>
            </a:pPr>
            <a:fld id="{D93565D5-1BCB-4217-ACB8-080CBC6CCA35}" type="slidenum">
              <a:rPr lang="en-US" smtClean="0">
                <a:solidFill>
                  <a:srgbClr val="FFFFFF"/>
                </a:solidFill>
              </a:rPr>
              <a:pPr>
                <a:spcAft>
                  <a:spcPts val="600"/>
                </a:spcAft>
              </a:pPr>
              <a:t>35</a:t>
            </a:fld>
            <a:endParaRPr lang="en-US">
              <a:solidFill>
                <a:srgbClr val="FFFFFF"/>
              </a:solidFill>
            </a:endParaRPr>
          </a:p>
        </p:txBody>
      </p:sp>
    </p:spTree>
    <p:extLst>
      <p:ext uri="{BB962C8B-B14F-4D97-AF65-F5344CB8AC3E}">
        <p14:creationId xmlns:p14="http://schemas.microsoft.com/office/powerpoint/2010/main" val="4512647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31BF440-39FA-4087-84CC-2EEC0BBDAF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oup of people sitting around a table&#10;&#10;Description automatically generated">
            <a:extLst>
              <a:ext uri="{FF2B5EF4-FFF2-40B4-BE49-F238E27FC236}">
                <a16:creationId xmlns:a16="http://schemas.microsoft.com/office/drawing/2014/main" id="{FF8B590D-B574-4F49-D24F-D740627ABC9D}"/>
              </a:ext>
            </a:extLst>
          </p:cNvPr>
          <p:cNvPicPr>
            <a:picLocks noChangeAspect="1"/>
          </p:cNvPicPr>
          <p:nvPr/>
        </p:nvPicPr>
        <p:blipFill>
          <a:blip r:embed="rId3">
            <a:extLst>
              <a:ext uri="{28A0092B-C50C-407E-A947-70E740481C1C}">
                <a14:useLocalDpi xmlns:a14="http://schemas.microsoft.com/office/drawing/2010/main" val="0"/>
              </a:ext>
            </a:extLst>
          </a:blip>
          <a:srcRect t="30288" r="-2" b="8325"/>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7" name="Picture 6" descr="A group of people sitting at a table&#10;&#10;Description automatically generated">
            <a:extLst>
              <a:ext uri="{FF2B5EF4-FFF2-40B4-BE49-F238E27FC236}">
                <a16:creationId xmlns:a16="http://schemas.microsoft.com/office/drawing/2014/main" id="{2606E97F-2EFD-D4BF-AE37-7F9D936B4D8C}"/>
              </a:ext>
            </a:extLst>
          </p:cNvPr>
          <p:cNvPicPr>
            <a:picLocks noChangeAspect="1"/>
          </p:cNvPicPr>
          <p:nvPr/>
        </p:nvPicPr>
        <p:blipFill>
          <a:blip r:embed="rId4">
            <a:extLst>
              <a:ext uri="{28A0092B-C50C-407E-A947-70E740481C1C}">
                <a14:useLocalDpi xmlns:a14="http://schemas.microsoft.com/office/drawing/2010/main" val="0"/>
              </a:ext>
            </a:extLst>
          </a:blip>
          <a:srcRect t="23674" r="-2" b="14939"/>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22" name="Freeform: Shape 21">
            <a:extLst>
              <a:ext uri="{FF2B5EF4-FFF2-40B4-BE49-F238E27FC236}">
                <a16:creationId xmlns:a16="http://schemas.microsoft.com/office/drawing/2014/main" id="{F04E4CBA-303B-48BD-8451-C2701CB0EEB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 name="Freeform: Shape 23">
            <a:extLst>
              <a:ext uri="{FF2B5EF4-FFF2-40B4-BE49-F238E27FC236}">
                <a16:creationId xmlns:a16="http://schemas.microsoft.com/office/drawing/2014/main" id="{F6CA58B3-AFCC-4A40-9882-50D5080879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TextBox 13">
            <a:extLst>
              <a:ext uri="{FF2B5EF4-FFF2-40B4-BE49-F238E27FC236}">
                <a16:creationId xmlns:a16="http://schemas.microsoft.com/office/drawing/2014/main" id="{30137650-FFBC-D6E7-7ADA-679EB29FB832}"/>
              </a:ext>
            </a:extLst>
          </p:cNvPr>
          <p:cNvSpPr txBox="1"/>
          <p:nvPr/>
        </p:nvSpPr>
        <p:spPr>
          <a:xfrm>
            <a:off x="448056" y="859536"/>
            <a:ext cx="4832802" cy="1243584"/>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2800" b="1" dirty="0">
                <a:solidFill>
                  <a:srgbClr val="0070C0"/>
                </a:solidFill>
                <a:ea typeface="+mj-ea"/>
                <a:cs typeface="+mj-cs"/>
              </a:rPr>
              <a:t>5. Strengthening the science, policy and programmatic linkages:</a:t>
            </a:r>
          </a:p>
          <a:p>
            <a:pPr>
              <a:lnSpc>
                <a:spcPct val="90000"/>
              </a:lnSpc>
              <a:spcBef>
                <a:spcPct val="0"/>
              </a:spcBef>
              <a:spcAft>
                <a:spcPts val="600"/>
              </a:spcAft>
            </a:pPr>
            <a:endParaRPr lang="en-US" sz="2600" b="1" kern="1200" dirty="0">
              <a:solidFill>
                <a:schemeClr val="tx1"/>
              </a:solidFill>
              <a:latin typeface="+mj-lt"/>
              <a:ea typeface="+mj-ea"/>
              <a:cs typeface="+mj-cs"/>
            </a:endParaRPr>
          </a:p>
        </p:txBody>
      </p:sp>
      <p:sp>
        <p:nvSpPr>
          <p:cNvPr id="26" name="Rectangle 25">
            <a:extLst>
              <a:ext uri="{FF2B5EF4-FFF2-40B4-BE49-F238E27FC236}">
                <a16:creationId xmlns:a16="http://schemas.microsoft.com/office/drawing/2014/main" id="{75C56826-D4E5-42ED-8529-079651CB30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28" name="Rectangle 27">
            <a:extLst>
              <a:ext uri="{FF2B5EF4-FFF2-40B4-BE49-F238E27FC236}">
                <a16:creationId xmlns:a16="http://schemas.microsoft.com/office/drawing/2014/main" id="{82095FCE-EF05-4443-B97A-85DEE3A5CA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CA00AE6B-AA30-4CF8-BA6F-339B780AD7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TextBox 14">
            <a:extLst>
              <a:ext uri="{FF2B5EF4-FFF2-40B4-BE49-F238E27FC236}">
                <a16:creationId xmlns:a16="http://schemas.microsoft.com/office/drawing/2014/main" id="{710ACDFE-81AC-0D97-A468-9C3AC42A6A72}"/>
              </a:ext>
            </a:extLst>
          </p:cNvPr>
          <p:cNvSpPr txBox="1"/>
          <p:nvPr/>
        </p:nvSpPr>
        <p:spPr>
          <a:xfrm>
            <a:off x="448056" y="2512611"/>
            <a:ext cx="4832803" cy="3664351"/>
          </a:xfrm>
          <a:prstGeom prst="rect">
            <a:avLst/>
          </a:prstGeom>
        </p:spPr>
        <p:txBody>
          <a:bodyPr vert="horz" lIns="91440" tIns="45720" rIns="91440" bIns="45720" rtlCol="0">
            <a:normAutofit/>
          </a:bodyPr>
          <a:lstStyle/>
          <a:p>
            <a:pPr marL="457200" indent="-228600">
              <a:lnSpc>
                <a:spcPct val="90000"/>
              </a:lnSpc>
              <a:spcAft>
                <a:spcPts val="600"/>
              </a:spcAft>
              <a:buFont typeface="Arial" panose="020B0604020202020204" pitchFamily="34" charset="0"/>
              <a:buChar char="•"/>
            </a:pPr>
            <a:r>
              <a:rPr lang="en-US" sz="1700" b="1" dirty="0"/>
              <a:t>CPS Expert led research and knowledge generation - </a:t>
            </a:r>
            <a:r>
              <a:rPr lang="en-US" sz="1700" dirty="0"/>
              <a:t>analysis of high grounds during the 2024 flooding season</a:t>
            </a:r>
          </a:p>
          <a:p>
            <a:pPr marL="114300" indent="-228600">
              <a:lnSpc>
                <a:spcPct val="90000"/>
              </a:lnSpc>
              <a:spcAft>
                <a:spcPts val="600"/>
              </a:spcAft>
              <a:buFont typeface="Arial" panose="020B0604020202020204" pitchFamily="34" charset="0"/>
              <a:buChar char="•"/>
            </a:pPr>
            <a:endParaRPr lang="en-US" sz="1700" dirty="0"/>
          </a:p>
          <a:p>
            <a:pPr marL="457200" indent="-228600">
              <a:lnSpc>
                <a:spcPct val="90000"/>
              </a:lnSpc>
              <a:spcAft>
                <a:spcPts val="600"/>
              </a:spcAft>
              <a:buFont typeface="Arial" panose="020B0604020202020204" pitchFamily="34" charset="0"/>
              <a:buChar char="•"/>
            </a:pPr>
            <a:r>
              <a:rPr lang="en-US" sz="1700" dirty="0"/>
              <a:t>Peacebuilding Fund (PBF) project, “Borderlands community Security and Conflict Resolution Initiative in South Sudan”</a:t>
            </a:r>
          </a:p>
          <a:p>
            <a:pPr marL="457200" indent="-228600">
              <a:lnSpc>
                <a:spcPct val="90000"/>
              </a:lnSpc>
              <a:spcAft>
                <a:spcPts val="600"/>
              </a:spcAft>
              <a:buFont typeface="Arial" panose="020B0604020202020204" pitchFamily="34" charset="0"/>
              <a:buChar char="•"/>
            </a:pPr>
            <a:endParaRPr lang="en-US" sz="1700" dirty="0"/>
          </a:p>
          <a:p>
            <a:pPr marL="457200" indent="-228600">
              <a:lnSpc>
                <a:spcPct val="90000"/>
              </a:lnSpc>
              <a:spcAft>
                <a:spcPts val="600"/>
              </a:spcAft>
              <a:buFont typeface="Arial" panose="020B0604020202020204" pitchFamily="34" charset="0"/>
              <a:buChar char="•"/>
            </a:pPr>
            <a:r>
              <a:rPr lang="en-US" sz="1700" dirty="0"/>
              <a:t>UN Climate, Peace and Security </a:t>
            </a:r>
            <a:r>
              <a:rPr lang="en-US" sz="1700" b="1" dirty="0"/>
              <a:t>Working Group </a:t>
            </a:r>
            <a:r>
              <a:rPr lang="en-US" sz="1700" dirty="0"/>
              <a:t>in South Sudan</a:t>
            </a:r>
          </a:p>
          <a:p>
            <a:pPr marL="457200" indent="-228600">
              <a:lnSpc>
                <a:spcPct val="90000"/>
              </a:lnSpc>
              <a:spcAft>
                <a:spcPts val="600"/>
              </a:spcAft>
              <a:buFont typeface="Arial" panose="020B0604020202020204" pitchFamily="34" charset="0"/>
              <a:buChar char="•"/>
            </a:pPr>
            <a:endParaRPr lang="en-US" sz="1700" dirty="0"/>
          </a:p>
          <a:p>
            <a:pPr marL="457200" indent="-228600">
              <a:lnSpc>
                <a:spcPct val="90000"/>
              </a:lnSpc>
              <a:spcAft>
                <a:spcPts val="600"/>
              </a:spcAft>
              <a:buFont typeface="Arial" panose="020B0604020202020204" pitchFamily="34" charset="0"/>
              <a:buChar char="•"/>
            </a:pPr>
            <a:r>
              <a:rPr lang="en-US" sz="1700" dirty="0"/>
              <a:t>Strengthening </a:t>
            </a:r>
            <a:r>
              <a:rPr lang="en-US" sz="1700" b="1" dirty="0"/>
              <a:t>Community of Practice </a:t>
            </a:r>
            <a:r>
              <a:rPr lang="en-US" sz="1700" dirty="0"/>
              <a:t>on Climate, Peace and Security in South Sudan</a:t>
            </a:r>
          </a:p>
          <a:p>
            <a:pPr marL="457200" indent="-228600">
              <a:lnSpc>
                <a:spcPct val="90000"/>
              </a:lnSpc>
              <a:spcAft>
                <a:spcPts val="600"/>
              </a:spcAft>
              <a:buFont typeface="Arial" panose="020B0604020202020204" pitchFamily="34" charset="0"/>
              <a:buChar char="•"/>
            </a:pPr>
            <a:endParaRPr lang="en-US" sz="1700" dirty="0"/>
          </a:p>
          <a:p>
            <a:pPr marL="114300" indent="-228600">
              <a:lnSpc>
                <a:spcPct val="90000"/>
              </a:lnSpc>
              <a:spcAft>
                <a:spcPts val="600"/>
              </a:spcAft>
              <a:buFont typeface="Arial" panose="020B0604020202020204" pitchFamily="34" charset="0"/>
              <a:buChar char="•"/>
            </a:pPr>
            <a:endParaRPr lang="en-US" sz="1700" dirty="0"/>
          </a:p>
          <a:p>
            <a:pPr marL="114300" indent="-228600">
              <a:lnSpc>
                <a:spcPct val="90000"/>
              </a:lnSpc>
              <a:spcAft>
                <a:spcPts val="600"/>
              </a:spcAft>
              <a:buFont typeface="Arial" panose="020B0604020202020204" pitchFamily="34" charset="0"/>
              <a:buChar char="•"/>
            </a:pPr>
            <a:endParaRPr lang="en-US" sz="1700" dirty="0"/>
          </a:p>
        </p:txBody>
      </p:sp>
      <p:sp>
        <p:nvSpPr>
          <p:cNvPr id="5" name="Slide Number Placeholder 4">
            <a:extLst>
              <a:ext uri="{FF2B5EF4-FFF2-40B4-BE49-F238E27FC236}">
                <a16:creationId xmlns:a16="http://schemas.microsoft.com/office/drawing/2014/main" id="{773B2A11-99C7-336B-3DF5-9D14153BDB61}"/>
              </a:ext>
            </a:extLst>
          </p:cNvPr>
          <p:cNvSpPr>
            <a:spLocks noGrp="1"/>
          </p:cNvSpPr>
          <p:nvPr>
            <p:ph type="sldNum" sz="quarter" idx="12"/>
          </p:nvPr>
        </p:nvSpPr>
        <p:spPr>
          <a:xfrm>
            <a:off x="9009888" y="6356350"/>
            <a:ext cx="2743200" cy="365125"/>
          </a:xfrm>
        </p:spPr>
        <p:txBody>
          <a:bodyPr vert="horz" lIns="91440" tIns="45720" rIns="91440" bIns="45720" rtlCol="0" anchor="ctr">
            <a:normAutofit/>
          </a:bodyPr>
          <a:lstStyle/>
          <a:p>
            <a:pPr>
              <a:spcAft>
                <a:spcPts val="600"/>
              </a:spcAft>
            </a:pPr>
            <a:fld id="{D93565D5-1BCB-4217-ACB8-080CBC6CCA35}" type="slidenum">
              <a:rPr lang="en-US">
                <a:solidFill>
                  <a:schemeClr val="bg1"/>
                </a:solidFill>
              </a:rPr>
              <a:pPr>
                <a:spcAft>
                  <a:spcPts val="600"/>
                </a:spcAft>
              </a:pPr>
              <a:t>36</a:t>
            </a:fld>
            <a:endParaRPr lang="en-US">
              <a:solidFill>
                <a:schemeClr val="bg1"/>
              </a:solidFill>
            </a:endParaRPr>
          </a:p>
        </p:txBody>
      </p:sp>
    </p:spTree>
    <p:extLst>
      <p:ext uri="{BB962C8B-B14F-4D97-AF65-F5344CB8AC3E}">
        <p14:creationId xmlns:p14="http://schemas.microsoft.com/office/powerpoint/2010/main" val="15757935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231BF440-39FA-4087-84CC-2EEC0BBDAF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Content Placeholder 7" descr="A group of people sitting in chairs&#10;&#10;Description automatically generated">
            <a:extLst>
              <a:ext uri="{FF2B5EF4-FFF2-40B4-BE49-F238E27FC236}">
                <a16:creationId xmlns:a16="http://schemas.microsoft.com/office/drawing/2014/main" id="{E02EDAF2-DEF2-258D-A751-A5AA6D85789B}"/>
              </a:ext>
            </a:extLst>
          </p:cNvPr>
          <p:cNvPicPr>
            <a:picLocks noChangeAspect="1"/>
          </p:cNvPicPr>
          <p:nvPr/>
        </p:nvPicPr>
        <p:blipFill>
          <a:blip r:embed="rId3" cstate="hqprint">
            <a:extLst>
              <a:ext uri="{28A0092B-C50C-407E-A947-70E740481C1C}">
                <a14:useLocalDpi xmlns:a14="http://schemas.microsoft.com/office/drawing/2010/main" val="0"/>
              </a:ext>
            </a:extLst>
          </a:blip>
          <a:srcRect t="29288" r="-2" b="3988"/>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3" name="Picture 2" descr="A person standing in front of a classroom with a projector screen&#10;&#10;Description automatically generated">
            <a:extLst>
              <a:ext uri="{FF2B5EF4-FFF2-40B4-BE49-F238E27FC236}">
                <a16:creationId xmlns:a16="http://schemas.microsoft.com/office/drawing/2014/main" id="{8E56D640-8D22-E182-A72E-42C0A8AFB369}"/>
              </a:ext>
            </a:extLst>
          </p:cNvPr>
          <p:cNvPicPr>
            <a:picLocks noChangeAspect="1"/>
          </p:cNvPicPr>
          <p:nvPr/>
        </p:nvPicPr>
        <p:blipFill>
          <a:blip r:embed="rId4" cstate="hqprint">
            <a:extLst>
              <a:ext uri="{28A0092B-C50C-407E-A947-70E740481C1C}">
                <a14:useLocalDpi xmlns:a14="http://schemas.microsoft.com/office/drawing/2010/main" val="0"/>
              </a:ext>
            </a:extLst>
          </a:blip>
          <a:srcRect t="34289" r="-2" b="4324"/>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35" name="Freeform: Shape 34">
            <a:extLst>
              <a:ext uri="{FF2B5EF4-FFF2-40B4-BE49-F238E27FC236}">
                <a16:creationId xmlns:a16="http://schemas.microsoft.com/office/drawing/2014/main" id="{F04E4CBA-303B-48BD-8451-C2701CB0EEB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6" name="Freeform: Shape 35">
            <a:extLst>
              <a:ext uri="{FF2B5EF4-FFF2-40B4-BE49-F238E27FC236}">
                <a16:creationId xmlns:a16="http://schemas.microsoft.com/office/drawing/2014/main" id="{F6CA58B3-AFCC-4A40-9882-50D5080879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TextBox 13">
            <a:extLst>
              <a:ext uri="{FF2B5EF4-FFF2-40B4-BE49-F238E27FC236}">
                <a16:creationId xmlns:a16="http://schemas.microsoft.com/office/drawing/2014/main" id="{30137650-FFBC-D6E7-7ADA-679EB29FB832}"/>
              </a:ext>
            </a:extLst>
          </p:cNvPr>
          <p:cNvSpPr txBox="1"/>
          <p:nvPr/>
        </p:nvSpPr>
        <p:spPr>
          <a:xfrm>
            <a:off x="452882" y="1152144"/>
            <a:ext cx="5135326" cy="1243584"/>
          </a:xfrm>
          <a:prstGeom prst="rect">
            <a:avLst/>
          </a:prstGeom>
        </p:spPr>
        <p:txBody>
          <a:bodyPr vert="horz" lIns="91440" tIns="45720" rIns="91440" bIns="45720" rtlCol="0" anchor="ctr">
            <a:noAutofit/>
          </a:bodyPr>
          <a:lstStyle/>
          <a:p>
            <a:pPr>
              <a:lnSpc>
                <a:spcPct val="90000"/>
              </a:lnSpc>
              <a:spcBef>
                <a:spcPct val="0"/>
              </a:spcBef>
              <a:spcAft>
                <a:spcPts val="600"/>
              </a:spcAft>
            </a:pPr>
            <a:r>
              <a:rPr lang="en-US" sz="2800" b="1" kern="1200" dirty="0">
                <a:solidFill>
                  <a:srgbClr val="0070C0"/>
                </a:solidFill>
                <a:ea typeface="+mj-ea"/>
                <a:cs typeface="+mj-cs"/>
              </a:rPr>
              <a:t>6. Mainstreaming climate security in programmatic activities and Mission operations</a:t>
            </a:r>
          </a:p>
          <a:p>
            <a:pPr>
              <a:lnSpc>
                <a:spcPct val="90000"/>
              </a:lnSpc>
              <a:spcBef>
                <a:spcPct val="0"/>
              </a:spcBef>
              <a:spcAft>
                <a:spcPts val="600"/>
              </a:spcAft>
            </a:pPr>
            <a:endParaRPr lang="en-US" sz="2800" b="1" kern="1200" dirty="0">
              <a:solidFill>
                <a:schemeClr val="tx1"/>
              </a:solidFill>
              <a:ea typeface="+mj-ea"/>
              <a:cs typeface="+mj-cs"/>
            </a:endParaRPr>
          </a:p>
          <a:p>
            <a:pPr>
              <a:lnSpc>
                <a:spcPct val="90000"/>
              </a:lnSpc>
              <a:spcBef>
                <a:spcPct val="0"/>
              </a:spcBef>
              <a:spcAft>
                <a:spcPts val="600"/>
              </a:spcAft>
            </a:pPr>
            <a:endParaRPr lang="en-US" sz="2800" b="1" kern="1200" dirty="0">
              <a:solidFill>
                <a:schemeClr val="tx1"/>
              </a:solidFill>
              <a:ea typeface="+mj-ea"/>
              <a:cs typeface="+mj-cs"/>
            </a:endParaRPr>
          </a:p>
        </p:txBody>
      </p:sp>
      <p:sp>
        <p:nvSpPr>
          <p:cNvPr id="37" name="Rectangle 36">
            <a:extLst>
              <a:ext uri="{FF2B5EF4-FFF2-40B4-BE49-F238E27FC236}">
                <a16:creationId xmlns:a16="http://schemas.microsoft.com/office/drawing/2014/main" id="{75C56826-D4E5-42ED-8529-079651CB30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38" name="Rectangle 37">
            <a:extLst>
              <a:ext uri="{FF2B5EF4-FFF2-40B4-BE49-F238E27FC236}">
                <a16:creationId xmlns:a16="http://schemas.microsoft.com/office/drawing/2014/main" id="{82095FCE-EF05-4443-B97A-85DEE3A5CA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CA00AE6B-AA30-4CF8-BA6F-339B780AD7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TextBox 14">
            <a:extLst>
              <a:ext uri="{FF2B5EF4-FFF2-40B4-BE49-F238E27FC236}">
                <a16:creationId xmlns:a16="http://schemas.microsoft.com/office/drawing/2014/main" id="{710ACDFE-81AC-0D97-A468-9C3AC42A6A72}"/>
              </a:ext>
            </a:extLst>
          </p:cNvPr>
          <p:cNvSpPr txBox="1"/>
          <p:nvPr/>
        </p:nvSpPr>
        <p:spPr>
          <a:xfrm>
            <a:off x="64008" y="2226617"/>
            <a:ext cx="5638292" cy="3664351"/>
          </a:xfrm>
          <a:prstGeom prst="rect">
            <a:avLst/>
          </a:prstGeom>
        </p:spPr>
        <p:txBody>
          <a:bodyPr vert="horz" lIns="91440" tIns="45720" rIns="91440" bIns="45720" rtlCol="0">
            <a:noAutofit/>
          </a:bodyPr>
          <a:lstStyle/>
          <a:p>
            <a:pPr marL="342900" indent="-342900">
              <a:lnSpc>
                <a:spcPct val="90000"/>
              </a:lnSpc>
              <a:spcAft>
                <a:spcPts val="600"/>
              </a:spcAft>
              <a:buFont typeface="+mj-lt"/>
              <a:buAutoNum type="arabicPeriod"/>
            </a:pPr>
            <a:r>
              <a:rPr lang="en-US" dirty="0"/>
              <a:t>Flood </a:t>
            </a:r>
            <a:r>
              <a:rPr lang="en-US" b="1" dirty="0"/>
              <a:t>sensitization</a:t>
            </a:r>
            <a:r>
              <a:rPr lang="en-US" dirty="0"/>
              <a:t> and </a:t>
            </a:r>
            <a:r>
              <a:rPr lang="en-US" b="1" dirty="0"/>
              <a:t>conflict prevention </a:t>
            </a:r>
            <a:r>
              <a:rPr lang="en-US" dirty="0"/>
              <a:t>campaigns</a:t>
            </a:r>
          </a:p>
          <a:p>
            <a:pPr marL="342900" indent="-342900">
              <a:lnSpc>
                <a:spcPct val="90000"/>
              </a:lnSpc>
              <a:spcAft>
                <a:spcPts val="600"/>
              </a:spcAft>
              <a:buFont typeface="+mj-lt"/>
              <a:buAutoNum type="arabicPeriod"/>
            </a:pPr>
            <a:endParaRPr lang="en-US" dirty="0"/>
          </a:p>
          <a:p>
            <a:pPr marL="342900" indent="-342900">
              <a:lnSpc>
                <a:spcPct val="90000"/>
              </a:lnSpc>
              <a:spcAft>
                <a:spcPts val="600"/>
              </a:spcAft>
              <a:buFont typeface="+mj-lt"/>
              <a:buAutoNum type="arabicPeriod"/>
            </a:pPr>
            <a:r>
              <a:rPr lang="en-US" dirty="0"/>
              <a:t>Integrating climate security lens in </a:t>
            </a:r>
            <a:r>
              <a:rPr lang="en-US" b="1" dirty="0"/>
              <a:t>peace dialogues </a:t>
            </a:r>
            <a:r>
              <a:rPr lang="en-US" dirty="0"/>
              <a:t>with UNMISS Civil Affairs Division (CAD) and partners</a:t>
            </a:r>
          </a:p>
          <a:p>
            <a:pPr>
              <a:lnSpc>
                <a:spcPct val="90000"/>
              </a:lnSpc>
              <a:spcAft>
                <a:spcPts val="600"/>
              </a:spcAft>
            </a:pPr>
            <a:endParaRPr lang="en-US" dirty="0"/>
          </a:p>
          <a:p>
            <a:pPr>
              <a:lnSpc>
                <a:spcPct val="90000"/>
              </a:lnSpc>
              <a:spcAft>
                <a:spcPts val="600"/>
              </a:spcAft>
            </a:pPr>
            <a:r>
              <a:rPr lang="en-US" u="sng" dirty="0"/>
              <a:t>Examples</a:t>
            </a:r>
            <a:r>
              <a:rPr lang="en-US" dirty="0"/>
              <a:t>:</a:t>
            </a:r>
          </a:p>
          <a:p>
            <a:pPr marL="742950" lvl="1" indent="-285750">
              <a:lnSpc>
                <a:spcPct val="90000"/>
              </a:lnSpc>
              <a:spcAft>
                <a:spcPts val="600"/>
              </a:spcAft>
              <a:buFont typeface="Arial" panose="020B0604020202020204" pitchFamily="34" charset="0"/>
              <a:buChar char="•"/>
            </a:pPr>
            <a:r>
              <a:rPr lang="en-US" dirty="0"/>
              <a:t>Peace conferences related to </a:t>
            </a:r>
            <a:r>
              <a:rPr lang="en-US" b="1" dirty="0"/>
              <a:t>seasonal cattle migration</a:t>
            </a:r>
          </a:p>
          <a:p>
            <a:pPr marL="742950" lvl="1" indent="-285750">
              <a:lnSpc>
                <a:spcPct val="90000"/>
              </a:lnSpc>
              <a:spcAft>
                <a:spcPts val="600"/>
              </a:spcAft>
              <a:buFont typeface="Arial" panose="020B0604020202020204" pitchFamily="34" charset="0"/>
              <a:buChar char="•"/>
            </a:pPr>
            <a:r>
              <a:rPr lang="en-US" b="1" dirty="0"/>
              <a:t>Inter-communal dialogues for peace, with climate change discussion</a:t>
            </a:r>
          </a:p>
          <a:p>
            <a:pPr marL="742950" lvl="1" indent="-285750">
              <a:lnSpc>
                <a:spcPct val="90000"/>
              </a:lnSpc>
              <a:spcAft>
                <a:spcPts val="600"/>
              </a:spcAft>
              <a:buFont typeface="Arial" panose="020B0604020202020204" pitchFamily="34" charset="0"/>
              <a:buChar char="•"/>
            </a:pPr>
            <a:r>
              <a:rPr lang="en-US" dirty="0"/>
              <a:t>Dialogues between </a:t>
            </a:r>
            <a:r>
              <a:rPr lang="en-US" b="1" dirty="0"/>
              <a:t>flood-affected populations</a:t>
            </a:r>
            <a:r>
              <a:rPr lang="en-US" dirty="0"/>
              <a:t>, e.g. across state borders and in high ground areas</a:t>
            </a:r>
          </a:p>
          <a:p>
            <a:pPr marL="742950" lvl="1" indent="-285750">
              <a:lnSpc>
                <a:spcPct val="90000"/>
              </a:lnSpc>
              <a:spcAft>
                <a:spcPts val="600"/>
              </a:spcAft>
              <a:buFont typeface="Arial" panose="020B0604020202020204" pitchFamily="34" charset="0"/>
              <a:buChar char="•"/>
            </a:pPr>
            <a:r>
              <a:rPr lang="en-US" dirty="0"/>
              <a:t>Dialogues</a:t>
            </a:r>
            <a:r>
              <a:rPr lang="en-US" b="1" dirty="0"/>
              <a:t> </a:t>
            </a:r>
            <a:r>
              <a:rPr lang="en-US" dirty="0"/>
              <a:t>on</a:t>
            </a:r>
            <a:r>
              <a:rPr lang="en-US" b="1" dirty="0"/>
              <a:t> land disputes</a:t>
            </a:r>
            <a:r>
              <a:rPr lang="en-US" dirty="0"/>
              <a:t> in the context of climate impacts</a:t>
            </a:r>
          </a:p>
          <a:p>
            <a:pPr marL="742950" lvl="1" indent="-285750">
              <a:lnSpc>
                <a:spcPct val="90000"/>
              </a:lnSpc>
              <a:spcAft>
                <a:spcPts val="600"/>
              </a:spcAft>
              <a:buFont typeface="Arial" panose="020B0604020202020204" pitchFamily="34" charset="0"/>
              <a:buChar char="•"/>
            </a:pPr>
            <a:endParaRPr lang="en-US" sz="1600" dirty="0"/>
          </a:p>
          <a:p>
            <a:pPr lvl="1">
              <a:lnSpc>
                <a:spcPct val="90000"/>
              </a:lnSpc>
              <a:spcAft>
                <a:spcPts val="600"/>
              </a:spcAft>
            </a:pPr>
            <a:endParaRPr lang="en-US" sz="1600" dirty="0"/>
          </a:p>
          <a:p>
            <a:pPr marL="457200" indent="-228600">
              <a:lnSpc>
                <a:spcPct val="90000"/>
              </a:lnSpc>
              <a:spcAft>
                <a:spcPts val="600"/>
              </a:spcAft>
              <a:buFont typeface="Arial" panose="020B0604020202020204" pitchFamily="34" charset="0"/>
              <a:buChar char="•"/>
            </a:pPr>
            <a:endParaRPr lang="en-US" sz="1600" dirty="0"/>
          </a:p>
          <a:p>
            <a:pPr marL="114300" indent="-228600">
              <a:lnSpc>
                <a:spcPct val="90000"/>
              </a:lnSpc>
              <a:spcAft>
                <a:spcPts val="600"/>
              </a:spcAft>
              <a:buFont typeface="Arial" panose="020B0604020202020204" pitchFamily="34" charset="0"/>
              <a:buChar char="•"/>
            </a:pPr>
            <a:endParaRPr lang="en-US" sz="1600" dirty="0"/>
          </a:p>
        </p:txBody>
      </p:sp>
      <p:sp>
        <p:nvSpPr>
          <p:cNvPr id="5" name="Slide Number Placeholder 4">
            <a:extLst>
              <a:ext uri="{FF2B5EF4-FFF2-40B4-BE49-F238E27FC236}">
                <a16:creationId xmlns:a16="http://schemas.microsoft.com/office/drawing/2014/main" id="{773B2A11-99C7-336B-3DF5-9D14153BDB61}"/>
              </a:ext>
            </a:extLst>
          </p:cNvPr>
          <p:cNvSpPr>
            <a:spLocks noGrp="1"/>
          </p:cNvSpPr>
          <p:nvPr>
            <p:ph type="sldNum" sz="quarter" idx="12"/>
          </p:nvPr>
        </p:nvSpPr>
        <p:spPr>
          <a:xfrm>
            <a:off x="9009888" y="6356350"/>
            <a:ext cx="2743200" cy="365125"/>
          </a:xfrm>
        </p:spPr>
        <p:txBody>
          <a:bodyPr vert="horz" lIns="91440" tIns="45720" rIns="91440" bIns="45720" rtlCol="0" anchor="ctr">
            <a:normAutofit/>
          </a:bodyPr>
          <a:lstStyle/>
          <a:p>
            <a:pPr>
              <a:spcAft>
                <a:spcPts val="600"/>
              </a:spcAft>
            </a:pPr>
            <a:fld id="{D93565D5-1BCB-4217-ACB8-080CBC6CCA35}" type="slidenum">
              <a:rPr lang="en-US">
                <a:solidFill>
                  <a:schemeClr val="bg1"/>
                </a:solidFill>
              </a:rPr>
              <a:pPr>
                <a:spcAft>
                  <a:spcPts val="600"/>
                </a:spcAft>
              </a:pPr>
              <a:t>37</a:t>
            </a:fld>
            <a:endParaRPr lang="en-US">
              <a:solidFill>
                <a:schemeClr val="bg1"/>
              </a:solidFill>
            </a:endParaRPr>
          </a:p>
        </p:txBody>
      </p:sp>
    </p:spTree>
    <p:extLst>
      <p:ext uri="{BB962C8B-B14F-4D97-AF65-F5344CB8AC3E}">
        <p14:creationId xmlns:p14="http://schemas.microsoft.com/office/powerpoint/2010/main" val="20060190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4FF5FF6-B848-14DF-E539-A8F7F30311D5}"/>
              </a:ext>
            </a:extLst>
          </p:cNvPr>
          <p:cNvSpPr txBox="1"/>
          <p:nvPr/>
        </p:nvSpPr>
        <p:spPr>
          <a:xfrm>
            <a:off x="146909" y="186819"/>
            <a:ext cx="11952494" cy="1131047"/>
          </a:xfrm>
          <a:prstGeom prst="rect">
            <a:avLst/>
          </a:prstGeom>
          <a:noFill/>
        </p:spPr>
        <p:txBody>
          <a:bodyPr vert="horz" lIns="91440" tIns="45720" rIns="91440" bIns="45720" rtlCol="0">
            <a:normAutofit/>
          </a:bodyPr>
          <a:lstStyle/>
          <a:p>
            <a:pPr>
              <a:lnSpc>
                <a:spcPct val="90000"/>
              </a:lnSpc>
              <a:spcAft>
                <a:spcPts val="600"/>
              </a:spcAft>
            </a:pPr>
            <a:r>
              <a:rPr lang="en-US" sz="3000" b="1" dirty="0">
                <a:solidFill>
                  <a:srgbClr val="0070C0"/>
                </a:solidFill>
              </a:rPr>
              <a:t>Flooding and changing migration patterns in South Sudan</a:t>
            </a:r>
          </a:p>
        </p:txBody>
      </p:sp>
      <p:pic>
        <p:nvPicPr>
          <p:cNvPr id="2" name="Picture 1" descr="A map of a large area with red and blue areas">
            <a:extLst>
              <a:ext uri="{FF2B5EF4-FFF2-40B4-BE49-F238E27FC236}">
                <a16:creationId xmlns:a16="http://schemas.microsoft.com/office/drawing/2014/main" id="{0D5D50E7-C4E1-1AE4-EDE3-ED5F6BCCB6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7892" y="759465"/>
            <a:ext cx="8281096" cy="5856871"/>
          </a:xfrm>
          <a:prstGeom prst="rect">
            <a:avLst/>
          </a:prstGeom>
        </p:spPr>
      </p:pic>
      <p:sp>
        <p:nvSpPr>
          <p:cNvPr id="16" name="TextBox 15">
            <a:extLst>
              <a:ext uri="{FF2B5EF4-FFF2-40B4-BE49-F238E27FC236}">
                <a16:creationId xmlns:a16="http://schemas.microsoft.com/office/drawing/2014/main" id="{6B50B031-90DB-7E7D-4A8D-27F7D03D2E88}"/>
              </a:ext>
            </a:extLst>
          </p:cNvPr>
          <p:cNvSpPr txBox="1"/>
          <p:nvPr/>
        </p:nvSpPr>
        <p:spPr>
          <a:xfrm>
            <a:off x="8595360" y="877032"/>
            <a:ext cx="3239588" cy="4524315"/>
          </a:xfrm>
          <a:prstGeom prst="rect">
            <a:avLst/>
          </a:prstGeom>
          <a:noFill/>
        </p:spPr>
        <p:txBody>
          <a:bodyPr wrap="square" rtlCol="0">
            <a:spAutoFit/>
          </a:bodyPr>
          <a:lstStyle/>
          <a:p>
            <a:pPr marL="285750" indent="-285750">
              <a:buFont typeface="Arial" panose="020B0604020202020204" pitchFamily="34" charset="0"/>
              <a:buChar char="•"/>
            </a:pPr>
            <a:r>
              <a:rPr lang="en-US" dirty="0"/>
              <a:t>Traditional transhumance corridors have shifted due to severe flooding, pushing herders with their cattle into regions where they would usually not migrate to or reside in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u="sng" dirty="0"/>
              <a:t>Example</a:t>
            </a:r>
            <a:r>
              <a:rPr lang="en-US" dirty="0"/>
              <a:t>: Dinka </a:t>
            </a:r>
            <a:r>
              <a:rPr lang="en-US" dirty="0" err="1"/>
              <a:t>Bor</a:t>
            </a:r>
            <a:r>
              <a:rPr lang="en-US" dirty="0"/>
              <a:t> in Greater Equatoria Region and Warrap herders moving into </a:t>
            </a:r>
            <a:r>
              <a:rPr lang="en-US" dirty="0" err="1"/>
              <a:t>Jur</a:t>
            </a:r>
            <a:r>
              <a:rPr lang="en-US" dirty="0"/>
              <a:t> River County in </a:t>
            </a:r>
            <a:r>
              <a:rPr lang="en-US" dirty="0" err="1"/>
              <a:t>WBeG</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u="sng" dirty="0"/>
              <a:t>Example</a:t>
            </a:r>
            <a:r>
              <a:rPr lang="en-US" dirty="0"/>
              <a:t>: Nuer from </a:t>
            </a:r>
            <a:r>
              <a:rPr lang="en-US" dirty="0" err="1"/>
              <a:t>Panyijiar</a:t>
            </a:r>
            <a:r>
              <a:rPr lang="en-US" dirty="0"/>
              <a:t> (Nuer) moving into Yirol East (lakes)</a:t>
            </a:r>
          </a:p>
        </p:txBody>
      </p:sp>
    </p:spTree>
    <p:extLst>
      <p:ext uri="{BB962C8B-B14F-4D97-AF65-F5344CB8AC3E}">
        <p14:creationId xmlns:p14="http://schemas.microsoft.com/office/powerpoint/2010/main" val="9357322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descr="A map of a country&#10;&#10;Description automatically generated">
            <a:extLst>
              <a:ext uri="{FF2B5EF4-FFF2-40B4-BE49-F238E27FC236}">
                <a16:creationId xmlns:a16="http://schemas.microsoft.com/office/drawing/2014/main" id="{1B26BA54-8841-166D-94C6-7FF3B72647A0}"/>
              </a:ext>
            </a:extLst>
          </p:cNvPr>
          <p:cNvPicPr>
            <a:picLocks noChangeAspect="1"/>
          </p:cNvPicPr>
          <p:nvPr/>
        </p:nvPicPr>
        <p:blipFill rotWithShape="1">
          <a:blip r:embed="rId3">
            <a:extLst>
              <a:ext uri="{28A0092B-C50C-407E-A947-70E740481C1C}">
                <a14:useLocalDpi xmlns:a14="http://schemas.microsoft.com/office/drawing/2010/main" val="0"/>
              </a:ext>
            </a:extLst>
          </a:blip>
          <a:srcRect l="3455" t="10155" r="3503" b="4039"/>
          <a:stretch/>
        </p:blipFill>
        <p:spPr>
          <a:xfrm>
            <a:off x="758991" y="0"/>
            <a:ext cx="10526064" cy="6865462"/>
          </a:xfrm>
          <a:prstGeom prst="rect">
            <a:avLst/>
          </a:prstGeom>
        </p:spPr>
      </p:pic>
      <p:sp>
        <p:nvSpPr>
          <p:cNvPr id="9" name="TextBox 8">
            <a:extLst>
              <a:ext uri="{FF2B5EF4-FFF2-40B4-BE49-F238E27FC236}">
                <a16:creationId xmlns:a16="http://schemas.microsoft.com/office/drawing/2014/main" id="{2839D4B2-EF89-711F-63EC-8041DD8C04EF}"/>
              </a:ext>
            </a:extLst>
          </p:cNvPr>
          <p:cNvSpPr txBox="1"/>
          <p:nvPr/>
        </p:nvSpPr>
        <p:spPr>
          <a:xfrm>
            <a:off x="1098530" y="161198"/>
            <a:ext cx="9148144" cy="1325563"/>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dirty="0">
                <a:ln>
                  <a:noFill/>
                </a:ln>
                <a:solidFill>
                  <a:srgbClr val="0070C0"/>
                </a:solidFill>
                <a:effectLst/>
                <a:uLnTx/>
                <a:uFillTx/>
                <a:ea typeface="+mn-ea"/>
                <a:cs typeface="+mn-cs"/>
              </a:rPr>
              <a:t>Flood frequency and affected populations</a:t>
            </a:r>
          </a:p>
        </p:txBody>
      </p:sp>
      <p:sp>
        <p:nvSpPr>
          <p:cNvPr id="10" name="TextBox 9">
            <a:extLst>
              <a:ext uri="{FF2B5EF4-FFF2-40B4-BE49-F238E27FC236}">
                <a16:creationId xmlns:a16="http://schemas.microsoft.com/office/drawing/2014/main" id="{B037BB84-580B-DAAF-6FA9-C0FBDD5E02F1}"/>
              </a:ext>
            </a:extLst>
          </p:cNvPr>
          <p:cNvSpPr txBox="1"/>
          <p:nvPr/>
        </p:nvSpPr>
        <p:spPr>
          <a:xfrm>
            <a:off x="9879978" y="6573691"/>
            <a:ext cx="2810153" cy="246221"/>
          </a:xfrm>
          <a:prstGeom prst="rect">
            <a:avLst/>
          </a:prstGeom>
          <a:noFill/>
        </p:spPr>
        <p:txBody>
          <a:bodyPr wrap="square" rtlCol="0">
            <a:spAutoFit/>
          </a:bodyPr>
          <a:lstStyle/>
          <a:p>
            <a:r>
              <a:rPr lang="en-US" sz="1000" dirty="0"/>
              <a:t>Source: OCHA (2024)</a:t>
            </a:r>
          </a:p>
        </p:txBody>
      </p:sp>
    </p:spTree>
    <p:extLst>
      <p:ext uri="{BB962C8B-B14F-4D97-AF65-F5344CB8AC3E}">
        <p14:creationId xmlns:p14="http://schemas.microsoft.com/office/powerpoint/2010/main" val="35414315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88F2C5-D2E0-3534-12AF-4D311A8E9862}"/>
              </a:ext>
            </a:extLst>
          </p:cNvPr>
          <p:cNvSpPr txBox="1"/>
          <p:nvPr/>
        </p:nvSpPr>
        <p:spPr>
          <a:xfrm>
            <a:off x="481606" y="85026"/>
            <a:ext cx="9148144" cy="1325563"/>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Trebuchet MS" panose="020B0603020202020204" pitchFamily="34" charset="0"/>
              </a:rPr>
              <a:t>Types of flood-related activities</a:t>
            </a:r>
          </a:p>
        </p:txBody>
      </p:sp>
      <p:sp>
        <p:nvSpPr>
          <p:cNvPr id="5" name="TextBox 4">
            <a:extLst>
              <a:ext uri="{FF2B5EF4-FFF2-40B4-BE49-F238E27FC236}">
                <a16:creationId xmlns:a16="http://schemas.microsoft.com/office/drawing/2014/main" id="{7B3B43AE-2BBF-FDFC-9FFE-4B4CE06BC1F1}"/>
              </a:ext>
            </a:extLst>
          </p:cNvPr>
          <p:cNvSpPr txBox="1"/>
          <p:nvPr/>
        </p:nvSpPr>
        <p:spPr>
          <a:xfrm>
            <a:off x="199227" y="1294685"/>
            <a:ext cx="11705390" cy="4696211"/>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600" dirty="0">
                <a:solidFill>
                  <a:srgbClr val="000000"/>
                </a:solidFill>
                <a:latin typeface="Trebuchet MS" panose="020B0603020202020204" pitchFamily="34" charset="0"/>
              </a:rPr>
              <a:t>Joining </a:t>
            </a:r>
            <a:r>
              <a:rPr lang="en-US" sz="2600" b="1" dirty="0" err="1">
                <a:solidFill>
                  <a:srgbClr val="000000"/>
                </a:solidFill>
                <a:latin typeface="Trebuchet MS" panose="020B0603020202020204" pitchFamily="34" charset="0"/>
              </a:rPr>
              <a:t>i</a:t>
            </a:r>
            <a:r>
              <a:rPr kumimoji="0" lang="en-US" sz="2600" b="1" i="0" u="none" strike="noStrike" kern="1200" cap="none" spc="0" normalizeH="0" baseline="0" noProof="0" dirty="0" err="1">
                <a:ln>
                  <a:noFill/>
                </a:ln>
                <a:solidFill>
                  <a:srgbClr val="000000"/>
                </a:solidFill>
                <a:effectLst/>
                <a:uLnTx/>
                <a:uFillTx/>
                <a:latin typeface="Trebuchet MS" panose="020B0603020202020204" pitchFamily="34" charset="0"/>
              </a:rPr>
              <a:t>ntegrated</a:t>
            </a:r>
            <a:r>
              <a:rPr kumimoji="0" lang="en-US" sz="2600" b="1" i="0" u="none" strike="noStrike" kern="1200" cap="none" spc="0" normalizeH="0" baseline="0" noProof="0" dirty="0">
                <a:ln>
                  <a:noFill/>
                </a:ln>
                <a:solidFill>
                  <a:srgbClr val="000000"/>
                </a:solidFill>
                <a:effectLst/>
                <a:uLnTx/>
                <a:uFillTx/>
                <a:latin typeface="Trebuchet MS" panose="020B0603020202020204" pitchFamily="34" charset="0"/>
              </a:rPr>
              <a:t> patrols </a:t>
            </a:r>
            <a:r>
              <a:rPr kumimoji="0" lang="en-US" sz="2600" b="0" i="0" u="none" strike="noStrike" kern="1200" cap="none" spc="0" normalizeH="0" baseline="0" noProof="0" dirty="0">
                <a:ln>
                  <a:noFill/>
                </a:ln>
                <a:solidFill>
                  <a:srgbClr val="000000"/>
                </a:solidFill>
                <a:effectLst/>
                <a:uLnTx/>
                <a:uFillTx/>
                <a:latin typeface="Trebuchet MS" panose="020B0603020202020204" pitchFamily="34" charset="0"/>
              </a:rPr>
              <a:t>focusing on flood extent and conflict risks</a:t>
            </a:r>
          </a:p>
          <a:p>
            <a:pPr marL="342900" marR="0" lvl="0" indent="-34290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Trebuchet MS" panose="020B0603020202020204" pitchFamily="34" charset="0"/>
              </a:rPr>
              <a:t>Participation in national, state- and county-level </a:t>
            </a:r>
            <a:r>
              <a:rPr lang="en-US" sz="2600" b="1" dirty="0">
                <a:solidFill>
                  <a:srgbClr val="000000"/>
                </a:solidFill>
                <a:latin typeface="Trebuchet MS" panose="020B0603020202020204" pitchFamily="34" charset="0"/>
              </a:rPr>
              <a:t>flood management committees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srgbClr val="000000"/>
                </a:solidFill>
                <a:effectLst/>
                <a:uLnTx/>
                <a:uFillTx/>
                <a:latin typeface="Trebuchet MS" panose="020B0603020202020204" pitchFamily="34" charset="0"/>
              </a:rPr>
              <a:t>Peace dialogues </a:t>
            </a:r>
            <a:r>
              <a:rPr kumimoji="0" lang="en-US" sz="2600" b="0" i="0" u="none" strike="noStrike" kern="1200" cap="none" spc="0" normalizeH="0" baseline="0" noProof="0" dirty="0">
                <a:ln>
                  <a:noFill/>
                </a:ln>
                <a:solidFill>
                  <a:srgbClr val="000000"/>
                </a:solidFill>
                <a:effectLst/>
                <a:uLnTx/>
                <a:uFillTx/>
                <a:latin typeface="Trebuchet MS" panose="020B0603020202020204" pitchFamily="34" charset="0"/>
              </a:rPr>
              <a:t>focusing on flood-related conflict risks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600" b="1" dirty="0">
                <a:solidFill>
                  <a:srgbClr val="000000"/>
                </a:solidFill>
                <a:latin typeface="Trebuchet MS" panose="020B0603020202020204" pitchFamily="34" charset="0"/>
              </a:rPr>
              <a:t>Community sensitization </a:t>
            </a:r>
            <a:r>
              <a:rPr lang="en-US" sz="2600" dirty="0">
                <a:solidFill>
                  <a:srgbClr val="000000"/>
                </a:solidFill>
                <a:latin typeface="Trebuchet MS" panose="020B0603020202020204" pitchFamily="34" charset="0"/>
              </a:rPr>
              <a:t>and awareness raising</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Trebuchet MS" panose="020B0603020202020204" pitchFamily="34" charset="0"/>
              </a:rPr>
              <a:t>Centralized flood management and conflict sensitivity </a:t>
            </a:r>
            <a:r>
              <a:rPr kumimoji="0" lang="en-US" sz="2600" b="1" i="0" u="none" strike="noStrike" kern="1200" cap="none" spc="0" normalizeH="0" baseline="0" noProof="0" dirty="0">
                <a:ln>
                  <a:noFill/>
                </a:ln>
                <a:effectLst/>
                <a:uLnTx/>
                <a:uFillTx/>
                <a:latin typeface="Trebuchet MS" panose="020B0603020202020204" pitchFamily="34" charset="0"/>
              </a:rPr>
              <a:t>database</a:t>
            </a:r>
            <a:r>
              <a:rPr kumimoji="0" lang="en-US" sz="2600" b="0" i="0" u="none" strike="noStrike" kern="1200" cap="none" spc="0" normalizeH="0" baseline="0" noProof="0" dirty="0">
                <a:ln>
                  <a:noFill/>
                </a:ln>
                <a:effectLst/>
                <a:uLnTx/>
                <a:uFillTx/>
                <a:latin typeface="Trebuchet MS" panose="020B0603020202020204" pitchFamily="34" charset="0"/>
              </a:rPr>
              <a:t> and</a:t>
            </a:r>
            <a:r>
              <a:rPr kumimoji="0" lang="en-US" sz="2600" b="0" i="0" u="none" strike="noStrike" kern="1200" cap="none" spc="0" normalizeH="0" baseline="0" noProof="0" dirty="0">
                <a:ln>
                  <a:noFill/>
                </a:ln>
                <a:solidFill>
                  <a:srgbClr val="FF0000"/>
                </a:solidFill>
                <a:effectLst/>
                <a:uLnTx/>
                <a:uFillTx/>
                <a:latin typeface="Trebuchet MS" panose="020B0603020202020204" pitchFamily="34" charset="0"/>
              </a:rPr>
              <a:t> </a:t>
            </a:r>
            <a:r>
              <a:rPr kumimoji="0" lang="en-US" sz="2600" b="1" i="0" u="none" strike="noStrike" kern="1200" cap="none" spc="0" normalizeH="0" baseline="0" noProof="0" dirty="0">
                <a:ln>
                  <a:noFill/>
                </a:ln>
                <a:solidFill>
                  <a:srgbClr val="000000"/>
                </a:solidFill>
                <a:effectLst/>
                <a:uLnTx/>
                <a:uFillTx/>
                <a:latin typeface="Trebuchet MS" panose="020B0603020202020204" pitchFamily="34" charset="0"/>
              </a:rPr>
              <a:t>dashboard</a:t>
            </a:r>
          </a:p>
          <a:p>
            <a:pPr marL="342900" marR="0" lvl="0" indent="-342900" algn="l" defTabSz="914400" rtl="0" eaLnBrk="1" fontAlgn="auto" latinLnBrk="0" hangingPunct="1">
              <a:spcBef>
                <a:spcPts val="0"/>
              </a:spcBef>
              <a:spcAft>
                <a:spcPts val="0"/>
              </a:spcAft>
              <a:buClrTx/>
              <a:buSzTx/>
              <a:buFont typeface="Arial" panose="020B0604020202020204" pitchFamily="34" charset="0"/>
              <a:buChar char="•"/>
              <a:tabLst/>
              <a:defRPr/>
            </a:pPr>
            <a:r>
              <a:rPr lang="en-US" sz="2600" b="1" dirty="0">
                <a:solidFill>
                  <a:srgbClr val="000000"/>
                </a:solidFill>
                <a:latin typeface="Trebuchet MS" panose="020B0603020202020204" pitchFamily="34" charset="0"/>
              </a:rPr>
              <a:t>Assessing flood extent </a:t>
            </a:r>
            <a:r>
              <a:rPr lang="en-US" sz="2600" dirty="0">
                <a:solidFill>
                  <a:srgbClr val="000000"/>
                </a:solidFill>
                <a:latin typeface="Trebuchet MS" panose="020B0603020202020204" pitchFamily="34" charset="0"/>
              </a:rPr>
              <a:t>and monitoring </a:t>
            </a:r>
            <a:r>
              <a:rPr lang="en-US" sz="2600" b="1" dirty="0">
                <a:solidFill>
                  <a:srgbClr val="000000"/>
                </a:solidFill>
                <a:latin typeface="Trebuchet MS" panose="020B0603020202020204" pitchFamily="34" charset="0"/>
              </a:rPr>
              <a:t>impacted high grounds </a:t>
            </a:r>
            <a:r>
              <a:rPr lang="en-US" sz="2600" dirty="0">
                <a:solidFill>
                  <a:srgbClr val="000000"/>
                </a:solidFill>
                <a:latin typeface="Trebuchet MS" panose="020B0603020202020204" pitchFamily="34" charset="0"/>
              </a:rPr>
              <a:t>and other flooded areas</a:t>
            </a:r>
            <a:endParaRPr kumimoji="0" lang="en-US" sz="2600" b="1" i="0" u="none" strike="noStrike" kern="1200" cap="none" spc="0" normalizeH="0" baseline="0" noProof="0" dirty="0">
              <a:ln>
                <a:noFill/>
              </a:ln>
              <a:solidFill>
                <a:srgbClr val="000000"/>
              </a:solidFill>
              <a:effectLst/>
              <a:uLnTx/>
              <a:uFillTx/>
              <a:latin typeface="Trebuchet MS" panose="020B0603020202020204" pitchFamily="34"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srgbClr val="000000"/>
              </a:solidFill>
              <a:effectLst/>
              <a:uLnTx/>
              <a:uFillTx/>
              <a:latin typeface="Trebuchet MS" panose="020B0603020202020204" pitchFamily="34" charset="0"/>
            </a:endParaRPr>
          </a:p>
          <a:p>
            <a:pPr marL="8001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prstClr val="black"/>
              </a:solidFill>
              <a:effectLst/>
              <a:uLnTx/>
              <a:uFillTx/>
              <a:latin typeface="Trebuchet MS" panose="020B0603020202020204" pitchFamily="34" charset="0"/>
            </a:endParaRPr>
          </a:p>
        </p:txBody>
      </p:sp>
      <p:pic>
        <p:nvPicPr>
          <p:cNvPr id="2" name="Immagine 14">
            <a:extLst>
              <a:ext uri="{FF2B5EF4-FFF2-40B4-BE49-F238E27FC236}">
                <a16:creationId xmlns:a16="http://schemas.microsoft.com/office/drawing/2014/main" id="{2E416D1D-D234-5861-0BC0-F5E171C073F6}"/>
              </a:ext>
            </a:extLst>
          </p:cNvPr>
          <p:cNvPicPr>
            <a:picLocks noChangeAspect="1"/>
          </p:cNvPicPr>
          <p:nvPr/>
        </p:nvPicPr>
        <p:blipFill rotWithShape="1">
          <a:blip r:embed="rId3">
            <a:clrChange>
              <a:clrFrom>
                <a:srgbClr val="FFFFFF"/>
              </a:clrFrom>
              <a:clrTo>
                <a:srgbClr val="FFFFFF">
                  <a:alpha val="0"/>
                </a:srgbClr>
              </a:clrTo>
            </a:clrChange>
          </a:blip>
          <a:srcRect b="28181"/>
          <a:stretch/>
        </p:blipFill>
        <p:spPr>
          <a:xfrm>
            <a:off x="10479741" y="5487206"/>
            <a:ext cx="1513032" cy="1209660"/>
          </a:xfrm>
          <a:prstGeom prst="rect">
            <a:avLst/>
          </a:prstGeom>
        </p:spPr>
      </p:pic>
    </p:spTree>
    <p:extLst>
      <p:ext uri="{BB962C8B-B14F-4D97-AF65-F5344CB8AC3E}">
        <p14:creationId xmlns:p14="http://schemas.microsoft.com/office/powerpoint/2010/main" val="7717353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88F2C5-D2E0-3534-12AF-4D311A8E9862}"/>
              </a:ext>
            </a:extLst>
          </p:cNvPr>
          <p:cNvSpPr txBox="1"/>
          <p:nvPr/>
        </p:nvSpPr>
        <p:spPr>
          <a:xfrm>
            <a:off x="312239" y="221344"/>
            <a:ext cx="11119358" cy="835698"/>
          </a:xfrm>
          <a:prstGeom prst="rect">
            <a:avLst/>
          </a:prstGeom>
        </p:spPr>
        <p:txBody>
          <a:bodyPr vert="horz" lIns="91440" tIns="45720" rIns="91440" bIns="45720" rtlCol="0" anchor="t">
            <a:noAutofit/>
          </a:bodyPr>
          <a:lstStyle/>
          <a:p>
            <a:pPr rtl="1">
              <a:lnSpc>
                <a:spcPct val="90000"/>
              </a:lnSpc>
              <a:spcBef>
                <a:spcPct val="0"/>
              </a:spcBef>
              <a:spcAft>
                <a:spcPts val="432"/>
              </a:spcAft>
              <a:defRPr/>
            </a:pPr>
            <a:r>
              <a:rPr lang="en-US" sz="3200" b="1" kern="1200" dirty="0">
                <a:solidFill>
                  <a:srgbClr val="0070C0"/>
                </a:solidFill>
                <a:latin typeface="Trebuchet MS" panose="020B0603020202020204" pitchFamily="34" charset="0"/>
                <a:ea typeface="+mj-ea"/>
                <a:cs typeface="+mj-cs"/>
              </a:rPr>
              <a:t>Examples of </a:t>
            </a:r>
            <a:r>
              <a:rPr lang="en-US" sz="3200" b="1" dirty="0">
                <a:solidFill>
                  <a:srgbClr val="0070C0"/>
                </a:solidFill>
                <a:latin typeface="Trebuchet MS" panose="020B0603020202020204" pitchFamily="34" charset="0"/>
                <a:ea typeface="+mj-ea"/>
                <a:cs typeface="+mj-cs"/>
              </a:rPr>
              <a:t>intra- and inter-state </a:t>
            </a:r>
            <a:r>
              <a:rPr lang="en-US" sz="3200" b="1" kern="1200" dirty="0">
                <a:solidFill>
                  <a:srgbClr val="0070C0"/>
                </a:solidFill>
                <a:latin typeface="Trebuchet MS" panose="020B0603020202020204" pitchFamily="34" charset="0"/>
                <a:ea typeface="+mj-ea"/>
                <a:cs typeface="+mj-cs"/>
              </a:rPr>
              <a:t>peace dialogues focusing on flood-related security risks</a:t>
            </a:r>
          </a:p>
          <a:p>
            <a:pPr rtl="1">
              <a:lnSpc>
                <a:spcPct val="90000"/>
              </a:lnSpc>
              <a:spcBef>
                <a:spcPct val="0"/>
              </a:spcBef>
              <a:spcAft>
                <a:spcPts val="432"/>
              </a:spcAft>
              <a:defRPr/>
            </a:pPr>
            <a:r>
              <a:rPr lang="en-US" sz="3200" b="1" kern="1200" dirty="0">
                <a:solidFill>
                  <a:srgbClr val="0070C0"/>
                </a:solidFill>
                <a:latin typeface="Trebuchet MS" panose="020B0603020202020204" pitchFamily="34" charset="0"/>
                <a:ea typeface="+mj-ea"/>
                <a:cs typeface="+mj-cs"/>
              </a:rPr>
              <a:t> </a:t>
            </a:r>
          </a:p>
        </p:txBody>
      </p:sp>
      <p:sp>
        <p:nvSpPr>
          <p:cNvPr id="4" name="TextBox 3">
            <a:extLst>
              <a:ext uri="{FF2B5EF4-FFF2-40B4-BE49-F238E27FC236}">
                <a16:creationId xmlns:a16="http://schemas.microsoft.com/office/drawing/2014/main" id="{F4CF46BA-B488-28DD-4DB6-241D517F7470}"/>
              </a:ext>
            </a:extLst>
          </p:cNvPr>
          <p:cNvSpPr txBox="1"/>
          <p:nvPr/>
        </p:nvSpPr>
        <p:spPr>
          <a:xfrm>
            <a:off x="312239" y="1147227"/>
            <a:ext cx="11179585" cy="5190515"/>
          </a:xfrm>
          <a:prstGeom prst="rect">
            <a:avLst/>
          </a:prstGeom>
        </p:spPr>
        <p:txBody>
          <a:bodyPr vert="horz" lIns="91440" tIns="45720" rIns="91440" bIns="45720" rtlCol="0" anchor="t">
            <a:normAutofit fontScale="32500" lnSpcReduction="20000"/>
          </a:bodyPr>
          <a:lstStyle/>
          <a:p>
            <a:pPr marL="457200" indent="-342900">
              <a:lnSpc>
                <a:spcPct val="120000"/>
              </a:lnSpc>
              <a:spcAft>
                <a:spcPts val="600"/>
              </a:spcAft>
              <a:buFont typeface="Arial" panose="020B0604020202020204" pitchFamily="34" charset="0"/>
              <a:buChar char="•"/>
            </a:pPr>
            <a:r>
              <a:rPr lang="en-US" sz="8000" u="sng" dirty="0">
                <a:latin typeface="Trebuchet MS" panose="020B0603020202020204" pitchFamily="34" charset="0"/>
              </a:rPr>
              <a:t>20-22 August</a:t>
            </a:r>
            <a:r>
              <a:rPr lang="en-US" sz="8000" dirty="0">
                <a:latin typeface="Trebuchet MS" panose="020B0603020202020204" pitchFamily="34" charset="0"/>
              </a:rPr>
              <a:t>: Peace dialogue on land disputes between Shilluk and Dinka communities in Malakal, during which UNMISS CAD organized a session on climate security and flood sensitization. Intercommunal conflicts around land in </a:t>
            </a:r>
            <a:r>
              <a:rPr lang="en-US" sz="8000" dirty="0" err="1">
                <a:latin typeface="Trebuchet MS" panose="020B0603020202020204" pitchFamily="34" charset="0"/>
              </a:rPr>
              <a:t>Panyikang</a:t>
            </a:r>
            <a:r>
              <a:rPr lang="en-US" sz="8000" dirty="0">
                <a:latin typeface="Trebuchet MS" panose="020B0603020202020204" pitchFamily="34" charset="0"/>
              </a:rPr>
              <a:t>, </a:t>
            </a:r>
            <a:r>
              <a:rPr lang="en-US" sz="8000" dirty="0" err="1">
                <a:latin typeface="Trebuchet MS" panose="020B0603020202020204" pitchFamily="34" charset="0"/>
              </a:rPr>
              <a:t>Baliet</a:t>
            </a:r>
            <a:r>
              <a:rPr lang="en-US" sz="8000" dirty="0">
                <a:latin typeface="Trebuchet MS" panose="020B0603020202020204" pitchFamily="34" charset="0"/>
              </a:rPr>
              <a:t> and </a:t>
            </a:r>
            <a:r>
              <a:rPr lang="en-US" sz="8000" dirty="0" err="1">
                <a:latin typeface="Trebuchet MS" panose="020B0603020202020204" pitchFamily="34" charset="0"/>
              </a:rPr>
              <a:t>Makal</a:t>
            </a:r>
            <a:r>
              <a:rPr lang="en-US" sz="8000" dirty="0">
                <a:latin typeface="Trebuchet MS" panose="020B0603020202020204" pitchFamily="34" charset="0"/>
              </a:rPr>
              <a:t> counties are worsening due to the flooding. </a:t>
            </a:r>
            <a:endParaRPr lang="en-US" sz="8000" i="1" dirty="0">
              <a:latin typeface="Trebuchet MS" panose="020B0603020202020204" pitchFamily="34" charset="0"/>
            </a:endParaRPr>
          </a:p>
          <a:p>
            <a:pPr marL="457200" indent="-342900">
              <a:lnSpc>
                <a:spcPct val="120000"/>
              </a:lnSpc>
              <a:spcAft>
                <a:spcPts val="600"/>
              </a:spcAft>
              <a:buFont typeface="Arial" panose="020B0604020202020204" pitchFamily="34" charset="0"/>
              <a:buChar char="•"/>
            </a:pPr>
            <a:r>
              <a:rPr lang="en-US" sz="8000" u="sng" dirty="0">
                <a:latin typeface="Trebuchet MS" panose="020B0603020202020204" pitchFamily="34" charset="0"/>
              </a:rPr>
              <a:t>4-6 September</a:t>
            </a:r>
            <a:r>
              <a:rPr lang="en-US" sz="8000" dirty="0">
                <a:latin typeface="Trebuchet MS" panose="020B0603020202020204" pitchFamily="34" charset="0"/>
              </a:rPr>
              <a:t>: Inter-state peace dialogue between communities from Lakes and Unity. The focus was on conflict prevention and peaceful coexistence between people displaced by flood (mostly from </a:t>
            </a:r>
            <a:r>
              <a:rPr lang="en-US" sz="8000" dirty="0" err="1">
                <a:latin typeface="Trebuchet MS" panose="020B0603020202020204" pitchFamily="34" charset="0"/>
              </a:rPr>
              <a:t>Panyijiar</a:t>
            </a:r>
            <a:r>
              <a:rPr lang="en-US" sz="8000" dirty="0">
                <a:latin typeface="Trebuchet MS" panose="020B0603020202020204" pitchFamily="34" charset="0"/>
              </a:rPr>
              <a:t>) and host communities in Lakes (Yirol East, Rumbek East, Rumbek Centre).</a:t>
            </a:r>
          </a:p>
          <a:p>
            <a:pPr marL="114300">
              <a:lnSpc>
                <a:spcPct val="120000"/>
              </a:lnSpc>
              <a:spcAft>
                <a:spcPts val="600"/>
              </a:spcAft>
            </a:pPr>
            <a:r>
              <a:rPr lang="en-US" sz="8000" dirty="0">
                <a:latin typeface="Trebuchet MS" panose="020B0603020202020204" pitchFamily="34" charset="0"/>
              </a:rPr>
              <a:t>. </a:t>
            </a:r>
          </a:p>
          <a:p>
            <a:pPr marL="114300">
              <a:lnSpc>
                <a:spcPct val="120000"/>
              </a:lnSpc>
              <a:spcAft>
                <a:spcPts val="600"/>
              </a:spcAft>
            </a:pPr>
            <a:endParaRPr lang="en-US" sz="1400" dirty="0">
              <a:latin typeface="Trebuchet MS" panose="020B0603020202020204" pitchFamily="34" charset="0"/>
            </a:endParaRPr>
          </a:p>
        </p:txBody>
      </p:sp>
      <p:pic>
        <p:nvPicPr>
          <p:cNvPr id="5" name="Immagine 14">
            <a:extLst>
              <a:ext uri="{FF2B5EF4-FFF2-40B4-BE49-F238E27FC236}">
                <a16:creationId xmlns:a16="http://schemas.microsoft.com/office/drawing/2014/main" id="{BC19E3C6-6C53-133B-1AAA-88ED7E6E499A}"/>
              </a:ext>
            </a:extLst>
          </p:cNvPr>
          <p:cNvPicPr>
            <a:picLocks noChangeAspect="1"/>
          </p:cNvPicPr>
          <p:nvPr/>
        </p:nvPicPr>
        <p:blipFill rotWithShape="1">
          <a:blip r:embed="rId3">
            <a:clrChange>
              <a:clrFrom>
                <a:srgbClr val="FFFFFF"/>
              </a:clrFrom>
              <a:clrTo>
                <a:srgbClr val="FFFFFF">
                  <a:alpha val="0"/>
                </a:srgbClr>
              </a:clrTo>
            </a:clrChange>
          </a:blip>
          <a:srcRect b="28181"/>
          <a:stretch/>
        </p:blipFill>
        <p:spPr>
          <a:xfrm>
            <a:off x="10479741" y="5487206"/>
            <a:ext cx="1513032" cy="1209660"/>
          </a:xfrm>
          <a:prstGeom prst="rect">
            <a:avLst/>
          </a:prstGeom>
        </p:spPr>
      </p:pic>
    </p:spTree>
    <p:extLst>
      <p:ext uri="{BB962C8B-B14F-4D97-AF65-F5344CB8AC3E}">
        <p14:creationId xmlns:p14="http://schemas.microsoft.com/office/powerpoint/2010/main" val="10392298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88F2C5-D2E0-3534-12AF-4D311A8E9862}"/>
              </a:ext>
            </a:extLst>
          </p:cNvPr>
          <p:cNvSpPr txBox="1"/>
          <p:nvPr/>
        </p:nvSpPr>
        <p:spPr>
          <a:xfrm>
            <a:off x="177124" y="161134"/>
            <a:ext cx="11815649" cy="642907"/>
          </a:xfrm>
          <a:prstGeom prst="rect">
            <a:avLst/>
          </a:prstGeom>
        </p:spPr>
        <p:txBody>
          <a:bodyPr vert="horz" lIns="91440" tIns="45720" rIns="91440" bIns="45720" rtlCol="0" anchor="t">
            <a:noAutofit/>
          </a:bodyPr>
          <a:lstStyle/>
          <a:p>
            <a:pPr rtl="1">
              <a:lnSpc>
                <a:spcPct val="90000"/>
              </a:lnSpc>
              <a:spcBef>
                <a:spcPct val="0"/>
              </a:spcBef>
              <a:spcAft>
                <a:spcPts val="432"/>
              </a:spcAft>
              <a:defRPr/>
            </a:pPr>
            <a:r>
              <a:rPr lang="en-US" sz="3200" b="1" kern="1200" dirty="0">
                <a:solidFill>
                  <a:srgbClr val="0070C0"/>
                </a:solidFill>
                <a:latin typeface="Trebuchet MS" panose="020B0603020202020204" pitchFamily="34" charset="0"/>
                <a:ea typeface="+mj-ea"/>
                <a:cs typeface="+mj-cs"/>
              </a:rPr>
              <a:t>Examples of signed resolutions on flood-related conflict risks</a:t>
            </a:r>
          </a:p>
          <a:p>
            <a:pPr rtl="1">
              <a:lnSpc>
                <a:spcPct val="90000"/>
              </a:lnSpc>
              <a:spcBef>
                <a:spcPct val="0"/>
              </a:spcBef>
              <a:spcAft>
                <a:spcPts val="432"/>
              </a:spcAft>
              <a:defRPr/>
            </a:pPr>
            <a:r>
              <a:rPr lang="en-US" sz="3200" b="1" kern="1200" dirty="0">
                <a:solidFill>
                  <a:srgbClr val="0070C0"/>
                </a:solidFill>
                <a:latin typeface="Trebuchet MS" panose="020B0603020202020204" pitchFamily="34" charset="0"/>
                <a:ea typeface="+mj-ea"/>
                <a:cs typeface="+mj-cs"/>
              </a:rPr>
              <a:t> </a:t>
            </a:r>
          </a:p>
        </p:txBody>
      </p:sp>
      <p:sp>
        <p:nvSpPr>
          <p:cNvPr id="4" name="TextBox 3">
            <a:extLst>
              <a:ext uri="{FF2B5EF4-FFF2-40B4-BE49-F238E27FC236}">
                <a16:creationId xmlns:a16="http://schemas.microsoft.com/office/drawing/2014/main" id="{F4CF46BA-B488-28DD-4DB6-241D517F7470}"/>
              </a:ext>
            </a:extLst>
          </p:cNvPr>
          <p:cNvSpPr txBox="1"/>
          <p:nvPr/>
        </p:nvSpPr>
        <p:spPr>
          <a:xfrm>
            <a:off x="192890" y="960890"/>
            <a:ext cx="11645643" cy="4777759"/>
          </a:xfrm>
          <a:prstGeom prst="rect">
            <a:avLst/>
          </a:prstGeom>
        </p:spPr>
        <p:txBody>
          <a:bodyPr vert="horz" lIns="91440" tIns="45720" rIns="91440" bIns="45720" rtlCol="0" anchor="t">
            <a:noAutofit/>
          </a:bodyPr>
          <a:lstStyle/>
          <a:p>
            <a:pPr marL="457200" indent="-342900">
              <a:spcAft>
                <a:spcPts val="600"/>
              </a:spcAft>
              <a:buFont typeface="Arial" panose="020B0604020202020204" pitchFamily="34" charset="0"/>
              <a:buChar char="•"/>
            </a:pPr>
            <a:r>
              <a:rPr lang="en-US" sz="2200" dirty="0">
                <a:latin typeface="Trebuchet MS" panose="020B0603020202020204" pitchFamily="34" charset="0"/>
              </a:rPr>
              <a:t>“Implement strategic plans to enhance land governance and natural resource management, including by creating mutual benefits for both host communities and displaced persons.” (</a:t>
            </a:r>
            <a:r>
              <a:rPr lang="en-US" sz="2200" u="sng" dirty="0">
                <a:latin typeface="Trebuchet MS" panose="020B0603020202020204" pitchFamily="34" charset="0"/>
              </a:rPr>
              <a:t>Malakal 20-22 August dialogue</a:t>
            </a:r>
            <a:r>
              <a:rPr lang="en-US" sz="2200" dirty="0">
                <a:latin typeface="Trebuchet MS" panose="020B0603020202020204" pitchFamily="34" charset="0"/>
              </a:rPr>
              <a:t>)</a:t>
            </a:r>
          </a:p>
          <a:p>
            <a:pPr marL="114300">
              <a:spcAft>
                <a:spcPts val="600"/>
              </a:spcAft>
            </a:pPr>
            <a:endParaRPr lang="en-US" sz="1000" dirty="0">
              <a:latin typeface="Trebuchet MS" panose="020B0603020202020204" pitchFamily="34" charset="0"/>
            </a:endParaRPr>
          </a:p>
          <a:p>
            <a:pPr marL="457200" indent="-342900">
              <a:spcAft>
                <a:spcPts val="600"/>
              </a:spcAft>
              <a:buFont typeface="Arial" panose="020B0604020202020204" pitchFamily="34" charset="0"/>
              <a:buChar char="•"/>
            </a:pPr>
            <a:r>
              <a:rPr lang="en-US" sz="2200" dirty="0">
                <a:latin typeface="Trebuchet MS" panose="020B0603020202020204" pitchFamily="34" charset="0"/>
              </a:rPr>
              <a:t>“Implement participatory climate-sensitive training for farmers and promote climate-smart agriculture practices that also contribute to peaceful coexistence and enhanced social cohesion between communities.” (</a:t>
            </a:r>
            <a:r>
              <a:rPr lang="en-US" sz="2200" u="sng" dirty="0">
                <a:latin typeface="Trebuchet MS" panose="020B0603020202020204" pitchFamily="34" charset="0"/>
              </a:rPr>
              <a:t>Malakal 20-22 August dialogue</a:t>
            </a:r>
            <a:r>
              <a:rPr lang="en-US" sz="2200" dirty="0">
                <a:latin typeface="Trebuchet MS" panose="020B0603020202020204" pitchFamily="34" charset="0"/>
              </a:rPr>
              <a:t>)</a:t>
            </a:r>
          </a:p>
          <a:p>
            <a:pPr marL="114300">
              <a:spcAft>
                <a:spcPts val="600"/>
              </a:spcAft>
            </a:pPr>
            <a:endParaRPr lang="en-US" sz="1000" dirty="0">
              <a:latin typeface="Trebuchet MS" panose="020B0603020202020204" pitchFamily="34" charset="0"/>
            </a:endParaRPr>
          </a:p>
          <a:p>
            <a:pPr marL="457200" indent="-342900">
              <a:spcAft>
                <a:spcPts val="600"/>
              </a:spcAft>
              <a:buFont typeface="Arial" panose="020B0604020202020204" pitchFamily="34" charset="0"/>
              <a:buChar char="•"/>
            </a:pPr>
            <a:r>
              <a:rPr lang="en-US" sz="2200" dirty="0">
                <a:latin typeface="Trebuchet MS" panose="020B0603020202020204" pitchFamily="34" charset="0"/>
              </a:rPr>
              <a:t>“Communities affected by Flooding in Unity State, Rumbek East and North to be granted access to grazing, </a:t>
            </a:r>
            <a:r>
              <a:rPr lang="en-US" sz="2200" i="1" dirty="0">
                <a:latin typeface="Trebuchet MS" panose="020B0603020202020204" pitchFamily="34" charset="0"/>
              </a:rPr>
              <a:t>Bar</a:t>
            </a:r>
            <a:r>
              <a:rPr lang="en-US" sz="2200" dirty="0">
                <a:latin typeface="Trebuchet MS" panose="020B0603020202020204" pitchFamily="34" charset="0"/>
              </a:rPr>
              <a:t> (salt areas), and temporary settlement in the territories of Lakes State counties.” (</a:t>
            </a:r>
            <a:r>
              <a:rPr lang="en-US" sz="2200" u="sng" dirty="0">
                <a:latin typeface="Trebuchet MS" panose="020B0603020202020204" pitchFamily="34" charset="0"/>
              </a:rPr>
              <a:t>Lakes-Unity 4-6 September dialogue)</a:t>
            </a:r>
          </a:p>
          <a:p>
            <a:pPr marL="457200" indent="-342900">
              <a:spcAft>
                <a:spcPts val="600"/>
              </a:spcAft>
              <a:buFont typeface="Arial" panose="020B0604020202020204" pitchFamily="34" charset="0"/>
              <a:buChar char="•"/>
            </a:pPr>
            <a:endParaRPr lang="en-US" sz="1000" dirty="0">
              <a:latin typeface="Trebuchet MS" panose="020B0603020202020204" pitchFamily="34" charset="0"/>
            </a:endParaRPr>
          </a:p>
          <a:p>
            <a:pPr marL="457200" indent="-342900">
              <a:spcAft>
                <a:spcPts val="600"/>
              </a:spcAft>
              <a:buFont typeface="Arial" panose="020B0604020202020204" pitchFamily="34" charset="0"/>
              <a:buChar char="•"/>
            </a:pPr>
            <a:r>
              <a:rPr lang="en-US" sz="2200" dirty="0">
                <a:latin typeface="Trebuchet MS" panose="020B0603020202020204" pitchFamily="34" charset="0"/>
              </a:rPr>
              <a:t>“The formation of Joint Border Courts and Joint Border Police Patrols between Lakes and Unity” (</a:t>
            </a:r>
            <a:r>
              <a:rPr lang="en-US" sz="2200" u="sng" dirty="0">
                <a:latin typeface="Trebuchet MS" panose="020B0603020202020204" pitchFamily="34" charset="0"/>
              </a:rPr>
              <a:t>Lakes-Unity 4-6 September dialogue)</a:t>
            </a:r>
            <a:endParaRPr lang="en-US" sz="2200" dirty="0">
              <a:latin typeface="Trebuchet MS" panose="020B0603020202020204" pitchFamily="34" charset="0"/>
            </a:endParaRPr>
          </a:p>
          <a:p>
            <a:pPr marL="457200" indent="-342900">
              <a:spcAft>
                <a:spcPts val="600"/>
              </a:spcAft>
              <a:buFont typeface="Arial" panose="020B0604020202020204" pitchFamily="34" charset="0"/>
              <a:buChar char="•"/>
            </a:pPr>
            <a:endParaRPr lang="en-US" sz="2200" dirty="0">
              <a:latin typeface="Trebuchet MS" panose="020B0603020202020204" pitchFamily="34" charset="0"/>
            </a:endParaRPr>
          </a:p>
          <a:p>
            <a:pPr marL="457200" indent="-342900">
              <a:spcAft>
                <a:spcPts val="600"/>
              </a:spcAft>
              <a:buFont typeface="Arial" panose="020B0604020202020204" pitchFamily="34" charset="0"/>
              <a:buChar char="•"/>
            </a:pPr>
            <a:endParaRPr lang="en-US" sz="2200" dirty="0">
              <a:latin typeface="Trebuchet MS" panose="020B0603020202020204" pitchFamily="34" charset="0"/>
            </a:endParaRPr>
          </a:p>
          <a:p>
            <a:pPr marL="114300">
              <a:lnSpc>
                <a:spcPct val="120000"/>
              </a:lnSpc>
              <a:spcAft>
                <a:spcPts val="600"/>
              </a:spcAft>
            </a:pPr>
            <a:endParaRPr lang="en-US" sz="2200" dirty="0">
              <a:latin typeface="Trebuchet MS" panose="020B0603020202020204" pitchFamily="34" charset="0"/>
            </a:endParaRPr>
          </a:p>
        </p:txBody>
      </p:sp>
      <p:pic>
        <p:nvPicPr>
          <p:cNvPr id="5" name="Immagine 14">
            <a:extLst>
              <a:ext uri="{FF2B5EF4-FFF2-40B4-BE49-F238E27FC236}">
                <a16:creationId xmlns:a16="http://schemas.microsoft.com/office/drawing/2014/main" id="{BC19E3C6-6C53-133B-1AAA-88ED7E6E499A}"/>
              </a:ext>
            </a:extLst>
          </p:cNvPr>
          <p:cNvPicPr>
            <a:picLocks noChangeAspect="1"/>
          </p:cNvPicPr>
          <p:nvPr/>
        </p:nvPicPr>
        <p:blipFill rotWithShape="1">
          <a:blip r:embed="rId3">
            <a:clrChange>
              <a:clrFrom>
                <a:srgbClr val="FFFFFF"/>
              </a:clrFrom>
              <a:clrTo>
                <a:srgbClr val="FFFFFF">
                  <a:alpha val="0"/>
                </a:srgbClr>
              </a:clrTo>
            </a:clrChange>
          </a:blip>
          <a:srcRect b="28181"/>
          <a:stretch/>
        </p:blipFill>
        <p:spPr>
          <a:xfrm>
            <a:off x="10479741" y="5487206"/>
            <a:ext cx="1513032" cy="1209660"/>
          </a:xfrm>
          <a:prstGeom prst="rect">
            <a:avLst/>
          </a:prstGeom>
        </p:spPr>
      </p:pic>
    </p:spTree>
    <p:extLst>
      <p:ext uri="{BB962C8B-B14F-4D97-AF65-F5344CB8AC3E}">
        <p14:creationId xmlns:p14="http://schemas.microsoft.com/office/powerpoint/2010/main" val="18099799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88F2C5-D2E0-3534-12AF-4D311A8E9862}"/>
              </a:ext>
            </a:extLst>
          </p:cNvPr>
          <p:cNvSpPr txBox="1"/>
          <p:nvPr/>
        </p:nvSpPr>
        <p:spPr>
          <a:xfrm>
            <a:off x="244885" y="343358"/>
            <a:ext cx="11702230" cy="775994"/>
          </a:xfrm>
          <a:prstGeom prst="rect">
            <a:avLst/>
          </a:prstGeom>
        </p:spPr>
        <p:txBody>
          <a:bodyPr vert="horz" lIns="91440" tIns="45720" rIns="91440" bIns="45720" rtlCol="0" anchor="t">
            <a:normAutofit/>
          </a:bodyPr>
          <a:lstStyle/>
          <a:p>
            <a:pPr rtl="1">
              <a:lnSpc>
                <a:spcPct val="90000"/>
              </a:lnSpc>
              <a:spcBef>
                <a:spcPct val="0"/>
              </a:spcBef>
              <a:spcAft>
                <a:spcPts val="432"/>
              </a:spcAft>
              <a:defRPr/>
            </a:pPr>
            <a:r>
              <a:rPr lang="en-US" sz="3200" b="1" kern="1200" dirty="0">
                <a:solidFill>
                  <a:srgbClr val="0070C0"/>
                </a:solidFill>
                <a:latin typeface="Trebuchet MS" panose="020B0603020202020204" pitchFamily="34" charset="0"/>
                <a:ea typeface="+mj-ea"/>
                <a:cs typeface="+mj-cs"/>
              </a:rPr>
              <a:t>Flood Management and Conflict Sensitivity Database</a:t>
            </a:r>
          </a:p>
        </p:txBody>
      </p:sp>
      <p:sp>
        <p:nvSpPr>
          <p:cNvPr id="5" name="TextBox 4">
            <a:extLst>
              <a:ext uri="{FF2B5EF4-FFF2-40B4-BE49-F238E27FC236}">
                <a16:creationId xmlns:a16="http://schemas.microsoft.com/office/drawing/2014/main" id="{0F902C5C-2815-95EE-C04F-3C0C1B1BD482}"/>
              </a:ext>
            </a:extLst>
          </p:cNvPr>
          <p:cNvSpPr txBox="1"/>
          <p:nvPr/>
        </p:nvSpPr>
        <p:spPr>
          <a:xfrm>
            <a:off x="374850" y="1606059"/>
            <a:ext cx="11453383" cy="3841180"/>
          </a:xfrm>
          <a:prstGeom prst="rect">
            <a:avLst/>
          </a:prstGeom>
          <a:noFill/>
        </p:spPr>
        <p:txBody>
          <a:bodyPr wrap="square" rtlCol="0">
            <a:spAutoFit/>
          </a:bodyPr>
          <a:lstStyle/>
          <a:p>
            <a:pPr marL="285750" indent="-285750">
              <a:lnSpc>
                <a:spcPct val="107000"/>
              </a:lnSpc>
              <a:spcAft>
                <a:spcPts val="800"/>
              </a:spcAft>
              <a:buFont typeface="Arial" panose="020B0604020202020204" pitchFamily="34" charset="0"/>
              <a:buChar char="•"/>
            </a:pPr>
            <a:r>
              <a:rPr lang="en-US" sz="2400" kern="100" dirty="0">
                <a:effectLst/>
                <a:latin typeface="Trebuchet MS" panose="020B0603020202020204" pitchFamily="34" charset="0"/>
                <a:ea typeface="Aptos" panose="020B0004020202020204" pitchFamily="34" charset="0"/>
                <a:cs typeface="Arial" panose="020B0604020202020204" pitchFamily="34" charset="0"/>
              </a:rPr>
              <a:t>Established a database and </a:t>
            </a:r>
            <a:r>
              <a:rPr lang="en-US" sz="2400" b="1" kern="100" dirty="0">
                <a:latin typeface="Trebuchet MS" panose="020B0603020202020204" pitchFamily="34" charset="0"/>
                <a:ea typeface="Aptos" panose="020B0004020202020204" pitchFamily="34" charset="0"/>
                <a:cs typeface="Arial" panose="020B0604020202020204" pitchFamily="34" charset="0"/>
              </a:rPr>
              <a:t>b</a:t>
            </a:r>
            <a:r>
              <a:rPr lang="en-US" sz="2400" b="1" kern="100" dirty="0">
                <a:effectLst/>
                <a:latin typeface="Trebuchet MS" panose="020B0603020202020204" pitchFamily="34" charset="0"/>
                <a:ea typeface="Aptos" panose="020B0004020202020204" pitchFamily="34" charset="0"/>
                <a:cs typeface="Arial" panose="020B0604020202020204" pitchFamily="34" charset="0"/>
              </a:rPr>
              <a:t>aseline</a:t>
            </a:r>
            <a:r>
              <a:rPr lang="en-US" sz="2400" kern="100" dirty="0">
                <a:effectLst/>
                <a:latin typeface="Trebuchet MS" panose="020B0603020202020204" pitchFamily="34" charset="0"/>
                <a:ea typeface="Aptos" panose="020B0004020202020204" pitchFamily="34" charset="0"/>
                <a:cs typeface="Arial" panose="020B0604020202020204" pitchFamily="34" charset="0"/>
              </a:rPr>
              <a:t> for flood-induced disruption for monitoring</a:t>
            </a:r>
          </a:p>
          <a:p>
            <a:pPr>
              <a:lnSpc>
                <a:spcPct val="107000"/>
              </a:lnSpc>
              <a:spcAft>
                <a:spcPts val="800"/>
              </a:spcAft>
            </a:pPr>
            <a:endParaRPr lang="en-US" sz="2400" kern="100" dirty="0">
              <a:effectLst/>
              <a:latin typeface="Trebuchet MS" panose="020B0603020202020204" pitchFamily="34" charset="0"/>
              <a:ea typeface="Aptos" panose="020B0004020202020204" pitchFamily="34" charset="0"/>
              <a:cs typeface="Arial" panose="020B0604020202020204" pitchFamily="34" charset="0"/>
            </a:endParaRPr>
          </a:p>
          <a:p>
            <a:pPr marL="285750" marR="0" indent="-285750">
              <a:lnSpc>
                <a:spcPct val="107000"/>
              </a:lnSpc>
              <a:spcBef>
                <a:spcPts val="0"/>
              </a:spcBef>
              <a:spcAft>
                <a:spcPts val="800"/>
              </a:spcAft>
              <a:buFont typeface="Arial" panose="020B0604020202020204" pitchFamily="34" charset="0"/>
              <a:buChar char="•"/>
            </a:pPr>
            <a:r>
              <a:rPr lang="en-US" sz="2400" kern="100" dirty="0">
                <a:effectLst/>
                <a:latin typeface="Trebuchet MS" panose="020B0603020202020204" pitchFamily="34" charset="0"/>
                <a:ea typeface="Aptos" panose="020B0004020202020204" pitchFamily="34" charset="0"/>
                <a:cs typeface="Arial" panose="020B0604020202020204" pitchFamily="34" charset="0"/>
              </a:rPr>
              <a:t>Track the </a:t>
            </a:r>
            <a:r>
              <a:rPr lang="en-US" sz="2400" b="1" kern="100" dirty="0">
                <a:effectLst/>
                <a:latin typeface="Trebuchet MS" panose="020B0603020202020204" pitchFamily="34" charset="0"/>
                <a:ea typeface="Aptos" panose="020B0004020202020204" pitchFamily="34" charset="0"/>
                <a:cs typeface="Arial" panose="020B0604020202020204" pitchFamily="34" charset="0"/>
              </a:rPr>
              <a:t>changing dynamics </a:t>
            </a:r>
            <a:r>
              <a:rPr lang="en-US" sz="2400" kern="100" dirty="0">
                <a:effectLst/>
                <a:latin typeface="Trebuchet MS" panose="020B0603020202020204" pitchFamily="34" charset="0"/>
                <a:ea typeface="Aptos" panose="020B0004020202020204" pitchFamily="34" charset="0"/>
                <a:cs typeface="Arial" panose="020B0604020202020204" pitchFamily="34" charset="0"/>
              </a:rPr>
              <a:t>of flood-induced disruptions spatially and temporally</a:t>
            </a:r>
          </a:p>
          <a:p>
            <a:pPr marR="0">
              <a:lnSpc>
                <a:spcPct val="107000"/>
              </a:lnSpc>
              <a:spcBef>
                <a:spcPts val="0"/>
              </a:spcBef>
              <a:spcAft>
                <a:spcPts val="800"/>
              </a:spcAft>
            </a:pPr>
            <a:r>
              <a:rPr lang="en-US" sz="2400" kern="100" dirty="0">
                <a:effectLst/>
                <a:latin typeface="Trebuchet MS" panose="020B0603020202020204" pitchFamily="34" charset="0"/>
                <a:ea typeface="Aptos" panose="020B0004020202020204" pitchFamily="34" charset="0"/>
                <a:cs typeface="Arial" panose="020B0604020202020204" pitchFamily="34" charset="0"/>
              </a:rPr>
              <a:t> </a:t>
            </a:r>
          </a:p>
          <a:p>
            <a:pPr marL="285750" marR="0" indent="-285750">
              <a:lnSpc>
                <a:spcPct val="107000"/>
              </a:lnSpc>
              <a:spcBef>
                <a:spcPts val="0"/>
              </a:spcBef>
              <a:spcAft>
                <a:spcPts val="800"/>
              </a:spcAft>
              <a:buFont typeface="Arial" panose="020B0604020202020204" pitchFamily="34" charset="0"/>
              <a:buChar char="•"/>
            </a:pPr>
            <a:r>
              <a:rPr lang="en-US" sz="2400" kern="100" dirty="0">
                <a:effectLst/>
                <a:latin typeface="Trebuchet MS" panose="020B0603020202020204" pitchFamily="34" charset="0"/>
                <a:ea typeface="Aptos" panose="020B0004020202020204" pitchFamily="34" charset="0"/>
                <a:cs typeface="Arial" panose="020B0604020202020204" pitchFamily="34" charset="0"/>
              </a:rPr>
              <a:t>Assess cascading effects of floods on communities and infrastructure</a:t>
            </a:r>
          </a:p>
          <a:p>
            <a:pPr marR="0">
              <a:lnSpc>
                <a:spcPct val="107000"/>
              </a:lnSpc>
              <a:spcBef>
                <a:spcPts val="0"/>
              </a:spcBef>
              <a:spcAft>
                <a:spcPts val="800"/>
              </a:spcAft>
            </a:pPr>
            <a:endParaRPr lang="en-US" sz="2400" kern="100" dirty="0">
              <a:effectLst/>
              <a:latin typeface="Trebuchet MS" panose="020B0603020202020204" pitchFamily="34" charset="0"/>
              <a:ea typeface="Aptos" panose="020B0004020202020204" pitchFamily="34" charset="0"/>
              <a:cs typeface="Arial" panose="020B0604020202020204" pitchFamily="34" charset="0"/>
            </a:endParaRPr>
          </a:p>
          <a:p>
            <a:pPr marL="285750" marR="0" indent="-285750">
              <a:lnSpc>
                <a:spcPct val="107000"/>
              </a:lnSpc>
              <a:spcBef>
                <a:spcPts val="0"/>
              </a:spcBef>
              <a:spcAft>
                <a:spcPts val="800"/>
              </a:spcAft>
              <a:buFont typeface="Arial" panose="020B0604020202020204" pitchFamily="34" charset="0"/>
              <a:buChar char="•"/>
            </a:pPr>
            <a:r>
              <a:rPr lang="en-US" sz="2400" kern="100" dirty="0">
                <a:effectLst/>
                <a:latin typeface="Trebuchet MS" panose="020B0603020202020204" pitchFamily="34" charset="0"/>
                <a:ea typeface="Aptos" panose="020B0004020202020204" pitchFamily="34" charset="0"/>
                <a:cs typeface="Arial" panose="020B0604020202020204" pitchFamily="34" charset="0"/>
              </a:rPr>
              <a:t>Inform strategic decision-making for flood management</a:t>
            </a:r>
          </a:p>
        </p:txBody>
      </p:sp>
    </p:spTree>
    <p:extLst>
      <p:ext uri="{BB962C8B-B14F-4D97-AF65-F5344CB8AC3E}">
        <p14:creationId xmlns:p14="http://schemas.microsoft.com/office/powerpoint/2010/main" val="25958361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88F2C5-D2E0-3534-12AF-4D311A8E9862}"/>
              </a:ext>
            </a:extLst>
          </p:cNvPr>
          <p:cNvSpPr txBox="1"/>
          <p:nvPr/>
        </p:nvSpPr>
        <p:spPr>
          <a:xfrm>
            <a:off x="94592" y="343358"/>
            <a:ext cx="12050109" cy="854821"/>
          </a:xfrm>
          <a:prstGeom prst="rect">
            <a:avLst/>
          </a:prstGeom>
        </p:spPr>
        <p:txBody>
          <a:bodyPr vert="horz" lIns="91440" tIns="45720" rIns="91440" bIns="45720" rtlCol="0" anchor="t">
            <a:normAutofit/>
          </a:bodyPr>
          <a:lstStyle/>
          <a:p>
            <a:pPr rtl="1">
              <a:lnSpc>
                <a:spcPct val="90000"/>
              </a:lnSpc>
              <a:spcBef>
                <a:spcPct val="0"/>
              </a:spcBef>
              <a:spcAft>
                <a:spcPts val="432"/>
              </a:spcAft>
              <a:defRPr/>
            </a:pPr>
            <a:r>
              <a:rPr lang="en-US" sz="2900" b="1" kern="1200" dirty="0">
                <a:solidFill>
                  <a:srgbClr val="0070C0"/>
                </a:solidFill>
                <a:latin typeface="Trebuchet MS" panose="020B0603020202020204" pitchFamily="34" charset="0"/>
                <a:ea typeface="+mj-ea"/>
                <a:cs typeface="+mj-cs"/>
              </a:rPr>
              <a:t>Flood Management and Conflict Sensitivity Database: </a:t>
            </a:r>
            <a:r>
              <a:rPr lang="en-US" sz="2900" b="1" u="sng" kern="1200" dirty="0">
                <a:solidFill>
                  <a:srgbClr val="0070C0"/>
                </a:solidFill>
                <a:latin typeface="Trebuchet MS" panose="020B0603020202020204" pitchFamily="34" charset="0"/>
                <a:ea typeface="+mj-ea"/>
                <a:cs typeface="+mj-cs"/>
              </a:rPr>
              <a:t>High Grounds</a:t>
            </a:r>
          </a:p>
          <a:p>
            <a:pPr rtl="1">
              <a:lnSpc>
                <a:spcPct val="90000"/>
              </a:lnSpc>
              <a:spcBef>
                <a:spcPct val="0"/>
              </a:spcBef>
              <a:spcAft>
                <a:spcPts val="432"/>
              </a:spcAft>
              <a:defRPr/>
            </a:pPr>
            <a:endParaRPr lang="en-US" sz="2900" b="1" kern="1200" dirty="0">
              <a:solidFill>
                <a:srgbClr val="0070C0"/>
              </a:solidFill>
              <a:latin typeface="Trebuchet MS" panose="020B0603020202020204" pitchFamily="34" charset="0"/>
              <a:ea typeface="+mj-ea"/>
              <a:cs typeface="+mj-cs"/>
            </a:endParaRPr>
          </a:p>
        </p:txBody>
      </p:sp>
      <p:sp>
        <p:nvSpPr>
          <p:cNvPr id="5" name="TextBox 4">
            <a:extLst>
              <a:ext uri="{FF2B5EF4-FFF2-40B4-BE49-F238E27FC236}">
                <a16:creationId xmlns:a16="http://schemas.microsoft.com/office/drawing/2014/main" id="{0F902C5C-2815-95EE-C04F-3C0C1B1BD482}"/>
              </a:ext>
            </a:extLst>
          </p:cNvPr>
          <p:cNvSpPr txBox="1"/>
          <p:nvPr/>
        </p:nvSpPr>
        <p:spPr>
          <a:xfrm>
            <a:off x="369308" y="1826774"/>
            <a:ext cx="11453383" cy="3332002"/>
          </a:xfrm>
          <a:prstGeom prst="rect">
            <a:avLst/>
          </a:prstGeom>
          <a:noFill/>
        </p:spPr>
        <p:txBody>
          <a:bodyPr wrap="square" rtlCol="0">
            <a:spAutoFit/>
          </a:bodyPr>
          <a:lstStyle/>
          <a:p>
            <a:pPr marL="0" marR="0">
              <a:lnSpc>
                <a:spcPct val="107000"/>
              </a:lnSpc>
              <a:spcBef>
                <a:spcPts val="0"/>
              </a:spcBef>
              <a:spcAft>
                <a:spcPts val="800"/>
              </a:spcAft>
            </a:pPr>
            <a:r>
              <a:rPr lang="en-US" sz="2400" b="1" kern="100" dirty="0">
                <a:effectLst/>
                <a:latin typeface="Trebuchet MS" panose="020B0603020202020204" pitchFamily="34" charset="0"/>
                <a:ea typeface="Aptos" panose="020B0004020202020204" pitchFamily="34" charset="0"/>
                <a:cs typeface="Arial" panose="020B0604020202020204" pitchFamily="34" charset="0"/>
              </a:rPr>
              <a:t>Profiling High Grounds:</a:t>
            </a:r>
          </a:p>
          <a:p>
            <a:pPr marL="0" marR="0">
              <a:lnSpc>
                <a:spcPct val="107000"/>
              </a:lnSpc>
              <a:spcBef>
                <a:spcPts val="0"/>
              </a:spcBef>
              <a:spcAft>
                <a:spcPts val="800"/>
              </a:spcAft>
            </a:pPr>
            <a:endParaRPr lang="en-US" sz="1800" kern="100" dirty="0">
              <a:effectLst/>
              <a:latin typeface="Trebuchet MS" panose="020B0603020202020204" pitchFamily="34" charset="0"/>
              <a:ea typeface="Aptos" panose="020B0004020202020204" pitchFamily="34" charset="0"/>
              <a:cs typeface="Arial" panose="020B060402020202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Trebuchet MS" panose="020B0603020202020204" pitchFamily="34" charset="0"/>
                <a:ea typeface="Aptos" panose="020B0004020202020204" pitchFamily="34" charset="0"/>
                <a:cs typeface="Arial" panose="020B0604020202020204" pitchFamily="34" charset="0"/>
              </a:rPr>
              <a:t>Assess whether communities are moving to the identified high grounds</a:t>
            </a:r>
          </a:p>
          <a:p>
            <a:pPr marL="342900" marR="0" lvl="0" indent="-342900">
              <a:lnSpc>
                <a:spcPct val="107000"/>
              </a:lnSpc>
              <a:spcBef>
                <a:spcPts val="0"/>
              </a:spcBef>
              <a:spcAft>
                <a:spcPts val="0"/>
              </a:spcAft>
              <a:buFont typeface="Symbol" panose="05050102010706020507" pitchFamily="18" charset="2"/>
              <a:buChar char=""/>
            </a:pPr>
            <a:endParaRPr lang="en-US" sz="2400" kern="100" dirty="0">
              <a:latin typeface="Trebuchet MS" panose="020B0603020202020204" pitchFamily="34" charset="0"/>
              <a:ea typeface="Aptos" panose="020B0004020202020204" pitchFamily="34" charset="0"/>
              <a:cs typeface="Arial" panose="020B060402020202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Trebuchet MS" panose="020B0603020202020204" pitchFamily="34" charset="0"/>
                <a:ea typeface="Aptos" panose="020B0004020202020204" pitchFamily="34" charset="0"/>
                <a:cs typeface="Arial" panose="020B0604020202020204" pitchFamily="34" charset="0"/>
              </a:rPr>
              <a:t>Assess conflict profiles of identified high grounds for early action/intervention</a:t>
            </a:r>
          </a:p>
          <a:p>
            <a:pPr marL="342900" marR="0" lvl="0" indent="-342900">
              <a:lnSpc>
                <a:spcPct val="107000"/>
              </a:lnSpc>
              <a:spcBef>
                <a:spcPts val="0"/>
              </a:spcBef>
              <a:spcAft>
                <a:spcPts val="0"/>
              </a:spcAft>
              <a:buFont typeface="Symbol" panose="05050102010706020507" pitchFamily="18" charset="2"/>
              <a:buChar char=""/>
            </a:pPr>
            <a:endParaRPr lang="en-US" sz="2400" kern="100" dirty="0">
              <a:effectLst/>
              <a:latin typeface="Trebuchet MS" panose="020B0603020202020204" pitchFamily="34" charset="0"/>
              <a:ea typeface="Aptos" panose="020B0004020202020204" pitchFamily="34" charset="0"/>
              <a:cs typeface="Arial" panose="020B0604020202020204" pitchFamily="34" charset="0"/>
            </a:endParaRP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Trebuchet MS" panose="020B0603020202020204" pitchFamily="34" charset="0"/>
                <a:ea typeface="Aptos" panose="020B0004020202020204" pitchFamily="34" charset="0"/>
                <a:cs typeface="Arial" panose="020B0604020202020204" pitchFamily="34" charset="0"/>
              </a:rPr>
              <a:t>Consider resource-based conflicts and their potential impact on flood-affected communities</a:t>
            </a:r>
          </a:p>
        </p:txBody>
      </p:sp>
    </p:spTree>
    <p:extLst>
      <p:ext uri="{BB962C8B-B14F-4D97-AF65-F5344CB8AC3E}">
        <p14:creationId xmlns:p14="http://schemas.microsoft.com/office/powerpoint/2010/main" val="6664706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88F2C5-D2E0-3534-12AF-4D311A8E9862}"/>
              </a:ext>
            </a:extLst>
          </p:cNvPr>
          <p:cNvSpPr txBox="1"/>
          <p:nvPr/>
        </p:nvSpPr>
        <p:spPr>
          <a:xfrm>
            <a:off x="378371" y="343358"/>
            <a:ext cx="11568743" cy="602573"/>
          </a:xfrm>
          <a:prstGeom prst="rect">
            <a:avLst/>
          </a:prstGeom>
        </p:spPr>
        <p:txBody>
          <a:bodyPr vert="horz" lIns="91440" tIns="45720" rIns="91440" bIns="45720" rtlCol="0" anchor="t">
            <a:normAutofit/>
          </a:bodyPr>
          <a:lstStyle/>
          <a:p>
            <a:pPr rtl="1">
              <a:lnSpc>
                <a:spcPct val="90000"/>
              </a:lnSpc>
              <a:spcBef>
                <a:spcPct val="0"/>
              </a:spcBef>
              <a:spcAft>
                <a:spcPts val="432"/>
              </a:spcAft>
              <a:defRPr/>
            </a:pPr>
            <a:r>
              <a:rPr lang="en-US" sz="3200" b="1" dirty="0">
                <a:solidFill>
                  <a:srgbClr val="0070C0"/>
                </a:solidFill>
                <a:latin typeface="Trebuchet MS" panose="020B0603020202020204" pitchFamily="34" charset="0"/>
                <a:ea typeface="+mj-ea"/>
                <a:cs typeface="+mj-cs"/>
              </a:rPr>
              <a:t>Distribution of high grounds across the States</a:t>
            </a:r>
            <a:endParaRPr lang="en-US" sz="3200" b="1" kern="1200" dirty="0">
              <a:solidFill>
                <a:srgbClr val="0070C0"/>
              </a:solidFill>
              <a:latin typeface="Trebuchet MS" panose="020B0603020202020204" pitchFamily="34" charset="0"/>
              <a:ea typeface="+mj-ea"/>
              <a:cs typeface="+mj-cs"/>
            </a:endParaRPr>
          </a:p>
        </p:txBody>
      </p:sp>
      <p:graphicFrame>
        <p:nvGraphicFramePr>
          <p:cNvPr id="10" name="Table 9">
            <a:extLst>
              <a:ext uri="{FF2B5EF4-FFF2-40B4-BE49-F238E27FC236}">
                <a16:creationId xmlns:a16="http://schemas.microsoft.com/office/drawing/2014/main" id="{42D27562-82FC-5126-3400-DDB8C1B37583}"/>
              </a:ext>
            </a:extLst>
          </p:cNvPr>
          <p:cNvGraphicFramePr>
            <a:graphicFrameLocks noGrp="1"/>
          </p:cNvGraphicFramePr>
          <p:nvPr/>
        </p:nvGraphicFramePr>
        <p:xfrm>
          <a:off x="1545022" y="1087822"/>
          <a:ext cx="8669790" cy="5499727"/>
        </p:xfrm>
        <a:graphic>
          <a:graphicData uri="http://schemas.openxmlformats.org/drawingml/2006/table">
            <a:tbl>
              <a:tblPr>
                <a:tableStyleId>{5C22544A-7EE6-4342-B048-85BDC9FD1C3A}</a:tableStyleId>
              </a:tblPr>
              <a:tblGrid>
                <a:gridCol w="3207008">
                  <a:extLst>
                    <a:ext uri="{9D8B030D-6E8A-4147-A177-3AD203B41FA5}">
                      <a16:colId xmlns:a16="http://schemas.microsoft.com/office/drawing/2014/main" val="3288364448"/>
                    </a:ext>
                  </a:extLst>
                </a:gridCol>
                <a:gridCol w="2717802">
                  <a:extLst>
                    <a:ext uri="{9D8B030D-6E8A-4147-A177-3AD203B41FA5}">
                      <a16:colId xmlns:a16="http://schemas.microsoft.com/office/drawing/2014/main" val="1845147864"/>
                    </a:ext>
                  </a:extLst>
                </a:gridCol>
                <a:gridCol w="2744980">
                  <a:extLst>
                    <a:ext uri="{9D8B030D-6E8A-4147-A177-3AD203B41FA5}">
                      <a16:colId xmlns:a16="http://schemas.microsoft.com/office/drawing/2014/main" val="2866630593"/>
                    </a:ext>
                  </a:extLst>
                </a:gridCol>
              </a:tblGrid>
              <a:tr h="744346">
                <a:tc>
                  <a:txBody>
                    <a:bodyPr/>
                    <a:lstStyle/>
                    <a:p>
                      <a:pPr algn="ctr" fontAlgn="b"/>
                      <a:r>
                        <a:rPr lang="en-US" sz="2200" b="1" u="none" strike="noStrike" dirty="0">
                          <a:effectLst/>
                          <a:latin typeface="Trebuchet MS" panose="020B0603020202020204" pitchFamily="34" charset="0"/>
                        </a:rPr>
                        <a:t>States</a:t>
                      </a:r>
                      <a:endParaRPr lang="en-US" sz="2200" b="1" i="0" u="none" strike="noStrike" dirty="0">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200" b="1" u="none" strike="noStrike" dirty="0">
                          <a:effectLst/>
                          <a:latin typeface="Trebuchet MS" panose="020B0603020202020204" pitchFamily="34" charset="0"/>
                        </a:rPr>
                        <a:t>High grounds in Counties</a:t>
                      </a:r>
                      <a:endParaRPr lang="en-US" sz="2200" b="1" i="0" u="none" strike="noStrike" dirty="0">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200" b="1" u="none" strike="noStrike" dirty="0">
                          <a:effectLst/>
                          <a:latin typeface="Trebuchet MS" panose="020B0603020202020204" pitchFamily="34" charset="0"/>
                        </a:rPr>
                        <a:t>High grounds in Payams</a:t>
                      </a:r>
                      <a:endParaRPr lang="en-US" sz="2200" b="1" i="0" u="none" strike="noStrike" dirty="0">
                        <a:solidFill>
                          <a:srgbClr val="000000"/>
                        </a:solidFill>
                        <a:effectLst/>
                        <a:latin typeface="Trebuchet MS" panose="020B0603020202020204" pitchFamily="34" charset="0"/>
                      </a:endParaRPr>
                    </a:p>
                  </a:txBody>
                  <a:tcPr marL="18529" marR="18529" marT="18529" marB="0" anchor="b"/>
                </a:tc>
                <a:extLst>
                  <a:ext uri="{0D108BD9-81ED-4DB2-BD59-A6C34878D82A}">
                    <a16:rowId xmlns:a16="http://schemas.microsoft.com/office/drawing/2014/main" val="374513115"/>
                  </a:ext>
                </a:extLst>
              </a:tr>
              <a:tr h="372174">
                <a:tc>
                  <a:txBody>
                    <a:bodyPr/>
                    <a:lstStyle/>
                    <a:p>
                      <a:pPr algn="ctr" fontAlgn="b"/>
                      <a:r>
                        <a:rPr lang="en-US" sz="2100" u="none" strike="noStrike">
                          <a:effectLst/>
                          <a:latin typeface="Trebuchet MS" panose="020B0603020202020204" pitchFamily="34" charset="0"/>
                        </a:rPr>
                        <a:t>Central Equatoria</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dirty="0">
                          <a:effectLst/>
                          <a:latin typeface="Trebuchet MS" panose="020B0603020202020204" pitchFamily="34" charset="0"/>
                        </a:rPr>
                        <a:t>5</a:t>
                      </a:r>
                      <a:endParaRPr lang="en-US" sz="2100" b="0" i="0" u="none" strike="noStrike" dirty="0">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21</a:t>
                      </a:r>
                      <a:endParaRPr lang="en-US" sz="2100" b="0" i="0" u="none" strike="noStrike">
                        <a:solidFill>
                          <a:srgbClr val="000000"/>
                        </a:solidFill>
                        <a:effectLst/>
                        <a:latin typeface="Trebuchet MS" panose="020B0603020202020204" pitchFamily="34" charset="0"/>
                      </a:endParaRPr>
                    </a:p>
                  </a:txBody>
                  <a:tcPr marL="18529" marR="18529" marT="18529" marB="0" anchor="b"/>
                </a:tc>
                <a:extLst>
                  <a:ext uri="{0D108BD9-81ED-4DB2-BD59-A6C34878D82A}">
                    <a16:rowId xmlns:a16="http://schemas.microsoft.com/office/drawing/2014/main" val="1050923397"/>
                  </a:ext>
                </a:extLst>
              </a:tr>
              <a:tr h="372174">
                <a:tc>
                  <a:txBody>
                    <a:bodyPr/>
                    <a:lstStyle/>
                    <a:p>
                      <a:pPr algn="ctr" fontAlgn="b"/>
                      <a:r>
                        <a:rPr lang="en-US" sz="2100" u="none" strike="noStrike" dirty="0">
                          <a:effectLst/>
                          <a:latin typeface="Trebuchet MS" panose="020B0603020202020204" pitchFamily="34" charset="0"/>
                        </a:rPr>
                        <a:t>Eastern Equatoria</a:t>
                      </a:r>
                      <a:endParaRPr lang="en-US" sz="2100" b="0" i="0" u="none" strike="noStrike" dirty="0">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8</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11</a:t>
                      </a:r>
                      <a:endParaRPr lang="en-US" sz="2100" b="0" i="0" u="none" strike="noStrike">
                        <a:solidFill>
                          <a:srgbClr val="000000"/>
                        </a:solidFill>
                        <a:effectLst/>
                        <a:latin typeface="Trebuchet MS" panose="020B0603020202020204" pitchFamily="34" charset="0"/>
                      </a:endParaRPr>
                    </a:p>
                  </a:txBody>
                  <a:tcPr marL="18529" marR="18529" marT="18529" marB="0" anchor="b"/>
                </a:tc>
                <a:extLst>
                  <a:ext uri="{0D108BD9-81ED-4DB2-BD59-A6C34878D82A}">
                    <a16:rowId xmlns:a16="http://schemas.microsoft.com/office/drawing/2014/main" val="2038733058"/>
                  </a:ext>
                </a:extLst>
              </a:tr>
              <a:tr h="372174">
                <a:tc>
                  <a:txBody>
                    <a:bodyPr/>
                    <a:lstStyle/>
                    <a:p>
                      <a:pPr algn="ctr" fontAlgn="b"/>
                      <a:r>
                        <a:rPr lang="en-US" sz="2100" u="none" strike="noStrike">
                          <a:effectLst/>
                          <a:latin typeface="Trebuchet MS" panose="020B0603020202020204" pitchFamily="34" charset="0"/>
                        </a:rPr>
                        <a:t>Jonglei</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7</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41</a:t>
                      </a:r>
                      <a:endParaRPr lang="en-US" sz="2100" b="0" i="0" u="none" strike="noStrike">
                        <a:solidFill>
                          <a:srgbClr val="000000"/>
                        </a:solidFill>
                        <a:effectLst/>
                        <a:latin typeface="Trebuchet MS" panose="020B0603020202020204" pitchFamily="34" charset="0"/>
                      </a:endParaRPr>
                    </a:p>
                  </a:txBody>
                  <a:tcPr marL="18529" marR="18529" marT="18529" marB="0" anchor="b"/>
                </a:tc>
                <a:extLst>
                  <a:ext uri="{0D108BD9-81ED-4DB2-BD59-A6C34878D82A}">
                    <a16:rowId xmlns:a16="http://schemas.microsoft.com/office/drawing/2014/main" val="3702378741"/>
                  </a:ext>
                </a:extLst>
              </a:tr>
              <a:tr h="372174">
                <a:tc>
                  <a:txBody>
                    <a:bodyPr/>
                    <a:lstStyle/>
                    <a:p>
                      <a:pPr algn="ctr" fontAlgn="b"/>
                      <a:r>
                        <a:rPr lang="en-US" sz="2100" u="none" strike="noStrike">
                          <a:effectLst/>
                          <a:latin typeface="Trebuchet MS" panose="020B0603020202020204" pitchFamily="34" charset="0"/>
                        </a:rPr>
                        <a:t>Lakes</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8</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31</a:t>
                      </a:r>
                      <a:endParaRPr lang="en-US" sz="2100" b="0" i="0" u="none" strike="noStrike">
                        <a:solidFill>
                          <a:srgbClr val="000000"/>
                        </a:solidFill>
                        <a:effectLst/>
                        <a:latin typeface="Trebuchet MS" panose="020B0603020202020204" pitchFamily="34" charset="0"/>
                      </a:endParaRPr>
                    </a:p>
                  </a:txBody>
                  <a:tcPr marL="18529" marR="18529" marT="18529" marB="0" anchor="b"/>
                </a:tc>
                <a:extLst>
                  <a:ext uri="{0D108BD9-81ED-4DB2-BD59-A6C34878D82A}">
                    <a16:rowId xmlns:a16="http://schemas.microsoft.com/office/drawing/2014/main" val="1970582027"/>
                  </a:ext>
                </a:extLst>
              </a:tr>
              <a:tr h="661467">
                <a:tc>
                  <a:txBody>
                    <a:bodyPr/>
                    <a:lstStyle/>
                    <a:p>
                      <a:pPr algn="ctr" fontAlgn="b"/>
                      <a:r>
                        <a:rPr lang="en-US" sz="2100" u="none" strike="noStrike">
                          <a:effectLst/>
                          <a:latin typeface="Trebuchet MS" panose="020B0603020202020204" pitchFamily="34" charset="0"/>
                        </a:rPr>
                        <a:t>Northern Bahr el Ghazal</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5</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13</a:t>
                      </a:r>
                      <a:endParaRPr lang="en-US" sz="2100" b="0" i="0" u="none" strike="noStrike">
                        <a:solidFill>
                          <a:srgbClr val="000000"/>
                        </a:solidFill>
                        <a:effectLst/>
                        <a:latin typeface="Trebuchet MS" panose="020B0603020202020204" pitchFamily="34" charset="0"/>
                      </a:endParaRPr>
                    </a:p>
                  </a:txBody>
                  <a:tcPr marL="18529" marR="18529" marT="18529" marB="0" anchor="b"/>
                </a:tc>
                <a:extLst>
                  <a:ext uri="{0D108BD9-81ED-4DB2-BD59-A6C34878D82A}">
                    <a16:rowId xmlns:a16="http://schemas.microsoft.com/office/drawing/2014/main" val="2173355118"/>
                  </a:ext>
                </a:extLst>
              </a:tr>
              <a:tr h="372174">
                <a:tc>
                  <a:txBody>
                    <a:bodyPr/>
                    <a:lstStyle/>
                    <a:p>
                      <a:pPr algn="ctr" fontAlgn="b"/>
                      <a:r>
                        <a:rPr lang="en-US" sz="2100" u="none" strike="noStrike">
                          <a:effectLst/>
                          <a:latin typeface="Trebuchet MS" panose="020B0603020202020204" pitchFamily="34" charset="0"/>
                        </a:rPr>
                        <a:t>Pibor</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6</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12</a:t>
                      </a:r>
                      <a:endParaRPr lang="en-US" sz="2100" b="0" i="0" u="none" strike="noStrike">
                        <a:solidFill>
                          <a:srgbClr val="000000"/>
                        </a:solidFill>
                        <a:effectLst/>
                        <a:latin typeface="Trebuchet MS" panose="020B0603020202020204" pitchFamily="34" charset="0"/>
                      </a:endParaRPr>
                    </a:p>
                  </a:txBody>
                  <a:tcPr marL="18529" marR="18529" marT="18529" marB="0" anchor="b"/>
                </a:tc>
                <a:extLst>
                  <a:ext uri="{0D108BD9-81ED-4DB2-BD59-A6C34878D82A}">
                    <a16:rowId xmlns:a16="http://schemas.microsoft.com/office/drawing/2014/main" val="2911319424"/>
                  </a:ext>
                </a:extLst>
              </a:tr>
              <a:tr h="372174">
                <a:tc>
                  <a:txBody>
                    <a:bodyPr/>
                    <a:lstStyle/>
                    <a:p>
                      <a:pPr algn="ctr" fontAlgn="b"/>
                      <a:r>
                        <a:rPr lang="en-US" sz="2100" u="none" strike="noStrike">
                          <a:effectLst/>
                          <a:latin typeface="Trebuchet MS" panose="020B0603020202020204" pitchFamily="34" charset="0"/>
                        </a:rPr>
                        <a:t>Unity &amp; Ruweng AA</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7</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dirty="0">
                          <a:effectLst/>
                          <a:latin typeface="Trebuchet MS" panose="020B0603020202020204" pitchFamily="34" charset="0"/>
                        </a:rPr>
                        <a:t>53</a:t>
                      </a:r>
                      <a:endParaRPr lang="en-US" sz="2100" b="0" i="0" u="none" strike="noStrike" dirty="0">
                        <a:solidFill>
                          <a:srgbClr val="000000"/>
                        </a:solidFill>
                        <a:effectLst/>
                        <a:latin typeface="Trebuchet MS" panose="020B0603020202020204" pitchFamily="34" charset="0"/>
                      </a:endParaRPr>
                    </a:p>
                  </a:txBody>
                  <a:tcPr marL="18529" marR="18529" marT="18529" marB="0" anchor="b"/>
                </a:tc>
                <a:extLst>
                  <a:ext uri="{0D108BD9-81ED-4DB2-BD59-A6C34878D82A}">
                    <a16:rowId xmlns:a16="http://schemas.microsoft.com/office/drawing/2014/main" val="1751009789"/>
                  </a:ext>
                </a:extLst>
              </a:tr>
              <a:tr h="372174">
                <a:tc>
                  <a:txBody>
                    <a:bodyPr/>
                    <a:lstStyle/>
                    <a:p>
                      <a:pPr algn="ctr" fontAlgn="b"/>
                      <a:r>
                        <a:rPr lang="en-US" sz="2100" u="none" strike="noStrike">
                          <a:effectLst/>
                          <a:latin typeface="Trebuchet MS" panose="020B0603020202020204" pitchFamily="34" charset="0"/>
                        </a:rPr>
                        <a:t>Upper Nile</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8</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37</a:t>
                      </a:r>
                      <a:endParaRPr lang="en-US" sz="2100" b="0" i="0" u="none" strike="noStrike">
                        <a:solidFill>
                          <a:srgbClr val="000000"/>
                        </a:solidFill>
                        <a:effectLst/>
                        <a:latin typeface="Trebuchet MS" panose="020B0603020202020204" pitchFamily="34" charset="0"/>
                      </a:endParaRPr>
                    </a:p>
                  </a:txBody>
                  <a:tcPr marL="18529" marR="18529" marT="18529" marB="0" anchor="b"/>
                </a:tc>
                <a:extLst>
                  <a:ext uri="{0D108BD9-81ED-4DB2-BD59-A6C34878D82A}">
                    <a16:rowId xmlns:a16="http://schemas.microsoft.com/office/drawing/2014/main" val="401923939"/>
                  </a:ext>
                </a:extLst>
              </a:tr>
              <a:tr h="372174">
                <a:tc>
                  <a:txBody>
                    <a:bodyPr/>
                    <a:lstStyle/>
                    <a:p>
                      <a:pPr algn="ctr" fontAlgn="b"/>
                      <a:r>
                        <a:rPr lang="en-US" sz="2100" u="none" strike="noStrike" dirty="0">
                          <a:effectLst/>
                          <a:latin typeface="Trebuchet MS" panose="020B0603020202020204" pitchFamily="34" charset="0"/>
                        </a:rPr>
                        <a:t>Warrap</a:t>
                      </a:r>
                      <a:endParaRPr lang="en-US" sz="2100" b="0" i="0" u="none" strike="noStrike" dirty="0">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6</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13</a:t>
                      </a:r>
                      <a:endParaRPr lang="en-US" sz="2100" b="0" i="0" u="none" strike="noStrike">
                        <a:solidFill>
                          <a:srgbClr val="000000"/>
                        </a:solidFill>
                        <a:effectLst/>
                        <a:latin typeface="Trebuchet MS" panose="020B0603020202020204" pitchFamily="34" charset="0"/>
                      </a:endParaRPr>
                    </a:p>
                  </a:txBody>
                  <a:tcPr marL="18529" marR="18529" marT="18529" marB="0" anchor="b"/>
                </a:tc>
                <a:extLst>
                  <a:ext uri="{0D108BD9-81ED-4DB2-BD59-A6C34878D82A}">
                    <a16:rowId xmlns:a16="http://schemas.microsoft.com/office/drawing/2014/main" val="3219497624"/>
                  </a:ext>
                </a:extLst>
              </a:tr>
              <a:tr h="372174">
                <a:tc>
                  <a:txBody>
                    <a:bodyPr/>
                    <a:lstStyle/>
                    <a:p>
                      <a:pPr algn="ctr" fontAlgn="b"/>
                      <a:r>
                        <a:rPr lang="en-US" sz="2100" u="none" strike="noStrike">
                          <a:effectLst/>
                          <a:latin typeface="Trebuchet MS" panose="020B0603020202020204" pitchFamily="34" charset="0"/>
                        </a:rPr>
                        <a:t>Western Bahr el Ghazal</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0</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0</a:t>
                      </a:r>
                      <a:endParaRPr lang="en-US" sz="2100" b="0" i="0" u="none" strike="noStrike">
                        <a:solidFill>
                          <a:srgbClr val="000000"/>
                        </a:solidFill>
                        <a:effectLst/>
                        <a:latin typeface="Trebuchet MS" panose="020B0603020202020204" pitchFamily="34" charset="0"/>
                      </a:endParaRPr>
                    </a:p>
                  </a:txBody>
                  <a:tcPr marL="18529" marR="18529" marT="18529" marB="0" anchor="b"/>
                </a:tc>
                <a:extLst>
                  <a:ext uri="{0D108BD9-81ED-4DB2-BD59-A6C34878D82A}">
                    <a16:rowId xmlns:a16="http://schemas.microsoft.com/office/drawing/2014/main" val="2071198502"/>
                  </a:ext>
                </a:extLst>
              </a:tr>
              <a:tr h="372174">
                <a:tc>
                  <a:txBody>
                    <a:bodyPr/>
                    <a:lstStyle/>
                    <a:p>
                      <a:pPr algn="ctr" fontAlgn="b"/>
                      <a:r>
                        <a:rPr lang="en-US" sz="2100" u="none" strike="noStrike">
                          <a:effectLst/>
                          <a:latin typeface="Trebuchet MS" panose="020B0603020202020204" pitchFamily="34" charset="0"/>
                        </a:rPr>
                        <a:t>Western Equatoria</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4</a:t>
                      </a:r>
                      <a:endParaRPr lang="en-US" sz="2100" b="0" i="0" u="none" strike="noStrike">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100" u="none" strike="noStrike">
                          <a:effectLst/>
                          <a:latin typeface="Trebuchet MS" panose="020B0603020202020204" pitchFamily="34" charset="0"/>
                        </a:rPr>
                        <a:t>11</a:t>
                      </a:r>
                      <a:endParaRPr lang="en-US" sz="2100" b="0" i="0" u="none" strike="noStrike">
                        <a:solidFill>
                          <a:srgbClr val="000000"/>
                        </a:solidFill>
                        <a:effectLst/>
                        <a:latin typeface="Trebuchet MS" panose="020B0603020202020204" pitchFamily="34" charset="0"/>
                      </a:endParaRPr>
                    </a:p>
                  </a:txBody>
                  <a:tcPr marL="18529" marR="18529" marT="18529" marB="0" anchor="b"/>
                </a:tc>
                <a:extLst>
                  <a:ext uri="{0D108BD9-81ED-4DB2-BD59-A6C34878D82A}">
                    <a16:rowId xmlns:a16="http://schemas.microsoft.com/office/drawing/2014/main" val="1430046279"/>
                  </a:ext>
                </a:extLst>
              </a:tr>
              <a:tr h="372174">
                <a:tc>
                  <a:txBody>
                    <a:bodyPr/>
                    <a:lstStyle/>
                    <a:p>
                      <a:pPr algn="ctr" fontAlgn="b"/>
                      <a:r>
                        <a:rPr lang="en-US" sz="2200" b="1" u="none" strike="noStrike" dirty="0">
                          <a:effectLst/>
                          <a:latin typeface="Trebuchet MS" panose="020B0603020202020204" pitchFamily="34" charset="0"/>
                        </a:rPr>
                        <a:t>Grand Total</a:t>
                      </a:r>
                      <a:endParaRPr lang="en-US" sz="2200" b="1" i="0" u="none" strike="noStrike" dirty="0">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200" b="1" u="none" strike="noStrike" dirty="0">
                          <a:effectLst/>
                          <a:latin typeface="Trebuchet MS" panose="020B0603020202020204" pitchFamily="34" charset="0"/>
                        </a:rPr>
                        <a:t>64</a:t>
                      </a:r>
                      <a:endParaRPr lang="en-US" sz="2200" b="1" i="0" u="none" strike="noStrike" dirty="0">
                        <a:solidFill>
                          <a:srgbClr val="000000"/>
                        </a:solidFill>
                        <a:effectLst/>
                        <a:latin typeface="Trebuchet MS" panose="020B0603020202020204" pitchFamily="34" charset="0"/>
                      </a:endParaRPr>
                    </a:p>
                  </a:txBody>
                  <a:tcPr marL="18529" marR="18529" marT="18529" marB="0" anchor="b"/>
                </a:tc>
                <a:tc>
                  <a:txBody>
                    <a:bodyPr/>
                    <a:lstStyle/>
                    <a:p>
                      <a:pPr algn="ctr" fontAlgn="b"/>
                      <a:r>
                        <a:rPr lang="en-US" sz="2200" b="1" u="none" strike="noStrike" dirty="0">
                          <a:effectLst/>
                          <a:latin typeface="Trebuchet MS" panose="020B0603020202020204" pitchFamily="34" charset="0"/>
                        </a:rPr>
                        <a:t>237</a:t>
                      </a:r>
                      <a:endParaRPr lang="en-US" sz="2200" b="1" i="0" u="none" strike="noStrike" dirty="0">
                        <a:solidFill>
                          <a:srgbClr val="000000"/>
                        </a:solidFill>
                        <a:effectLst/>
                        <a:latin typeface="Trebuchet MS" panose="020B0603020202020204" pitchFamily="34" charset="0"/>
                      </a:endParaRPr>
                    </a:p>
                  </a:txBody>
                  <a:tcPr marL="18529" marR="18529" marT="18529" marB="0" anchor="b"/>
                </a:tc>
                <a:extLst>
                  <a:ext uri="{0D108BD9-81ED-4DB2-BD59-A6C34878D82A}">
                    <a16:rowId xmlns:a16="http://schemas.microsoft.com/office/drawing/2014/main" val="307654194"/>
                  </a:ext>
                </a:extLst>
              </a:tr>
            </a:tbl>
          </a:graphicData>
        </a:graphic>
      </p:graphicFrame>
    </p:spTree>
    <p:extLst>
      <p:ext uri="{BB962C8B-B14F-4D97-AF65-F5344CB8AC3E}">
        <p14:creationId xmlns:p14="http://schemas.microsoft.com/office/powerpoint/2010/main" val="8066772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C1232D-5930-BE18-F2AC-75C0B243881D}"/>
              </a:ext>
            </a:extLst>
          </p:cNvPr>
          <p:cNvPicPr>
            <a:picLocks noChangeAspect="1"/>
          </p:cNvPicPr>
          <p:nvPr/>
        </p:nvPicPr>
        <p:blipFill>
          <a:blip r:embed="rId2"/>
          <a:stretch>
            <a:fillRect/>
          </a:stretch>
        </p:blipFill>
        <p:spPr>
          <a:xfrm>
            <a:off x="1524000" y="255590"/>
            <a:ext cx="9144000" cy="6346820"/>
          </a:xfrm>
          <a:prstGeom prst="rect">
            <a:avLst/>
          </a:prstGeom>
        </p:spPr>
      </p:pic>
      <p:pic>
        <p:nvPicPr>
          <p:cNvPr id="7" name="Picture 6">
            <a:extLst>
              <a:ext uri="{FF2B5EF4-FFF2-40B4-BE49-F238E27FC236}">
                <a16:creationId xmlns:a16="http://schemas.microsoft.com/office/drawing/2014/main" id="{8AF090B5-6CBB-7CA4-C0B6-95F460F9BEBD}"/>
              </a:ext>
            </a:extLst>
          </p:cNvPr>
          <p:cNvPicPr>
            <a:picLocks noChangeAspect="1"/>
          </p:cNvPicPr>
          <p:nvPr/>
        </p:nvPicPr>
        <p:blipFill>
          <a:blip r:embed="rId3"/>
          <a:stretch>
            <a:fillRect/>
          </a:stretch>
        </p:blipFill>
        <p:spPr>
          <a:xfrm>
            <a:off x="1524000" y="0"/>
            <a:ext cx="9144000" cy="6858000"/>
          </a:xfrm>
          <a:prstGeom prst="rect">
            <a:avLst/>
          </a:prstGeom>
        </p:spPr>
      </p:pic>
      <p:pic>
        <p:nvPicPr>
          <p:cNvPr id="9" name="Picture 8">
            <a:extLst>
              <a:ext uri="{FF2B5EF4-FFF2-40B4-BE49-F238E27FC236}">
                <a16:creationId xmlns:a16="http://schemas.microsoft.com/office/drawing/2014/main" id="{3F20E25B-3320-D05C-AF2C-E94A8C16F918}"/>
              </a:ext>
            </a:extLst>
          </p:cNvPr>
          <p:cNvPicPr>
            <a:picLocks noChangeAspect="1"/>
          </p:cNvPicPr>
          <p:nvPr/>
        </p:nvPicPr>
        <p:blipFill>
          <a:blip r:embed="rId4"/>
          <a:stretch>
            <a:fillRect/>
          </a:stretch>
        </p:blipFill>
        <p:spPr>
          <a:xfrm>
            <a:off x="1542809" y="0"/>
            <a:ext cx="9106383" cy="6858000"/>
          </a:xfrm>
          <a:prstGeom prst="rect">
            <a:avLst/>
          </a:prstGeom>
        </p:spPr>
      </p:pic>
      <p:pic>
        <p:nvPicPr>
          <p:cNvPr id="11" name="Picture 10">
            <a:extLst>
              <a:ext uri="{FF2B5EF4-FFF2-40B4-BE49-F238E27FC236}">
                <a16:creationId xmlns:a16="http://schemas.microsoft.com/office/drawing/2014/main" id="{AB6E2C7C-ED59-D536-F1DF-0F4CDBBA05FD}"/>
              </a:ext>
            </a:extLst>
          </p:cNvPr>
          <p:cNvPicPr>
            <a:picLocks noChangeAspect="1"/>
          </p:cNvPicPr>
          <p:nvPr/>
        </p:nvPicPr>
        <p:blipFill>
          <a:blip r:embed="rId5"/>
          <a:stretch>
            <a:fillRect/>
          </a:stretch>
        </p:blipFill>
        <p:spPr>
          <a:xfrm>
            <a:off x="1541384" y="0"/>
            <a:ext cx="9109232" cy="6858000"/>
          </a:xfrm>
          <a:prstGeom prst="rect">
            <a:avLst/>
          </a:prstGeom>
        </p:spPr>
      </p:pic>
      <p:pic>
        <p:nvPicPr>
          <p:cNvPr id="13" name="Picture 12">
            <a:extLst>
              <a:ext uri="{FF2B5EF4-FFF2-40B4-BE49-F238E27FC236}">
                <a16:creationId xmlns:a16="http://schemas.microsoft.com/office/drawing/2014/main" id="{6293789E-BD0C-AFFF-A447-1B046D567688}"/>
              </a:ext>
            </a:extLst>
          </p:cNvPr>
          <p:cNvPicPr>
            <a:picLocks noChangeAspect="1"/>
          </p:cNvPicPr>
          <p:nvPr/>
        </p:nvPicPr>
        <p:blipFill>
          <a:blip r:embed="rId6"/>
          <a:stretch>
            <a:fillRect/>
          </a:stretch>
        </p:blipFill>
        <p:spPr>
          <a:xfrm>
            <a:off x="1524000" y="0"/>
            <a:ext cx="9144000" cy="6858000"/>
          </a:xfrm>
          <a:prstGeom prst="rect">
            <a:avLst/>
          </a:prstGeom>
        </p:spPr>
      </p:pic>
      <p:pic>
        <p:nvPicPr>
          <p:cNvPr id="15" name="Picture 14">
            <a:extLst>
              <a:ext uri="{FF2B5EF4-FFF2-40B4-BE49-F238E27FC236}">
                <a16:creationId xmlns:a16="http://schemas.microsoft.com/office/drawing/2014/main" id="{EC966FB7-5DBF-859D-EB6C-45F3B1B7F36F}"/>
              </a:ext>
            </a:extLst>
          </p:cNvPr>
          <p:cNvPicPr>
            <a:picLocks noChangeAspect="1"/>
          </p:cNvPicPr>
          <p:nvPr/>
        </p:nvPicPr>
        <p:blipFill>
          <a:blip r:embed="rId7"/>
          <a:stretch>
            <a:fillRect/>
          </a:stretch>
        </p:blipFill>
        <p:spPr>
          <a:xfrm>
            <a:off x="1551490" y="0"/>
            <a:ext cx="9089021" cy="6858000"/>
          </a:xfrm>
          <a:prstGeom prst="rect">
            <a:avLst/>
          </a:prstGeom>
        </p:spPr>
      </p:pic>
      <p:pic>
        <p:nvPicPr>
          <p:cNvPr id="17" name="Picture 16">
            <a:extLst>
              <a:ext uri="{FF2B5EF4-FFF2-40B4-BE49-F238E27FC236}">
                <a16:creationId xmlns:a16="http://schemas.microsoft.com/office/drawing/2014/main" id="{A37EE69D-BECB-8FEC-4398-9481688178DD}"/>
              </a:ext>
            </a:extLst>
          </p:cNvPr>
          <p:cNvPicPr>
            <a:picLocks noChangeAspect="1"/>
          </p:cNvPicPr>
          <p:nvPr/>
        </p:nvPicPr>
        <p:blipFill>
          <a:blip r:embed="rId8"/>
          <a:stretch>
            <a:fillRect/>
          </a:stretch>
        </p:blipFill>
        <p:spPr>
          <a:xfrm>
            <a:off x="1524000" y="2178"/>
            <a:ext cx="9144000" cy="6853645"/>
          </a:xfrm>
          <a:prstGeom prst="rect">
            <a:avLst/>
          </a:prstGeom>
        </p:spPr>
      </p:pic>
      <p:pic>
        <p:nvPicPr>
          <p:cNvPr id="19" name="Picture 18">
            <a:extLst>
              <a:ext uri="{FF2B5EF4-FFF2-40B4-BE49-F238E27FC236}">
                <a16:creationId xmlns:a16="http://schemas.microsoft.com/office/drawing/2014/main" id="{46454507-2998-A23A-F8E6-CA4E7F1E02D8}"/>
              </a:ext>
            </a:extLst>
          </p:cNvPr>
          <p:cNvPicPr>
            <a:picLocks noChangeAspect="1"/>
          </p:cNvPicPr>
          <p:nvPr/>
        </p:nvPicPr>
        <p:blipFill>
          <a:blip r:embed="rId9"/>
          <a:stretch>
            <a:fillRect/>
          </a:stretch>
        </p:blipFill>
        <p:spPr>
          <a:xfrm>
            <a:off x="1539956" y="0"/>
            <a:ext cx="9112088" cy="6858000"/>
          </a:xfrm>
          <a:prstGeom prst="rect">
            <a:avLst/>
          </a:prstGeom>
        </p:spPr>
      </p:pic>
      <p:sp>
        <p:nvSpPr>
          <p:cNvPr id="4" name="TextBox 3">
            <a:extLst>
              <a:ext uri="{FF2B5EF4-FFF2-40B4-BE49-F238E27FC236}">
                <a16:creationId xmlns:a16="http://schemas.microsoft.com/office/drawing/2014/main" id="{0305A838-BAFB-D3E8-4ECF-90086B222CB9}"/>
              </a:ext>
            </a:extLst>
          </p:cNvPr>
          <p:cNvSpPr txBox="1"/>
          <p:nvPr/>
        </p:nvSpPr>
        <p:spPr>
          <a:xfrm>
            <a:off x="0" y="1268737"/>
            <a:ext cx="2873829" cy="1140825"/>
          </a:xfrm>
          <a:prstGeom prst="rect">
            <a:avLst/>
          </a:prstGeom>
          <a:noFill/>
        </p:spPr>
        <p:txBody>
          <a:bodyPr wrap="square">
            <a:spAutoFit/>
          </a:bodyPr>
          <a:lstStyle/>
          <a:p>
            <a:pPr rtl="1">
              <a:lnSpc>
                <a:spcPct val="90000"/>
              </a:lnSpc>
              <a:spcBef>
                <a:spcPct val="0"/>
              </a:spcBef>
              <a:spcAft>
                <a:spcPts val="432"/>
              </a:spcAft>
              <a:defRPr/>
            </a:pPr>
            <a:r>
              <a:rPr lang="en-US" sz="1800" b="1" kern="1200" dirty="0">
                <a:ea typeface="+mj-ea"/>
                <a:cs typeface="+mj-cs"/>
              </a:rPr>
              <a:t>Mapping of high grounds and related security risks (2024 flooding season)</a:t>
            </a:r>
          </a:p>
          <a:p>
            <a:pPr rtl="1">
              <a:lnSpc>
                <a:spcPct val="90000"/>
              </a:lnSpc>
              <a:spcBef>
                <a:spcPct val="0"/>
              </a:spcBef>
              <a:spcAft>
                <a:spcPts val="432"/>
              </a:spcAft>
              <a:defRPr/>
            </a:pPr>
            <a:r>
              <a:rPr lang="en-US" sz="1800" b="1" kern="1200" dirty="0">
                <a:ea typeface="+mj-ea"/>
                <a:cs typeface="+mj-cs"/>
              </a:rPr>
              <a:t> </a:t>
            </a:r>
          </a:p>
        </p:txBody>
      </p:sp>
    </p:spTree>
    <p:extLst>
      <p:ext uri="{BB962C8B-B14F-4D97-AF65-F5344CB8AC3E}">
        <p14:creationId xmlns:p14="http://schemas.microsoft.com/office/powerpoint/2010/main" val="16389279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88F2C5-D2E0-3534-12AF-4D311A8E9862}"/>
              </a:ext>
            </a:extLst>
          </p:cNvPr>
          <p:cNvSpPr txBox="1"/>
          <p:nvPr/>
        </p:nvSpPr>
        <p:spPr>
          <a:xfrm>
            <a:off x="244885" y="173421"/>
            <a:ext cx="11702230" cy="722889"/>
          </a:xfrm>
          <a:prstGeom prst="rect">
            <a:avLst/>
          </a:prstGeom>
        </p:spPr>
        <p:txBody>
          <a:bodyPr vert="horz" lIns="91440" tIns="45720" rIns="91440" bIns="45720" rtlCol="0" anchor="t">
            <a:normAutofit/>
          </a:bodyPr>
          <a:lstStyle/>
          <a:p>
            <a:pPr rtl="1">
              <a:lnSpc>
                <a:spcPct val="90000"/>
              </a:lnSpc>
              <a:spcBef>
                <a:spcPct val="0"/>
              </a:spcBef>
              <a:spcAft>
                <a:spcPts val="432"/>
              </a:spcAft>
              <a:defRPr/>
            </a:pPr>
            <a:r>
              <a:rPr lang="en-US" sz="3200" b="1" dirty="0">
                <a:solidFill>
                  <a:srgbClr val="0070C0"/>
                </a:solidFill>
                <a:latin typeface="Trebuchet MS" panose="020B0603020202020204" pitchFamily="34" charset="0"/>
                <a:ea typeface="+mj-ea"/>
                <a:cs typeface="+mj-cs"/>
              </a:rPr>
              <a:t>Distribution of high grounds across the States</a:t>
            </a:r>
            <a:endParaRPr lang="en-US" sz="3200" b="1" kern="1200" dirty="0">
              <a:solidFill>
                <a:srgbClr val="0070C0"/>
              </a:solidFill>
              <a:latin typeface="Trebuchet MS" panose="020B0603020202020204" pitchFamily="34" charset="0"/>
              <a:ea typeface="+mj-ea"/>
              <a:cs typeface="+mj-cs"/>
            </a:endParaRPr>
          </a:p>
        </p:txBody>
      </p:sp>
      <p:sp>
        <p:nvSpPr>
          <p:cNvPr id="5" name="TextBox 4">
            <a:extLst>
              <a:ext uri="{FF2B5EF4-FFF2-40B4-BE49-F238E27FC236}">
                <a16:creationId xmlns:a16="http://schemas.microsoft.com/office/drawing/2014/main" id="{0F902C5C-2815-95EE-C04F-3C0C1B1BD482}"/>
              </a:ext>
            </a:extLst>
          </p:cNvPr>
          <p:cNvSpPr txBox="1"/>
          <p:nvPr/>
        </p:nvSpPr>
        <p:spPr>
          <a:xfrm>
            <a:off x="468360" y="1183683"/>
            <a:ext cx="11371705" cy="5109091"/>
          </a:xfrm>
          <a:prstGeom prst="rect">
            <a:avLst/>
          </a:prstGeom>
          <a:noFill/>
        </p:spPr>
        <p:txBody>
          <a:bodyPr wrap="square" rtlCol="0">
            <a:spAutoFit/>
          </a:bodyPr>
          <a:lstStyle/>
          <a:p>
            <a:pPr>
              <a:lnSpc>
                <a:spcPct val="150000"/>
              </a:lnSpc>
            </a:pPr>
            <a:r>
              <a:rPr lang="en-US" sz="2400" b="1" dirty="0">
                <a:latin typeface="Trebuchet MS" panose="020B0603020202020204" pitchFamily="34" charset="0"/>
              </a:rPr>
              <a:t>Observations</a:t>
            </a:r>
            <a:r>
              <a:rPr lang="en-US" sz="2000" dirty="0">
                <a:latin typeface="Trebuchet MS" panose="020B0603020202020204" pitchFamily="34" charset="0"/>
              </a:rPr>
              <a:t/>
            </a:r>
            <a:br>
              <a:rPr lang="en-US" sz="2000" dirty="0">
                <a:latin typeface="Trebuchet MS" panose="020B0603020202020204" pitchFamily="34" charset="0"/>
              </a:rPr>
            </a:br>
            <a:r>
              <a:rPr lang="en-US" sz="2000" b="1" dirty="0">
                <a:latin typeface="Trebuchet MS" panose="020B0603020202020204" pitchFamily="34" charset="0"/>
              </a:rPr>
              <a:t>Increasingly Submerged High Grounds:</a:t>
            </a:r>
          </a:p>
          <a:p>
            <a:pPr marL="285750" indent="-285750">
              <a:buFont typeface="Arial" panose="020B0604020202020204" pitchFamily="34" charset="0"/>
              <a:buChar char="•"/>
            </a:pPr>
            <a:r>
              <a:rPr lang="en-US" sz="2000" dirty="0">
                <a:latin typeface="Trebuchet MS" panose="020B0603020202020204" pitchFamily="34" charset="0"/>
              </a:rPr>
              <a:t>Initial safe havens (e.g., in Lakes, Unity, Warrap) are becoming inundated </a:t>
            </a:r>
          </a:p>
          <a:p>
            <a:pPr marL="285750" indent="-285750">
              <a:buFont typeface="Arial" panose="020B0604020202020204" pitchFamily="34" charset="0"/>
              <a:buChar char="•"/>
            </a:pPr>
            <a:r>
              <a:rPr lang="en-US" sz="2000" dirty="0">
                <a:latin typeface="Trebuchet MS" panose="020B0603020202020204" pitchFamily="34" charset="0"/>
              </a:rPr>
              <a:t>Rising water levels are rendering previously identified high grounds less effective</a:t>
            </a:r>
          </a:p>
          <a:p>
            <a:pPr>
              <a:lnSpc>
                <a:spcPct val="150000"/>
              </a:lnSpc>
            </a:pPr>
            <a:endParaRPr lang="en-US" sz="2000" b="1" dirty="0">
              <a:latin typeface="Trebuchet MS" panose="020B0603020202020204" pitchFamily="34" charset="0"/>
            </a:endParaRPr>
          </a:p>
          <a:p>
            <a:pPr>
              <a:lnSpc>
                <a:spcPct val="150000"/>
              </a:lnSpc>
            </a:pPr>
            <a:r>
              <a:rPr lang="en-US" sz="2000" b="1" dirty="0">
                <a:latin typeface="Trebuchet MS" panose="020B0603020202020204" pitchFamily="34" charset="0"/>
              </a:rPr>
              <a:t>Newly Identified High Grounds: </a:t>
            </a:r>
          </a:p>
          <a:p>
            <a:pPr marL="285750" indent="-285750">
              <a:buFont typeface="Arial" panose="020B0604020202020204" pitchFamily="34" charset="0"/>
              <a:buChar char="•"/>
            </a:pPr>
            <a:r>
              <a:rPr lang="en-US" sz="2000" dirty="0">
                <a:latin typeface="Trebuchet MS" panose="020B0603020202020204" pitchFamily="34" charset="0"/>
              </a:rPr>
              <a:t>States are sharing information about newly identified safe areas (e.g., in Malakal)</a:t>
            </a:r>
          </a:p>
          <a:p>
            <a:pPr marL="285750" indent="-285750">
              <a:buFont typeface="Arial" panose="020B0604020202020204" pitchFamily="34" charset="0"/>
              <a:buChar char="•"/>
            </a:pPr>
            <a:r>
              <a:rPr lang="en-US" sz="2000" dirty="0">
                <a:latin typeface="Trebuchet MS" panose="020B0603020202020204" pitchFamily="34" charset="0"/>
              </a:rPr>
              <a:t>Tracking and monitoring these emerging high grounds </a:t>
            </a:r>
          </a:p>
          <a:p>
            <a:pPr>
              <a:lnSpc>
                <a:spcPct val="150000"/>
              </a:lnSpc>
            </a:pPr>
            <a:endParaRPr lang="en-US" sz="2000" dirty="0">
              <a:latin typeface="Trebuchet MS" panose="020B0603020202020204" pitchFamily="34" charset="0"/>
            </a:endParaRPr>
          </a:p>
          <a:p>
            <a:pPr>
              <a:lnSpc>
                <a:spcPct val="150000"/>
              </a:lnSpc>
            </a:pPr>
            <a:r>
              <a:rPr lang="en-US" sz="2000" b="1" dirty="0">
                <a:latin typeface="Trebuchet MS" panose="020B0603020202020204" pitchFamily="34" charset="0"/>
              </a:rPr>
              <a:t>Impact of Flooding in High Grounds: </a:t>
            </a:r>
          </a:p>
          <a:p>
            <a:pPr marL="285750" indent="-285750">
              <a:buFont typeface="Arial" panose="020B0604020202020204" pitchFamily="34" charset="0"/>
              <a:buChar char="•"/>
            </a:pPr>
            <a:r>
              <a:rPr lang="en-US" sz="2000" dirty="0">
                <a:latin typeface="Trebuchet MS" panose="020B0603020202020204" pitchFamily="34" charset="0"/>
              </a:rPr>
              <a:t>Analyze the effects of flooding on communities located in high ground areas </a:t>
            </a:r>
          </a:p>
          <a:p>
            <a:pPr marL="285750" indent="-285750">
              <a:buFont typeface="Arial" panose="020B0604020202020204" pitchFamily="34" charset="0"/>
              <a:buChar char="•"/>
            </a:pPr>
            <a:r>
              <a:rPr lang="en-US" sz="2000" dirty="0">
                <a:latin typeface="Trebuchet MS" panose="020B0603020202020204" pitchFamily="34" charset="0"/>
              </a:rPr>
              <a:t>Assess the impact on infrastructure, livelihoods, and access to basic services </a:t>
            </a:r>
          </a:p>
          <a:p>
            <a:pPr marL="285750" indent="-285750">
              <a:buFont typeface="Arial" panose="020B0604020202020204" pitchFamily="34" charset="0"/>
              <a:buChar char="•"/>
            </a:pPr>
            <a:r>
              <a:rPr lang="en-US" sz="2000" dirty="0">
                <a:latin typeface="Trebuchet MS" panose="020B0603020202020204" pitchFamily="34" charset="0"/>
              </a:rPr>
              <a:t>Conflict dynamics in high grounds</a:t>
            </a:r>
          </a:p>
        </p:txBody>
      </p:sp>
    </p:spTree>
    <p:extLst>
      <p:ext uri="{BB962C8B-B14F-4D97-AF65-F5344CB8AC3E}">
        <p14:creationId xmlns:p14="http://schemas.microsoft.com/office/powerpoint/2010/main" val="7256610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F8D631-F71B-6ADC-2A1A-543C31BF638A}"/>
              </a:ext>
            </a:extLst>
          </p:cNvPr>
          <p:cNvSpPr>
            <a:spLocks noGrp="1"/>
          </p:cNvSpPr>
          <p:nvPr>
            <p:ph type="title"/>
          </p:nvPr>
        </p:nvSpPr>
        <p:spPr>
          <a:xfrm>
            <a:off x="691243" y="2242911"/>
            <a:ext cx="10515600" cy="1325563"/>
          </a:xfrm>
        </p:spPr>
        <p:txBody>
          <a:bodyPr>
            <a:normAutofit/>
          </a:bodyPr>
          <a:lstStyle/>
          <a:p>
            <a:pPr algn="ctr"/>
            <a:r>
              <a:rPr lang="en-US" sz="6000" dirty="0">
                <a:solidFill>
                  <a:schemeClr val="bg1"/>
                </a:solidFill>
              </a:rPr>
              <a:t>THANK YOU</a:t>
            </a:r>
          </a:p>
        </p:txBody>
      </p:sp>
    </p:spTree>
    <p:extLst>
      <p:ext uri="{BB962C8B-B14F-4D97-AF65-F5344CB8AC3E}">
        <p14:creationId xmlns:p14="http://schemas.microsoft.com/office/powerpoint/2010/main" val="572478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11477</TotalTime>
  <Words>2849</Words>
  <Application>Microsoft Office PowerPoint</Application>
  <PresentationFormat>Widescreen</PresentationFormat>
  <Paragraphs>373</Paragraphs>
  <Slides>48</Slides>
  <Notes>42</Notes>
  <HiddenSlides>10</HiddenSlides>
  <MMClips>1</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48</vt:i4>
      </vt:variant>
    </vt:vector>
  </HeadingPairs>
  <TitlesOfParts>
    <vt:vector size="63" baseType="lpstr">
      <vt:lpstr>Aptos</vt:lpstr>
      <vt:lpstr>Arial</vt:lpstr>
      <vt:lpstr>Berlin Sans FB</vt:lpstr>
      <vt:lpstr>Calibri</vt:lpstr>
      <vt:lpstr>Calibri Light</vt:lpstr>
      <vt:lpstr>DengXian</vt:lpstr>
      <vt:lpstr>Roboto</vt:lpstr>
      <vt:lpstr>Segoe UI Historic</vt:lpstr>
      <vt:lpstr>Symbol</vt:lpstr>
      <vt:lpstr>Tahoma</vt:lpstr>
      <vt:lpstr>Trebuchet MS</vt:lpstr>
      <vt:lpstr>Trebuchet MS (Headings)</vt:lpstr>
      <vt:lpstr>Tw Cen MT</vt:lpstr>
      <vt:lpstr>Wingdings</vt:lpstr>
      <vt:lpstr>Office Theme</vt:lpstr>
      <vt:lpstr>PowerPoint Presentation</vt:lpstr>
      <vt:lpstr>Outline</vt:lpstr>
      <vt:lpstr>1. Context and Climate Change in South Sudan</vt:lpstr>
      <vt:lpstr>Context</vt:lpstr>
      <vt:lpstr>How the climate has changed in South Sudan</vt:lpstr>
      <vt:lpstr>2. Future climate projections   - more severe and recurrent local impacts likely to trigger more conflicts and displacements</vt:lpstr>
      <vt:lpstr>3. Consequences of climate disruptions</vt:lpstr>
      <vt:lpstr>Contrasting Hydrological expressions concurrently</vt:lpstr>
      <vt:lpstr>Implications on food systems</vt:lpstr>
      <vt:lpstr>Natural Ecosystems are also affected</vt:lpstr>
      <vt:lpstr>Cattle Migration – Last Option</vt:lpstr>
      <vt:lpstr>The human face of the crises in the same country</vt:lpstr>
      <vt:lpstr>PowerPoint Presentation</vt:lpstr>
      <vt:lpstr>PowerPoint Presentation</vt:lpstr>
      <vt:lpstr>PowerPoint Presentation</vt:lpstr>
      <vt:lpstr>Wildlife also migrates under climate hazards  - Preserve wildlife corridors &amp; habitats</vt:lpstr>
      <vt:lpstr>PowerPoint Presentation</vt:lpstr>
      <vt:lpstr>4. Climate, Peace, and Security in the UNMISS Mandate</vt:lpstr>
      <vt:lpstr>PowerPoint Presentation</vt:lpstr>
      <vt:lpstr>PowerPoint Presentation</vt:lpstr>
      <vt:lpstr>5. Operationalization of the Mandate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PowerPoint Presentation</vt:lpstr>
      <vt:lpstr>PowerPoint Presentation</vt:lpstr>
      <vt:lpstr>4. Strategic Advisory role to the Government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United Nations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Lucas Destrijcker</dc:creator>
  <cp:lastModifiedBy>Seminar Hall</cp:lastModifiedBy>
  <cp:revision>122</cp:revision>
  <dcterms:created xsi:type="dcterms:W3CDTF">2024-02-21T11:41:26Z</dcterms:created>
  <dcterms:modified xsi:type="dcterms:W3CDTF">2024-11-06T05:52:06Z</dcterms:modified>
</cp:coreProperties>
</file>