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4"/>
  </p:sldMasterIdLst>
  <p:notesMasterIdLst>
    <p:notesMasterId r:id="rId22"/>
  </p:notesMasterIdLst>
  <p:handoutMasterIdLst>
    <p:handoutMasterId r:id="rId23"/>
  </p:handoutMasterIdLst>
  <p:sldIdLst>
    <p:sldId id="11727" r:id="rId5"/>
    <p:sldId id="11935" r:id="rId6"/>
    <p:sldId id="12116" r:id="rId7"/>
    <p:sldId id="12427" r:id="rId8"/>
    <p:sldId id="12118" r:id="rId9"/>
    <p:sldId id="11617" r:id="rId10"/>
    <p:sldId id="12376" r:id="rId11"/>
    <p:sldId id="12093" r:id="rId12"/>
    <p:sldId id="12426" r:id="rId13"/>
    <p:sldId id="12288" r:id="rId14"/>
    <p:sldId id="12289" r:id="rId15"/>
    <p:sldId id="12141" r:id="rId16"/>
    <p:sldId id="12292" r:id="rId17"/>
    <p:sldId id="11725" r:id="rId18"/>
    <p:sldId id="11716" r:id="rId19"/>
    <p:sldId id="11715" r:id="rId20"/>
    <p:sldId id="11726" r:id="rId21"/>
  </p:sldIdLst>
  <p:sldSz cx="9756775" cy="7315200"/>
  <p:notesSz cx="7010400" cy="9296400"/>
  <p:custDataLst>
    <p:tags r:id="rId24"/>
  </p:custDataLst>
  <p:defaultTextStyle>
    <a:defPPr>
      <a:defRPr lang="en-US"/>
    </a:defPPr>
    <a:lvl1pPr marL="0" algn="l" defTabSz="975482" rtl="0" eaLnBrk="1" latinLnBrk="0" hangingPunct="1">
      <a:defRPr sz="1900" kern="1200">
        <a:solidFill>
          <a:schemeClr val="tx1"/>
        </a:solidFill>
        <a:latin typeface="+mn-lt"/>
        <a:ea typeface="+mn-ea"/>
        <a:cs typeface="+mn-cs"/>
      </a:defRPr>
    </a:lvl1pPr>
    <a:lvl2pPr marL="487741" algn="l" defTabSz="975482" rtl="0" eaLnBrk="1" latinLnBrk="0" hangingPunct="1">
      <a:defRPr sz="1900" kern="1200">
        <a:solidFill>
          <a:schemeClr val="tx1"/>
        </a:solidFill>
        <a:latin typeface="+mn-lt"/>
        <a:ea typeface="+mn-ea"/>
        <a:cs typeface="+mn-cs"/>
      </a:defRPr>
    </a:lvl2pPr>
    <a:lvl3pPr marL="975482" algn="l" defTabSz="975482" rtl="0" eaLnBrk="1" latinLnBrk="0" hangingPunct="1">
      <a:defRPr sz="1900" kern="1200">
        <a:solidFill>
          <a:schemeClr val="tx1"/>
        </a:solidFill>
        <a:latin typeface="+mn-lt"/>
        <a:ea typeface="+mn-ea"/>
        <a:cs typeface="+mn-cs"/>
      </a:defRPr>
    </a:lvl3pPr>
    <a:lvl4pPr marL="1463223" algn="l" defTabSz="975482" rtl="0" eaLnBrk="1" latinLnBrk="0" hangingPunct="1">
      <a:defRPr sz="1900" kern="1200">
        <a:solidFill>
          <a:schemeClr val="tx1"/>
        </a:solidFill>
        <a:latin typeface="+mn-lt"/>
        <a:ea typeface="+mn-ea"/>
        <a:cs typeface="+mn-cs"/>
      </a:defRPr>
    </a:lvl4pPr>
    <a:lvl5pPr marL="1950964" algn="l" defTabSz="975482" rtl="0" eaLnBrk="1" latinLnBrk="0" hangingPunct="1">
      <a:defRPr sz="1900" kern="1200">
        <a:solidFill>
          <a:schemeClr val="tx1"/>
        </a:solidFill>
        <a:latin typeface="+mn-lt"/>
        <a:ea typeface="+mn-ea"/>
        <a:cs typeface="+mn-cs"/>
      </a:defRPr>
    </a:lvl5pPr>
    <a:lvl6pPr marL="2438705" algn="l" defTabSz="975482" rtl="0" eaLnBrk="1" latinLnBrk="0" hangingPunct="1">
      <a:defRPr sz="1900" kern="1200">
        <a:solidFill>
          <a:schemeClr val="tx1"/>
        </a:solidFill>
        <a:latin typeface="+mn-lt"/>
        <a:ea typeface="+mn-ea"/>
        <a:cs typeface="+mn-cs"/>
      </a:defRPr>
    </a:lvl6pPr>
    <a:lvl7pPr marL="2926446" algn="l" defTabSz="975482" rtl="0" eaLnBrk="1" latinLnBrk="0" hangingPunct="1">
      <a:defRPr sz="1900" kern="1200">
        <a:solidFill>
          <a:schemeClr val="tx1"/>
        </a:solidFill>
        <a:latin typeface="+mn-lt"/>
        <a:ea typeface="+mn-ea"/>
        <a:cs typeface="+mn-cs"/>
      </a:defRPr>
    </a:lvl7pPr>
    <a:lvl8pPr marL="3414187" algn="l" defTabSz="975482" rtl="0" eaLnBrk="1" latinLnBrk="0" hangingPunct="1">
      <a:defRPr sz="1900" kern="1200">
        <a:solidFill>
          <a:schemeClr val="tx1"/>
        </a:solidFill>
        <a:latin typeface="+mn-lt"/>
        <a:ea typeface="+mn-ea"/>
        <a:cs typeface="+mn-cs"/>
      </a:defRPr>
    </a:lvl8pPr>
    <a:lvl9pPr marL="3901928" algn="l" defTabSz="975482"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7796D4DF-A9CB-4660-9C9F-957E863A8950}">
          <p14:sldIdLst>
            <p14:sldId id="11727"/>
            <p14:sldId id="11935"/>
            <p14:sldId id="12116"/>
            <p14:sldId id="12427"/>
            <p14:sldId id="12118"/>
            <p14:sldId id="11617"/>
            <p14:sldId id="12376"/>
            <p14:sldId id="12093"/>
            <p14:sldId id="12426"/>
            <p14:sldId id="12288"/>
            <p14:sldId id="12289"/>
            <p14:sldId id="12141"/>
            <p14:sldId id="12292"/>
            <p14:sldId id="11725"/>
            <p14:sldId id="11716"/>
            <p14:sldId id="11715"/>
            <p14:sldId id="11726"/>
          </p14:sldIdLst>
        </p14:section>
        <p14:section name="Background" id="{C951C6D0-9040-4DB9-A9CF-285E849F1AC7}">
          <p14:sldIdLst/>
        </p14:section>
      </p14:sectionLst>
    </p:ext>
    <p:ext uri="{EFAFB233-063F-42B5-8137-9DF3F51BA10A}">
      <p15:sldGuideLst xmlns:p15="http://schemas.microsoft.com/office/powerpoint/2012/main">
        <p15:guide id="3" pos="3073" userDrawn="1">
          <p15:clr>
            <a:srgbClr val="A4A3A4"/>
          </p15:clr>
        </p15:guide>
        <p15:guide id="4" orient="horz" pos="2304"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4A696F-C013-D51E-B237-474AA1839B10}" name="Melanie Zimmer" initials="MZ" userId="S::melanie.zimmer1@un.org::9e852c06-d228-4975-b499-6447909f5806" providerId="AD"/>
  <p188:author id="{21C8E1C7-8164-842E-CC6C-894991EAE70A}" name="Thierry Tremblay" initials="TT" userId="S::thierry.tremblay@un.org::488c4618-7ac9-4e3c-bf39-07091ea3bc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hierry Tremblay" initials="TT" lastIdx="1" clrIdx="0">
    <p:extLst>
      <p:ext uri="{19B8F6BF-5375-455C-9EA6-DF929625EA0E}">
        <p15:presenceInfo xmlns:p15="http://schemas.microsoft.com/office/powerpoint/2012/main" userId="S::thierry.tremblay@un.org::488c4618-7ac9-4e3c-bf39-07091ea3bc9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4042"/>
    <a:srgbClr val="FFAB57"/>
    <a:srgbClr val="FCC30B"/>
    <a:srgbClr val="26BDE2"/>
    <a:srgbClr val="FFD940"/>
    <a:srgbClr val="19486A"/>
    <a:srgbClr val="FFAD5B"/>
    <a:srgbClr val="FFB265"/>
    <a:srgbClr val="BF8B2E"/>
    <a:srgbClr val="FAE99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94" autoAdjust="0"/>
    <p:restoredTop sz="93557" autoAdjust="0"/>
  </p:normalViewPr>
  <p:slideViewPr>
    <p:cSldViewPr snapToGrid="0">
      <p:cViewPr varScale="1">
        <p:scale>
          <a:sx n="73" d="100"/>
          <a:sy n="73" d="100"/>
        </p:scale>
        <p:origin x="856" y="44"/>
      </p:cViewPr>
      <p:guideLst>
        <p:guide pos="3073"/>
        <p:guide orient="horz" pos="2304"/>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50" d="100"/>
          <a:sy n="50" d="100"/>
        </p:scale>
        <p:origin x="2684" y="24"/>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inder Sood" userId="bc4cce5b-bc2e-4dd2-a032-78f19fc2637b" providerId="ADAL" clId="{7DC5EDCB-05A6-4A31-8EAB-ED58606F1270}"/>
    <pc:docChg chg="modSld">
      <pc:chgData name="Harinder Sood" userId="bc4cce5b-bc2e-4dd2-a032-78f19fc2637b" providerId="ADAL" clId="{7DC5EDCB-05A6-4A31-8EAB-ED58606F1270}" dt="2024-11-05T18:43:06.155" v="0" actId="20577"/>
      <pc:docMkLst>
        <pc:docMk/>
      </pc:docMkLst>
      <pc:sldChg chg="modSp mod">
        <pc:chgData name="Harinder Sood" userId="bc4cce5b-bc2e-4dd2-a032-78f19fc2637b" providerId="ADAL" clId="{7DC5EDCB-05A6-4A31-8EAB-ED58606F1270}" dt="2024-11-05T18:43:06.155" v="0" actId="20577"/>
        <pc:sldMkLst>
          <pc:docMk/>
          <pc:sldMk cId="819508162" sldId="11935"/>
        </pc:sldMkLst>
        <pc:spChg chg="mod">
          <ac:chgData name="Harinder Sood" userId="bc4cce5b-bc2e-4dd2-a032-78f19fc2637b" providerId="ADAL" clId="{7DC5EDCB-05A6-4A31-8EAB-ED58606F1270}" dt="2024-11-05T18:43:06.155" v="0" actId="20577"/>
          <ac:spMkLst>
            <pc:docMk/>
            <pc:sldMk cId="819508162" sldId="11935"/>
            <ac:spMk id="3" creationId="{2C840611-06A9-44CC-B253-78B94AEE31C5}"/>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Sheet1!$A$4</c:f>
              <c:strCache>
                <c:ptCount val="1"/>
                <c:pt idx="0">
                  <c:v>Generator fuel use per person per day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Sheet1!$B$1:$H$3</c:f>
              <c:strCache>
                <c:ptCount val="7"/>
                <c:pt idx="0">
                  <c:v>2017-18</c:v>
                </c:pt>
                <c:pt idx="1">
                  <c:v>2018-19</c:v>
                </c:pt>
                <c:pt idx="2">
                  <c:v>2019-20</c:v>
                </c:pt>
                <c:pt idx="3">
                  <c:v>2020-21</c:v>
                </c:pt>
                <c:pt idx="4">
                  <c:v>2021-22</c:v>
                </c:pt>
                <c:pt idx="5">
                  <c:v>2022-23</c:v>
                </c:pt>
                <c:pt idx="6">
                  <c:v>2023-24</c:v>
                </c:pt>
              </c:strCache>
            </c:strRef>
          </c:cat>
          <c:val>
            <c:numRef>
              <c:f>Sheet1!$B$4:$H$4</c:f>
            </c:numRef>
          </c:val>
          <c:extLst>
            <c:ext xmlns:c16="http://schemas.microsoft.com/office/drawing/2014/chart" uri="{C3380CC4-5D6E-409C-BE32-E72D297353CC}">
              <c16:uniqueId val="{00000000-8A76-4555-840E-1E041A2F364E}"/>
            </c:ext>
          </c:extLst>
        </c:ser>
        <c:ser>
          <c:idx val="1"/>
          <c:order val="1"/>
          <c:tx>
            <c:strRef>
              <c:f>Sheet1!$A$5</c:f>
              <c:strCache>
                <c:ptCount val="1"/>
                <c:pt idx="0">
                  <c:v>Proportion renewable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Sheet1!$B$1:$H$3</c:f>
              <c:strCache>
                <c:ptCount val="7"/>
                <c:pt idx="0">
                  <c:v>2017-18</c:v>
                </c:pt>
                <c:pt idx="1">
                  <c:v>2018-19</c:v>
                </c:pt>
                <c:pt idx="2">
                  <c:v>2019-20</c:v>
                </c:pt>
                <c:pt idx="3">
                  <c:v>2020-21</c:v>
                </c:pt>
                <c:pt idx="4">
                  <c:v>2021-22</c:v>
                </c:pt>
                <c:pt idx="5">
                  <c:v>2022-23</c:v>
                </c:pt>
                <c:pt idx="6">
                  <c:v>2023-24</c:v>
                </c:pt>
              </c:strCache>
            </c:strRef>
          </c:cat>
          <c:val>
            <c:numRef>
              <c:f>Sheet1!$B$5:$H$5</c:f>
            </c:numRef>
          </c:val>
          <c:extLst>
            <c:ext xmlns:c16="http://schemas.microsoft.com/office/drawing/2014/chart" uri="{C3380CC4-5D6E-409C-BE32-E72D297353CC}">
              <c16:uniqueId val="{00000001-8A76-4555-840E-1E041A2F364E}"/>
            </c:ext>
          </c:extLst>
        </c:ser>
        <c:ser>
          <c:idx val="2"/>
          <c:order val="2"/>
          <c:tx>
            <c:strRef>
              <c:f>Sheet1!$A$6</c:f>
              <c:strCache>
                <c:ptCount val="1"/>
                <c:pt idx="0">
                  <c:v>Sites at minimum wastewater risk</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5">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Sheet1!$B$1:$H$3</c:f>
              <c:strCache>
                <c:ptCount val="7"/>
                <c:pt idx="0">
                  <c:v>2017-18</c:v>
                </c:pt>
                <c:pt idx="1">
                  <c:v>2018-19</c:v>
                </c:pt>
                <c:pt idx="2">
                  <c:v>2019-20</c:v>
                </c:pt>
                <c:pt idx="3">
                  <c:v>2020-21</c:v>
                </c:pt>
                <c:pt idx="4">
                  <c:v>2021-22</c:v>
                </c:pt>
                <c:pt idx="5">
                  <c:v>2022-23</c:v>
                </c:pt>
                <c:pt idx="6">
                  <c:v>2023-24</c:v>
                </c:pt>
              </c:strCache>
            </c:strRef>
          </c:cat>
          <c:val>
            <c:numRef>
              <c:f>Sheet1!$B$6:$H$6</c:f>
              <c:numCache>
                <c:formatCode>0%</c:formatCode>
                <c:ptCount val="7"/>
                <c:pt idx="0">
                  <c:v>0.32</c:v>
                </c:pt>
                <c:pt idx="1">
                  <c:v>0.47</c:v>
                </c:pt>
                <c:pt idx="2">
                  <c:v>0.61</c:v>
                </c:pt>
                <c:pt idx="3">
                  <c:v>0.69</c:v>
                </c:pt>
                <c:pt idx="4">
                  <c:v>0.74</c:v>
                </c:pt>
                <c:pt idx="5">
                  <c:v>0.74</c:v>
                </c:pt>
                <c:pt idx="6">
                  <c:v>0.77</c:v>
                </c:pt>
              </c:numCache>
            </c:numRef>
          </c:val>
          <c:extLst>
            <c:ext xmlns:c16="http://schemas.microsoft.com/office/drawing/2014/chart" uri="{C3380CC4-5D6E-409C-BE32-E72D297353CC}">
              <c16:uniqueId val="{00000002-8A76-4555-840E-1E041A2F364E}"/>
            </c:ext>
          </c:extLst>
        </c:ser>
        <c:dLbls>
          <c:dLblPos val="outEnd"/>
          <c:showLegendKey val="0"/>
          <c:showVal val="1"/>
          <c:showCatName val="0"/>
          <c:showSerName val="0"/>
          <c:showPercent val="0"/>
          <c:showBubbleSize val="0"/>
        </c:dLbls>
        <c:gapWidth val="219"/>
        <c:overlap val="-27"/>
        <c:axId val="1634093664"/>
        <c:axId val="1634091744"/>
      </c:barChart>
      <c:catAx>
        <c:axId val="16340936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5">
                    <a:lumMod val="50000"/>
                  </a:schemeClr>
                </a:solidFill>
                <a:latin typeface="+mn-lt"/>
                <a:ea typeface="+mn-ea"/>
                <a:cs typeface="+mn-cs"/>
              </a:defRPr>
            </a:pPr>
            <a:endParaRPr lang="en-US"/>
          </a:p>
        </c:txPr>
        <c:crossAx val="1634091744"/>
        <c:crosses val="autoZero"/>
        <c:auto val="1"/>
        <c:lblAlgn val="ctr"/>
        <c:lblOffset val="100"/>
        <c:noMultiLvlLbl val="0"/>
      </c:catAx>
      <c:valAx>
        <c:axId val="1634091744"/>
        <c:scaling>
          <c:orientation val="minMax"/>
        </c:scaling>
        <c:delete val="1"/>
        <c:axPos val="l"/>
        <c:numFmt formatCode="0%" sourceLinked="1"/>
        <c:majorTickMark val="none"/>
        <c:minorTickMark val="none"/>
        <c:tickLblPos val="nextTo"/>
        <c:crossAx val="1634093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Sheet1!$A$4</c:f>
              <c:strCache>
                <c:ptCount val="1"/>
                <c:pt idx="0">
                  <c:v>Generator fuel use per person per day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Sheet1!$B$1:$H$3</c:f>
              <c:strCache>
                <c:ptCount val="7"/>
                <c:pt idx="0">
                  <c:v>2017-18</c:v>
                </c:pt>
                <c:pt idx="1">
                  <c:v>2018-19</c:v>
                </c:pt>
                <c:pt idx="2">
                  <c:v>2019-20</c:v>
                </c:pt>
                <c:pt idx="3">
                  <c:v>2020-21</c:v>
                </c:pt>
                <c:pt idx="4">
                  <c:v>2021-22</c:v>
                </c:pt>
                <c:pt idx="5">
                  <c:v>2022-23</c:v>
                </c:pt>
                <c:pt idx="6">
                  <c:v>2023-24</c:v>
                </c:pt>
              </c:strCache>
            </c:strRef>
          </c:cat>
          <c:val>
            <c:numRef>
              <c:f>Sheet1!$B$4:$H$4</c:f>
            </c:numRef>
          </c:val>
          <c:extLst>
            <c:ext xmlns:c16="http://schemas.microsoft.com/office/drawing/2014/chart" uri="{C3380CC4-5D6E-409C-BE32-E72D297353CC}">
              <c16:uniqueId val="{00000000-BA76-4417-91DB-E4B3867EFECC}"/>
            </c:ext>
          </c:extLst>
        </c:ser>
        <c:ser>
          <c:idx val="1"/>
          <c:order val="1"/>
          <c:tx>
            <c:strRef>
              <c:f>Sheet1!$A$5</c:f>
              <c:strCache>
                <c:ptCount val="1"/>
                <c:pt idx="0">
                  <c:v>Proportion renewable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Sheet1!$B$1:$H$3</c:f>
              <c:strCache>
                <c:ptCount val="7"/>
                <c:pt idx="0">
                  <c:v>2017-18</c:v>
                </c:pt>
                <c:pt idx="1">
                  <c:v>2018-19</c:v>
                </c:pt>
                <c:pt idx="2">
                  <c:v>2019-20</c:v>
                </c:pt>
                <c:pt idx="3">
                  <c:v>2020-21</c:v>
                </c:pt>
                <c:pt idx="4">
                  <c:v>2021-22</c:v>
                </c:pt>
                <c:pt idx="5">
                  <c:v>2022-23</c:v>
                </c:pt>
                <c:pt idx="6">
                  <c:v>2023-24</c:v>
                </c:pt>
              </c:strCache>
            </c:strRef>
          </c:cat>
          <c:val>
            <c:numRef>
              <c:f>Sheet1!$B$5:$H$5</c:f>
            </c:numRef>
          </c:val>
          <c:extLst>
            <c:ext xmlns:c16="http://schemas.microsoft.com/office/drawing/2014/chart" uri="{C3380CC4-5D6E-409C-BE32-E72D297353CC}">
              <c16:uniqueId val="{00000001-BA76-4417-91DB-E4B3867EFECC}"/>
            </c:ext>
          </c:extLst>
        </c:ser>
        <c:ser>
          <c:idx val="2"/>
          <c:order val="2"/>
          <c:tx>
            <c:strRef>
              <c:f>Sheet1!$A$6</c:f>
              <c:strCache>
                <c:ptCount val="1"/>
                <c:pt idx="0">
                  <c:v>Sites at minimum wastewater risk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Sheet1!$B$1:$H$3</c:f>
              <c:strCache>
                <c:ptCount val="7"/>
                <c:pt idx="0">
                  <c:v>2017-18</c:v>
                </c:pt>
                <c:pt idx="1">
                  <c:v>2018-19</c:v>
                </c:pt>
                <c:pt idx="2">
                  <c:v>2019-20</c:v>
                </c:pt>
                <c:pt idx="3">
                  <c:v>2020-21</c:v>
                </c:pt>
                <c:pt idx="4">
                  <c:v>2021-22</c:v>
                </c:pt>
                <c:pt idx="5">
                  <c:v>2022-23</c:v>
                </c:pt>
                <c:pt idx="6">
                  <c:v>2023-24</c:v>
                </c:pt>
              </c:strCache>
            </c:strRef>
          </c:cat>
          <c:val>
            <c:numRef>
              <c:f>Sheet1!$B$6:$H$6</c:f>
            </c:numRef>
          </c:val>
          <c:extLst>
            <c:ext xmlns:c16="http://schemas.microsoft.com/office/drawing/2014/chart" uri="{C3380CC4-5D6E-409C-BE32-E72D297353CC}">
              <c16:uniqueId val="{00000002-BA76-4417-91DB-E4B3867EFECC}"/>
            </c:ext>
          </c:extLst>
        </c:ser>
        <c:ser>
          <c:idx val="3"/>
          <c:order val="3"/>
          <c:tx>
            <c:strRef>
              <c:f>Sheet1!$A$7</c:f>
              <c:strCache>
                <c:ptCount val="1"/>
                <c:pt idx="0">
                  <c:v>Improved disposal</c:v>
                </c:pt>
              </c:strCache>
            </c:strRef>
          </c:tx>
          <c:spPr>
            <a:solidFill>
              <a:srgbClr val="FACD8A">
                <a:lumMod val="5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Sheet1!$B$1:$H$3</c:f>
              <c:strCache>
                <c:ptCount val="7"/>
                <c:pt idx="0">
                  <c:v>2017-18</c:v>
                </c:pt>
                <c:pt idx="1">
                  <c:v>2018-19</c:v>
                </c:pt>
                <c:pt idx="2">
                  <c:v>2019-20</c:v>
                </c:pt>
                <c:pt idx="3">
                  <c:v>2020-21</c:v>
                </c:pt>
                <c:pt idx="4">
                  <c:v>2021-22</c:v>
                </c:pt>
                <c:pt idx="5">
                  <c:v>2022-23</c:v>
                </c:pt>
                <c:pt idx="6">
                  <c:v>2023-24</c:v>
                </c:pt>
              </c:strCache>
            </c:strRef>
          </c:cat>
          <c:val>
            <c:numRef>
              <c:f>Sheet1!$B$7:$H$7</c:f>
              <c:numCache>
                <c:formatCode>0%</c:formatCode>
                <c:ptCount val="7"/>
                <c:pt idx="0">
                  <c:v>0.19</c:v>
                </c:pt>
                <c:pt idx="1">
                  <c:v>0.33</c:v>
                </c:pt>
                <c:pt idx="2">
                  <c:v>0.4</c:v>
                </c:pt>
                <c:pt idx="3">
                  <c:v>0.43</c:v>
                </c:pt>
                <c:pt idx="4">
                  <c:v>0.48</c:v>
                </c:pt>
                <c:pt idx="5">
                  <c:v>0.66</c:v>
                </c:pt>
                <c:pt idx="6">
                  <c:v>0.52</c:v>
                </c:pt>
              </c:numCache>
            </c:numRef>
          </c:val>
          <c:extLst>
            <c:ext xmlns:c16="http://schemas.microsoft.com/office/drawing/2014/chart" uri="{C3380CC4-5D6E-409C-BE32-E72D297353CC}">
              <c16:uniqueId val="{00000003-BA76-4417-91DB-E4B3867EFECC}"/>
            </c:ext>
          </c:extLst>
        </c:ser>
        <c:dLbls>
          <c:dLblPos val="outEnd"/>
          <c:showLegendKey val="0"/>
          <c:showVal val="1"/>
          <c:showCatName val="0"/>
          <c:showSerName val="0"/>
          <c:showPercent val="0"/>
          <c:showBubbleSize val="0"/>
        </c:dLbls>
        <c:gapWidth val="219"/>
        <c:overlap val="-27"/>
        <c:axId val="1624850560"/>
        <c:axId val="1624835680"/>
      </c:barChart>
      <c:catAx>
        <c:axId val="162485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24835680"/>
        <c:crosses val="autoZero"/>
        <c:auto val="1"/>
        <c:lblAlgn val="ctr"/>
        <c:lblOffset val="100"/>
        <c:noMultiLvlLbl val="0"/>
      </c:catAx>
      <c:valAx>
        <c:axId val="1624835680"/>
        <c:scaling>
          <c:orientation val="minMax"/>
        </c:scaling>
        <c:delete val="1"/>
        <c:axPos val="l"/>
        <c:numFmt formatCode="0%" sourceLinked="1"/>
        <c:majorTickMark val="none"/>
        <c:minorTickMark val="none"/>
        <c:tickLblPos val="nextTo"/>
        <c:crossAx val="16248505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73AA4C1A-BE7B-4A0D-A467-1E361B414D76}" type="datetimeFigureOut">
              <a:rPr lang="en-US" smtClean="0"/>
              <a:t>05/11/2024</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840DFD1F-0238-4384-A4AD-C74AD7F045D0}" type="slidenum">
              <a:rPr lang="en-US" smtClean="0"/>
              <a:t>‹#›</a:t>
            </a:fld>
            <a:endParaRPr lang="en-US"/>
          </a:p>
        </p:txBody>
      </p:sp>
    </p:spTree>
    <p:extLst>
      <p:ext uri="{BB962C8B-B14F-4D97-AF65-F5344CB8AC3E}">
        <p14:creationId xmlns:p14="http://schemas.microsoft.com/office/powerpoint/2010/main" val="26971124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3D26B41-D3AE-4575-A030-D9E58D95E43F}" type="datetimeFigureOut">
              <a:rPr lang="en-US" smtClean="0"/>
              <a:t>05/11/2024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E5C6692-4A53-4147-B9C8-2C6BFFC13646}" type="slidenum">
              <a:rPr lang="en-US" smtClean="0"/>
              <a:t>‹#›</a:t>
            </a:fld>
            <a:endParaRPr lang="en-US"/>
          </a:p>
        </p:txBody>
      </p:sp>
    </p:spTree>
    <p:extLst>
      <p:ext uri="{BB962C8B-B14F-4D97-AF65-F5344CB8AC3E}">
        <p14:creationId xmlns:p14="http://schemas.microsoft.com/office/powerpoint/2010/main" val="8844459"/>
      </p:ext>
    </p:extLst>
  </p:cSld>
  <p:clrMap bg1="lt1" tx1="dk1" bg2="lt2" tx2="dk2" accent1="accent1" accent2="accent2" accent3="accent3" accent4="accent4" accent5="accent5" accent6="accent6" hlink="hlink" folHlink="folHlink"/>
  <p:notesStyle>
    <a:lvl1pPr marL="0" algn="l" defTabSz="975482" rtl="0" eaLnBrk="1" latinLnBrk="0" hangingPunct="1">
      <a:defRPr sz="1300" kern="1200">
        <a:solidFill>
          <a:schemeClr val="tx1"/>
        </a:solidFill>
        <a:latin typeface="+mn-lt"/>
        <a:ea typeface="+mn-ea"/>
        <a:cs typeface="+mn-cs"/>
      </a:defRPr>
    </a:lvl1pPr>
    <a:lvl2pPr marL="487741" algn="l" defTabSz="975482" rtl="0" eaLnBrk="1" latinLnBrk="0" hangingPunct="1">
      <a:defRPr sz="1300" kern="1200">
        <a:solidFill>
          <a:schemeClr val="tx1"/>
        </a:solidFill>
        <a:latin typeface="+mn-lt"/>
        <a:ea typeface="+mn-ea"/>
        <a:cs typeface="+mn-cs"/>
      </a:defRPr>
    </a:lvl2pPr>
    <a:lvl3pPr marL="975482" algn="l" defTabSz="975482" rtl="0" eaLnBrk="1" latinLnBrk="0" hangingPunct="1">
      <a:defRPr sz="1300" kern="1200">
        <a:solidFill>
          <a:schemeClr val="tx1"/>
        </a:solidFill>
        <a:latin typeface="+mn-lt"/>
        <a:ea typeface="+mn-ea"/>
        <a:cs typeface="+mn-cs"/>
      </a:defRPr>
    </a:lvl3pPr>
    <a:lvl4pPr marL="1463223" algn="l" defTabSz="975482" rtl="0" eaLnBrk="1" latinLnBrk="0" hangingPunct="1">
      <a:defRPr sz="1300" kern="1200">
        <a:solidFill>
          <a:schemeClr val="tx1"/>
        </a:solidFill>
        <a:latin typeface="+mn-lt"/>
        <a:ea typeface="+mn-ea"/>
        <a:cs typeface="+mn-cs"/>
      </a:defRPr>
    </a:lvl4pPr>
    <a:lvl5pPr marL="1950964" algn="l" defTabSz="975482" rtl="0" eaLnBrk="1" latinLnBrk="0" hangingPunct="1">
      <a:defRPr sz="1300" kern="1200">
        <a:solidFill>
          <a:schemeClr val="tx1"/>
        </a:solidFill>
        <a:latin typeface="+mn-lt"/>
        <a:ea typeface="+mn-ea"/>
        <a:cs typeface="+mn-cs"/>
      </a:defRPr>
    </a:lvl5pPr>
    <a:lvl6pPr marL="2438705" algn="l" defTabSz="975482" rtl="0" eaLnBrk="1" latinLnBrk="0" hangingPunct="1">
      <a:defRPr sz="1300" kern="1200">
        <a:solidFill>
          <a:schemeClr val="tx1"/>
        </a:solidFill>
        <a:latin typeface="+mn-lt"/>
        <a:ea typeface="+mn-ea"/>
        <a:cs typeface="+mn-cs"/>
      </a:defRPr>
    </a:lvl6pPr>
    <a:lvl7pPr marL="2926446" algn="l" defTabSz="975482" rtl="0" eaLnBrk="1" latinLnBrk="0" hangingPunct="1">
      <a:defRPr sz="1300" kern="1200">
        <a:solidFill>
          <a:schemeClr val="tx1"/>
        </a:solidFill>
        <a:latin typeface="+mn-lt"/>
        <a:ea typeface="+mn-ea"/>
        <a:cs typeface="+mn-cs"/>
      </a:defRPr>
    </a:lvl7pPr>
    <a:lvl8pPr marL="3414187" algn="l" defTabSz="975482" rtl="0" eaLnBrk="1" latinLnBrk="0" hangingPunct="1">
      <a:defRPr sz="1300" kern="1200">
        <a:solidFill>
          <a:schemeClr val="tx1"/>
        </a:solidFill>
        <a:latin typeface="+mn-lt"/>
        <a:ea typeface="+mn-ea"/>
        <a:cs typeface="+mn-cs"/>
      </a:defRPr>
    </a:lvl8pPr>
    <a:lvl9pPr marL="3901928" algn="l" defTabSz="975482"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unisfa.unmissions.org/unisfa-peacekeepers-assist-flood-affected-communities-abyei"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0</a:t>
            </a:fld>
            <a:endParaRPr lang="en-US"/>
          </a:p>
        </p:txBody>
      </p:sp>
    </p:spTree>
    <p:extLst>
      <p:ext uri="{BB962C8B-B14F-4D97-AF65-F5344CB8AC3E}">
        <p14:creationId xmlns:p14="http://schemas.microsoft.com/office/powerpoint/2010/main" val="2660664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5434" indent="-275434">
              <a:buFontTx/>
              <a:buChar char="-"/>
            </a:pPr>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a:t>
            </a:fld>
            <a:endParaRPr lang="en-US"/>
          </a:p>
        </p:txBody>
      </p:sp>
    </p:spTree>
    <p:extLst>
      <p:ext uri="{BB962C8B-B14F-4D97-AF65-F5344CB8AC3E}">
        <p14:creationId xmlns:p14="http://schemas.microsoft.com/office/powerpoint/2010/main" val="3898133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11867">
              <a:lnSpc>
                <a:spcPct val="107000"/>
              </a:lnSpc>
              <a:defRPr/>
            </a:pPr>
            <a:endParaRPr lang="en-US" sz="1200" dirty="0">
              <a:latin typeface="+mn-lt"/>
              <a:ea typeface="DengXian" panose="02010600030101010101" pitchFamily="2" charset="-122"/>
              <a:cs typeface="Arial" panose="020B0604020202020204" pitchFamily="34" charset="0"/>
            </a:endParaRPr>
          </a:p>
        </p:txBody>
      </p:sp>
      <p:sp>
        <p:nvSpPr>
          <p:cNvPr id="4" name="Slide Number Placeholder 3"/>
          <p:cNvSpPr>
            <a:spLocks noGrp="1"/>
          </p:cNvSpPr>
          <p:nvPr>
            <p:ph type="sldNum" sz="quarter" idx="5"/>
          </p:nvPr>
        </p:nvSpPr>
        <p:spPr/>
        <p:txBody>
          <a:bodyPr/>
          <a:lstStyle/>
          <a:p>
            <a:fld id="{0E5C6692-4A53-4147-B9C8-2C6BFFC13646}" type="slidenum">
              <a:rPr lang="en-US" smtClean="0"/>
              <a:t>2</a:t>
            </a:fld>
            <a:endParaRPr lang="en-US"/>
          </a:p>
        </p:txBody>
      </p:sp>
    </p:spTree>
    <p:extLst>
      <p:ext uri="{BB962C8B-B14F-4D97-AF65-F5344CB8AC3E}">
        <p14:creationId xmlns:p14="http://schemas.microsoft.com/office/powerpoint/2010/main" val="173153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Image: UNISFA peacekeepers assist flood-affected communities in Abyei (Credit: </a:t>
            </a:r>
            <a:r>
              <a:rPr lang="en-GB">
                <a:cs typeface="Calibri"/>
                <a:hlinkClick r:id="rId3"/>
              </a:rPr>
              <a:t>UNISFA </a:t>
            </a:r>
            <a:r>
              <a:rPr lang="en-GB">
                <a:hlinkClick r:id="rId3"/>
              </a:rPr>
              <a:t>Peacekeepers assist Flood-Affected Communities in Abyei | UNISFA</a:t>
            </a:r>
            <a:r>
              <a:rPr lang="en-GB"/>
              <a:t>)</a:t>
            </a:r>
          </a:p>
        </p:txBody>
      </p:sp>
      <p:sp>
        <p:nvSpPr>
          <p:cNvPr id="4" name="Slide Number Placeholder 3"/>
          <p:cNvSpPr>
            <a:spLocks noGrp="1"/>
          </p:cNvSpPr>
          <p:nvPr>
            <p:ph type="sldNum" sz="quarter" idx="5"/>
          </p:nvPr>
        </p:nvSpPr>
        <p:spPr/>
        <p:txBody>
          <a:bodyPr/>
          <a:lstStyle/>
          <a:p>
            <a:fld id="{0E5C6692-4A53-4147-B9C8-2C6BFFC13646}" type="slidenum">
              <a:rPr lang="en-US" smtClean="0"/>
              <a:t>3</a:t>
            </a:fld>
            <a:endParaRPr lang="en-US"/>
          </a:p>
        </p:txBody>
      </p:sp>
    </p:spTree>
    <p:extLst>
      <p:ext uri="{BB962C8B-B14F-4D97-AF65-F5344CB8AC3E}">
        <p14:creationId xmlns:p14="http://schemas.microsoft.com/office/powerpoint/2010/main" val="1824352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E5C6692-4A53-4147-B9C8-2C6BFFC13646}" type="slidenum">
              <a:rPr lang="en-US" smtClean="0"/>
              <a:t>4</a:t>
            </a:fld>
            <a:endParaRPr lang="en-US"/>
          </a:p>
        </p:txBody>
      </p:sp>
    </p:spTree>
    <p:extLst>
      <p:ext uri="{BB962C8B-B14F-4D97-AF65-F5344CB8AC3E}">
        <p14:creationId xmlns:p14="http://schemas.microsoft.com/office/powerpoint/2010/main" val="3827480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5</a:t>
            </a:fld>
            <a:endParaRPr lang="en-US"/>
          </a:p>
        </p:txBody>
      </p:sp>
    </p:spTree>
    <p:extLst>
      <p:ext uri="{BB962C8B-B14F-4D97-AF65-F5344CB8AC3E}">
        <p14:creationId xmlns:p14="http://schemas.microsoft.com/office/powerpoint/2010/main" val="117664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20160" y="3020034"/>
            <a:ext cx="5608320" cy="4183380"/>
          </a:xfrm>
          <a:prstGeom prst="rect">
            <a:avLst/>
          </a:prstGeom>
        </p:spPr>
        <p:txBody>
          <a:bodyPr/>
          <a:lstStyle/>
          <a:p>
            <a:pPr marL="285750" marR="0" indent="-285750">
              <a:buFont typeface="Arial" panose="020B0604020202020204" pitchFamily="34" charset="0"/>
              <a:buChar char="•"/>
            </a:pPr>
            <a:endParaRPr lang="en-US" sz="1400" dirty="0">
              <a:effectLst/>
              <a:latin typeface="+mn-lt"/>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E5C6692-4A53-4147-B9C8-2C6BFFC13646}" type="slidenum">
              <a:rPr lang="en-US" smtClean="0"/>
              <a:t>6</a:t>
            </a:fld>
            <a:endParaRPr lang="en-US"/>
          </a:p>
        </p:txBody>
      </p:sp>
    </p:spTree>
    <p:extLst>
      <p:ext uri="{BB962C8B-B14F-4D97-AF65-F5344CB8AC3E}">
        <p14:creationId xmlns:p14="http://schemas.microsoft.com/office/powerpoint/2010/main" val="2985736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20160" y="3020034"/>
            <a:ext cx="5608320" cy="4183380"/>
          </a:xfrm>
          <a:prstGeom prst="rect">
            <a:avLst/>
          </a:prstGeom>
        </p:spPr>
        <p:txBody>
          <a:bodyPr/>
          <a:lstStyle/>
          <a:p>
            <a:pPr marL="285750" marR="0" lvl="0" indent="-285750" algn="l" defTabSz="975482" rtl="0" eaLnBrk="1" latinLnBrk="0" hangingPunct="1">
              <a:lnSpc>
                <a:spcPct val="107000"/>
              </a:lnSpc>
              <a:spcBef>
                <a:spcPts val="0"/>
              </a:spcBef>
              <a:spcAft>
                <a:spcPts val="600"/>
              </a:spcAft>
              <a:buFont typeface="Arial" panose="020B0604020202020204" pitchFamily="34" charset="0"/>
              <a:buChar char="•"/>
              <a:tabLst>
                <a:tab pos="228600" algn="l"/>
                <a:tab pos="457200" algn="l"/>
              </a:tabLst>
            </a:pPr>
            <a:endParaRPr lang="en-GB" sz="1200" kern="1200" dirty="0">
              <a:solidFill>
                <a:schemeClr val="accent5">
                  <a:lumMod val="50000"/>
                </a:schemeClr>
              </a:solidFill>
              <a:latin typeface="+mn-lt"/>
              <a:ea typeface="+mn-ea"/>
              <a:cs typeface="+mn-cs"/>
            </a:endParaRPr>
          </a:p>
        </p:txBody>
      </p:sp>
      <p:sp>
        <p:nvSpPr>
          <p:cNvPr id="4" name="Slide Number Placeholder 3"/>
          <p:cNvSpPr>
            <a:spLocks noGrp="1"/>
          </p:cNvSpPr>
          <p:nvPr>
            <p:ph type="sldNum" sz="quarter" idx="5"/>
          </p:nvPr>
        </p:nvSpPr>
        <p:spPr/>
        <p:txBody>
          <a:bodyPr/>
          <a:lstStyle/>
          <a:p>
            <a:fld id="{0E5C6692-4A53-4147-B9C8-2C6BFFC13646}" type="slidenum">
              <a:rPr lang="en-US" smtClean="0"/>
              <a:t>7</a:t>
            </a:fld>
            <a:endParaRPr lang="en-US"/>
          </a:p>
        </p:txBody>
      </p:sp>
    </p:spTree>
    <p:extLst>
      <p:ext uri="{BB962C8B-B14F-4D97-AF65-F5344CB8AC3E}">
        <p14:creationId xmlns:p14="http://schemas.microsoft.com/office/powerpoint/2010/main" val="3936100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E5C6692-4A53-4147-B9C8-2C6BFFC13646}" type="slidenum">
              <a:rPr lang="en-US" smtClean="0"/>
              <a:t>8</a:t>
            </a:fld>
            <a:endParaRPr lang="en-US"/>
          </a:p>
        </p:txBody>
      </p:sp>
    </p:spTree>
    <p:extLst>
      <p:ext uri="{BB962C8B-B14F-4D97-AF65-F5344CB8AC3E}">
        <p14:creationId xmlns:p14="http://schemas.microsoft.com/office/powerpoint/2010/main" val="1431290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75482" rtl="0" eaLnBrk="1" fontAlgn="base" latinLnBrk="0" hangingPunct="1">
              <a:lnSpc>
                <a:spcPct val="115000"/>
              </a:lnSpc>
              <a:spcBef>
                <a:spcPts val="0"/>
              </a:spcBef>
              <a:spcAft>
                <a:spcPts val="0"/>
              </a:spcAft>
              <a:buClrTx/>
              <a:buSzTx/>
              <a:buFont typeface="Arial" panose="020B0604020202020204" pitchFamily="34" charset="0"/>
              <a:buChar char="•"/>
              <a:defRPr/>
            </a:pPr>
            <a:endParaRPr lang="en-GB" sz="1200" kern="1200" dirty="0">
              <a:solidFill>
                <a:schemeClr val="bg2">
                  <a:lumMod val="50000"/>
                </a:schemeClr>
              </a:solidFill>
              <a:latin typeface="+mn-lt"/>
              <a:ea typeface="+mn-ea"/>
              <a:cs typeface="+mn-cs"/>
            </a:endParaRPr>
          </a:p>
        </p:txBody>
      </p:sp>
      <p:sp>
        <p:nvSpPr>
          <p:cNvPr id="4" name="Slide Number Placeholder 3"/>
          <p:cNvSpPr>
            <a:spLocks noGrp="1"/>
          </p:cNvSpPr>
          <p:nvPr>
            <p:ph type="sldNum" sz="quarter" idx="5"/>
          </p:nvPr>
        </p:nvSpPr>
        <p:spPr/>
        <p:txBody>
          <a:bodyPr/>
          <a:lstStyle/>
          <a:p>
            <a:fld id="{0E5C6692-4A53-4147-B9C8-2C6BFFC13646}" type="slidenum">
              <a:rPr lang="en-US" smtClean="0"/>
              <a:t>9</a:t>
            </a:fld>
            <a:endParaRPr lang="en-US"/>
          </a:p>
        </p:txBody>
      </p:sp>
    </p:spTree>
    <p:extLst>
      <p:ext uri="{BB962C8B-B14F-4D97-AF65-F5344CB8AC3E}">
        <p14:creationId xmlns:p14="http://schemas.microsoft.com/office/powerpoint/2010/main" val="1474705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75482" rtl="0" eaLnBrk="1" fontAlgn="base" latinLnBrk="0" hangingPunct="1">
              <a:lnSpc>
                <a:spcPct val="115000"/>
              </a:lnSpc>
              <a:spcBef>
                <a:spcPts val="0"/>
              </a:spcBef>
              <a:spcAft>
                <a:spcPts val="0"/>
              </a:spcAft>
              <a:buClrTx/>
              <a:buSzTx/>
              <a:buFont typeface="Arial" panose="020B0604020202020204" pitchFamily="34" charset="0"/>
              <a:buChar char="•"/>
              <a:defRPr/>
            </a:pPr>
            <a:endParaRPr lang="en-GB" sz="1200" kern="1200" dirty="0">
              <a:solidFill>
                <a:schemeClr val="bg2">
                  <a:lumMod val="50000"/>
                </a:schemeClr>
              </a:solidFill>
              <a:latin typeface="+mn-lt"/>
              <a:ea typeface="+mn-ea"/>
              <a:cs typeface="+mn-cs"/>
            </a:endParaRPr>
          </a:p>
        </p:txBody>
      </p:sp>
      <p:sp>
        <p:nvSpPr>
          <p:cNvPr id="4" name="Slide Number Placeholder 3"/>
          <p:cNvSpPr>
            <a:spLocks noGrp="1"/>
          </p:cNvSpPr>
          <p:nvPr>
            <p:ph type="sldNum" sz="quarter" idx="5"/>
          </p:nvPr>
        </p:nvSpPr>
        <p:spPr/>
        <p:txBody>
          <a:bodyPr/>
          <a:lstStyle/>
          <a:p>
            <a:fld id="{0E5C6692-4A53-4147-B9C8-2C6BFFC13646}" type="slidenum">
              <a:rPr lang="en-US" smtClean="0"/>
              <a:t>10</a:t>
            </a:fld>
            <a:endParaRPr lang="en-US"/>
          </a:p>
        </p:txBody>
      </p:sp>
    </p:spTree>
    <p:extLst>
      <p:ext uri="{BB962C8B-B14F-4D97-AF65-F5344CB8AC3E}">
        <p14:creationId xmlns:p14="http://schemas.microsoft.com/office/powerpoint/2010/main" val="2444065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600"/>
              </a:spcBef>
              <a:spcAft>
                <a:spcPts val="600"/>
              </a:spcAft>
              <a:buFont typeface="Symbol" panose="05050102010706020507" pitchFamily="18" charset="2"/>
              <a:buChar char=""/>
            </a:pP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p:txBody>
      </p:sp>
      <p:sp>
        <p:nvSpPr>
          <p:cNvPr id="4" name="Slide Number Placeholder 3"/>
          <p:cNvSpPr>
            <a:spLocks noGrp="1"/>
          </p:cNvSpPr>
          <p:nvPr>
            <p:ph type="sldNum" sz="quarter" idx="5"/>
          </p:nvPr>
        </p:nvSpPr>
        <p:spPr/>
        <p:txBody>
          <a:bodyPr/>
          <a:lstStyle/>
          <a:p>
            <a:fld id="{0E5C6692-4A53-4147-B9C8-2C6BFFC13646}" type="slidenum">
              <a:rPr lang="en-US" smtClean="0"/>
              <a:t>11</a:t>
            </a:fld>
            <a:endParaRPr lang="en-US"/>
          </a:p>
        </p:txBody>
      </p:sp>
    </p:spTree>
    <p:extLst>
      <p:ext uri="{BB962C8B-B14F-4D97-AF65-F5344CB8AC3E}">
        <p14:creationId xmlns:p14="http://schemas.microsoft.com/office/powerpoint/2010/main" val="40863150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75482" rtl="0" eaLnBrk="1" fontAlgn="base" latinLnBrk="0" hangingPunct="1">
              <a:lnSpc>
                <a:spcPct val="115000"/>
              </a:lnSpc>
              <a:spcBef>
                <a:spcPts val="0"/>
              </a:spcBef>
              <a:spcAft>
                <a:spcPts val="0"/>
              </a:spcAft>
              <a:buClrTx/>
              <a:buSzTx/>
              <a:buFont typeface="Arial" panose="020B0604020202020204" pitchFamily="34" charset="0"/>
              <a:buChar char="•"/>
              <a:defRPr/>
            </a:pPr>
            <a:endParaRPr lang="en-GB" sz="1200" kern="1200" dirty="0">
              <a:solidFill>
                <a:schemeClr val="bg2">
                  <a:lumMod val="50000"/>
                </a:schemeClr>
              </a:solidFill>
              <a:latin typeface="+mn-lt"/>
              <a:ea typeface="+mn-ea"/>
              <a:cs typeface="+mn-cs"/>
            </a:endParaRPr>
          </a:p>
        </p:txBody>
      </p:sp>
      <p:sp>
        <p:nvSpPr>
          <p:cNvPr id="4" name="Slide Number Placeholder 3"/>
          <p:cNvSpPr>
            <a:spLocks noGrp="1"/>
          </p:cNvSpPr>
          <p:nvPr>
            <p:ph type="sldNum" sz="quarter" idx="5"/>
          </p:nvPr>
        </p:nvSpPr>
        <p:spPr/>
        <p:txBody>
          <a:bodyPr/>
          <a:lstStyle/>
          <a:p>
            <a:fld id="{0E5C6692-4A53-4147-B9C8-2C6BFFC13646}" type="slidenum">
              <a:rPr lang="en-US" smtClean="0"/>
              <a:t>12</a:t>
            </a:fld>
            <a:endParaRPr lang="en-US"/>
          </a:p>
        </p:txBody>
      </p:sp>
    </p:spTree>
    <p:extLst>
      <p:ext uri="{BB962C8B-B14F-4D97-AF65-F5344CB8AC3E}">
        <p14:creationId xmlns:p14="http://schemas.microsoft.com/office/powerpoint/2010/main" val="17998564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13</a:t>
            </a:fld>
            <a:endParaRPr lang="en-US"/>
          </a:p>
        </p:txBody>
      </p:sp>
    </p:spTree>
    <p:extLst>
      <p:ext uri="{BB962C8B-B14F-4D97-AF65-F5344CB8AC3E}">
        <p14:creationId xmlns:p14="http://schemas.microsoft.com/office/powerpoint/2010/main" val="2327629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a:p>
            <a:endParaRPr lang="en-US" dirty="0"/>
          </a:p>
          <a:p>
            <a:endParaRPr lang="en-GB" dirty="0"/>
          </a:p>
        </p:txBody>
      </p:sp>
      <p:sp>
        <p:nvSpPr>
          <p:cNvPr id="4" name="Slide Number Placeholder 3"/>
          <p:cNvSpPr>
            <a:spLocks noGrp="1"/>
          </p:cNvSpPr>
          <p:nvPr>
            <p:ph type="sldNum" sz="quarter" idx="5"/>
          </p:nvPr>
        </p:nvSpPr>
        <p:spPr/>
        <p:txBody>
          <a:bodyPr/>
          <a:lstStyle/>
          <a:p>
            <a:fld id="{0E5C6692-4A53-4147-B9C8-2C6BFFC13646}" type="slidenum">
              <a:rPr lang="en-US" smtClean="0"/>
              <a:t>15</a:t>
            </a:fld>
            <a:endParaRPr lang="en-US"/>
          </a:p>
        </p:txBody>
      </p:sp>
    </p:spTree>
    <p:extLst>
      <p:ext uri="{BB962C8B-B14F-4D97-AF65-F5344CB8AC3E}">
        <p14:creationId xmlns:p14="http://schemas.microsoft.com/office/powerpoint/2010/main" val="1214935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16</a:t>
            </a:fld>
            <a:endParaRPr lang="en-US"/>
          </a:p>
        </p:txBody>
      </p:sp>
    </p:spTree>
    <p:extLst>
      <p:ext uri="{BB962C8B-B14F-4D97-AF65-F5344CB8AC3E}">
        <p14:creationId xmlns:p14="http://schemas.microsoft.com/office/powerpoint/2010/main" val="315401669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Master" Target="../slideMasters/slideMaster1.xml"/><Relationship Id="rId7" Type="http://schemas.openxmlformats.org/officeDocument/2006/relationships/image" Target="../media/image3.sv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png"/><Relationship Id="rId11" Type="http://schemas.openxmlformats.org/officeDocument/2006/relationships/image" Target="../media/image7.svg"/><Relationship Id="rId5" Type="http://schemas.openxmlformats.org/officeDocument/2006/relationships/image" Target="../media/image9.emf"/><Relationship Id="rId10" Type="http://schemas.openxmlformats.org/officeDocument/2006/relationships/image" Target="../media/image6.png"/><Relationship Id="rId4" Type="http://schemas.openxmlformats.org/officeDocument/2006/relationships/oleObject" Target="../embeddings/oleObject2.bin"/><Relationship Id="rId9"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9.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Master" Target="../slideMasters/slideMaster1.xml"/><Relationship Id="rId7" Type="http://schemas.openxmlformats.org/officeDocument/2006/relationships/image" Target="../media/image3.sv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png"/><Relationship Id="rId11" Type="http://schemas.openxmlformats.org/officeDocument/2006/relationships/image" Target="../media/image7.svg"/><Relationship Id="rId5" Type="http://schemas.openxmlformats.org/officeDocument/2006/relationships/image" Target="../media/image9.emf"/><Relationship Id="rId10" Type="http://schemas.openxmlformats.org/officeDocument/2006/relationships/image" Target="../media/image6.png"/><Relationship Id="rId4" Type="http://schemas.openxmlformats.org/officeDocument/2006/relationships/oleObject" Target="../embeddings/oleObject4.bin"/><Relationship Id="rId9"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cid:image001.png@01D546C5.F32FB7B0" TargetMode="External"/><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E57EE83-8E8E-4BD6-BB9A-5E650DA30587}"/>
              </a:ext>
            </a:extLst>
          </p:cNvPr>
          <p:cNvGraphicFramePr>
            <a:graphicFrameLocks noChangeAspect="1"/>
          </p:cNvGraphicFramePr>
          <p:nvPr userDrawn="1">
            <p:custDataLst>
              <p:tags r:id="rId1"/>
            </p:custDataLst>
            <p:extLst>
              <p:ext uri="{D42A27DB-BD31-4B8C-83A1-F6EECF244321}">
                <p14:modId xmlns:p14="http://schemas.microsoft.com/office/powerpoint/2010/main" val="1076859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5" name="Object 4" hidden="1">
                        <a:extLst>
                          <a:ext uri="{FF2B5EF4-FFF2-40B4-BE49-F238E27FC236}">
                            <a16:creationId xmlns:a16="http://schemas.microsoft.com/office/drawing/2014/main" id="{EE57EE83-8E8E-4BD6-BB9A-5E650DA3058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C7112CE-09C2-479B-8B2E-873A39722CEB}"/>
              </a:ext>
            </a:extLst>
          </p:cNvPr>
          <p:cNvSpPr/>
          <p:nvPr userDrawn="1">
            <p:custDataLst>
              <p:tags r:id="rId2"/>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3800" b="1" i="0" baseline="0">
              <a:latin typeface="Arial" panose="020B0604020202020204" pitchFamily="34" charset="0"/>
              <a:ea typeface="+mj-ea"/>
              <a:cs typeface="+mj-cs"/>
              <a:sym typeface="Arial" panose="020B0604020202020204" pitchFamily="34" charset="0"/>
            </a:endParaRPr>
          </a:p>
        </p:txBody>
      </p:sp>
      <p:sp>
        <p:nvSpPr>
          <p:cNvPr id="38" name="Rectangle 37">
            <a:extLst>
              <a:ext uri="{FF2B5EF4-FFF2-40B4-BE49-F238E27FC236}">
                <a16:creationId xmlns:a16="http://schemas.microsoft.com/office/drawing/2014/main" id="{7827F43F-4B7F-4B95-B5F3-34061256D41B}"/>
              </a:ext>
            </a:extLst>
          </p:cNvPr>
          <p:cNvSpPr/>
          <p:nvPr userDrawn="1"/>
        </p:nvSpPr>
        <p:spPr>
          <a:xfrm>
            <a:off x="64" y="0"/>
            <a:ext cx="9756648"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7548" tIns="48774" rIns="97548" bIns="48774" rtlCol="0" anchor="ctr"/>
          <a:lstStyle/>
          <a:p>
            <a:pPr algn="ctr"/>
            <a:endParaRPr lang="en-US" sz="1900"/>
          </a:p>
        </p:txBody>
      </p:sp>
      <p:sp>
        <p:nvSpPr>
          <p:cNvPr id="2" name="Title 1"/>
          <p:cNvSpPr>
            <a:spLocks noGrp="1"/>
          </p:cNvSpPr>
          <p:nvPr>
            <p:ph type="ctrTitle" hasCustomPrompt="1"/>
          </p:nvPr>
        </p:nvSpPr>
        <p:spPr>
          <a:xfrm>
            <a:off x="247684" y="2525054"/>
            <a:ext cx="8351604" cy="1103519"/>
          </a:xfrm>
        </p:spPr>
        <p:txBody>
          <a:bodyPr wrap="square" tIns="0" bIns="0" anchor="t" anchorCtr="0">
            <a:noAutofit/>
          </a:bodyPr>
          <a:lstStyle>
            <a:lvl1pPr>
              <a:defRPr sz="3800" cap="all" baseline="0"/>
            </a:lvl1pPr>
          </a:lstStyle>
          <a:p>
            <a:r>
              <a:rPr lang="en-US"/>
              <a:t>Title</a:t>
            </a:r>
          </a:p>
        </p:txBody>
      </p:sp>
      <p:sp>
        <p:nvSpPr>
          <p:cNvPr id="3" name="Subtitle 2"/>
          <p:cNvSpPr>
            <a:spLocks noGrp="1"/>
          </p:cNvSpPr>
          <p:nvPr>
            <p:ph type="subTitle" idx="1"/>
          </p:nvPr>
        </p:nvSpPr>
        <p:spPr>
          <a:xfrm>
            <a:off x="247685" y="3971957"/>
            <a:ext cx="6829743" cy="305468"/>
          </a:xfrm>
        </p:spPr>
        <p:txBody>
          <a:bodyPr>
            <a:spAutoFit/>
          </a:bodyPr>
          <a:lstStyle>
            <a:lvl1pPr marL="0" indent="0" algn="l">
              <a:buNone/>
              <a:defRPr sz="1900" b="1">
                <a:solidFill>
                  <a:schemeClr val="bg2">
                    <a:lumMod val="50000"/>
                  </a:schemeClr>
                </a:solidFill>
              </a:defRPr>
            </a:lvl1pPr>
            <a:lvl2pPr marL="487741" indent="0" algn="ctr">
              <a:buNone/>
              <a:defRPr>
                <a:solidFill>
                  <a:schemeClr val="tx1">
                    <a:tint val="75000"/>
                  </a:schemeClr>
                </a:solidFill>
              </a:defRPr>
            </a:lvl2pPr>
            <a:lvl3pPr marL="975482" indent="0" algn="ctr">
              <a:buNone/>
              <a:defRPr>
                <a:solidFill>
                  <a:schemeClr val="tx1">
                    <a:tint val="75000"/>
                  </a:schemeClr>
                </a:solidFill>
              </a:defRPr>
            </a:lvl3pPr>
            <a:lvl4pPr marL="1463223" indent="0" algn="ctr">
              <a:buNone/>
              <a:defRPr>
                <a:solidFill>
                  <a:schemeClr val="tx1">
                    <a:tint val="75000"/>
                  </a:schemeClr>
                </a:solidFill>
              </a:defRPr>
            </a:lvl4pPr>
            <a:lvl5pPr marL="1950964" indent="0" algn="ctr">
              <a:buNone/>
              <a:defRPr>
                <a:solidFill>
                  <a:schemeClr val="tx1">
                    <a:tint val="75000"/>
                  </a:schemeClr>
                </a:solidFill>
              </a:defRPr>
            </a:lvl5pPr>
            <a:lvl6pPr marL="2438705" indent="0" algn="ctr">
              <a:buNone/>
              <a:defRPr>
                <a:solidFill>
                  <a:schemeClr val="tx1">
                    <a:tint val="75000"/>
                  </a:schemeClr>
                </a:solidFill>
              </a:defRPr>
            </a:lvl6pPr>
            <a:lvl7pPr marL="2926446" indent="0" algn="ctr">
              <a:buNone/>
              <a:defRPr>
                <a:solidFill>
                  <a:schemeClr val="tx1">
                    <a:tint val="75000"/>
                  </a:schemeClr>
                </a:solidFill>
              </a:defRPr>
            </a:lvl7pPr>
            <a:lvl8pPr marL="3414187" indent="0" algn="ctr">
              <a:buNone/>
              <a:defRPr>
                <a:solidFill>
                  <a:schemeClr val="tx1">
                    <a:tint val="75000"/>
                  </a:schemeClr>
                </a:solidFill>
              </a:defRPr>
            </a:lvl8pPr>
            <a:lvl9pPr marL="3901928" indent="0" algn="ctr">
              <a:buNone/>
              <a:defRPr>
                <a:solidFill>
                  <a:schemeClr val="tx1">
                    <a:tint val="75000"/>
                  </a:schemeClr>
                </a:solidFill>
              </a:defRPr>
            </a:lvl9pPr>
          </a:lstStyle>
          <a:p>
            <a:r>
              <a:rPr lang="en-US"/>
              <a:t>Click to edit Master subtitle style</a:t>
            </a:r>
          </a:p>
        </p:txBody>
      </p:sp>
      <p:sp>
        <p:nvSpPr>
          <p:cNvPr id="27" name="Rectangle 26"/>
          <p:cNvSpPr/>
          <p:nvPr userDrawn="1"/>
        </p:nvSpPr>
        <p:spPr>
          <a:xfrm>
            <a:off x="8666159" y="21391"/>
            <a:ext cx="976671" cy="7104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7548" tIns="48774" rIns="97548" bIns="48774" rtlCol="0" anchor="ctr"/>
          <a:lstStyle/>
          <a:p>
            <a:pPr algn="ctr"/>
            <a:endParaRPr lang="en-US" sz="1900"/>
          </a:p>
        </p:txBody>
      </p:sp>
      <p:sp>
        <p:nvSpPr>
          <p:cNvPr id="48" name="Text Placeholder 47"/>
          <p:cNvSpPr>
            <a:spLocks noGrp="1"/>
          </p:cNvSpPr>
          <p:nvPr>
            <p:ph type="body" sz="quarter" idx="10" hasCustomPrompt="1"/>
          </p:nvPr>
        </p:nvSpPr>
        <p:spPr>
          <a:xfrm>
            <a:off x="247685" y="4904200"/>
            <a:ext cx="6895599" cy="1268000"/>
          </a:xfrm>
        </p:spPr>
        <p:txBody>
          <a:bodyPr>
            <a:noAutofit/>
          </a:bodyPr>
          <a:lstStyle>
            <a:lvl1pPr marL="0" indent="0">
              <a:buNone/>
              <a:defRPr sz="1500" b="0">
                <a:solidFill>
                  <a:schemeClr val="bg2"/>
                </a:solidFill>
              </a:defRPr>
            </a:lvl1pPr>
          </a:lstStyle>
          <a:p>
            <a:pPr lvl="0"/>
            <a:r>
              <a:rPr lang="en-US"/>
              <a:t>Click to add Speaker / Organization / Date</a:t>
            </a:r>
          </a:p>
        </p:txBody>
      </p:sp>
      <p:sp>
        <p:nvSpPr>
          <p:cNvPr id="6" name="Rectangle 5">
            <a:extLst>
              <a:ext uri="{FF2B5EF4-FFF2-40B4-BE49-F238E27FC236}">
                <a16:creationId xmlns:a16="http://schemas.microsoft.com/office/drawing/2014/main" id="{7972F7D8-AC3B-4DD7-823C-76EE6377AAEC}"/>
              </a:ext>
            </a:extLst>
          </p:cNvPr>
          <p:cNvSpPr/>
          <p:nvPr userDrawn="1"/>
        </p:nvSpPr>
        <p:spPr>
          <a:xfrm>
            <a:off x="514351" y="6770372"/>
            <a:ext cx="4211637" cy="428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p>
        </p:txBody>
      </p:sp>
      <p:grpSp>
        <p:nvGrpSpPr>
          <p:cNvPr id="34" name="Group 33">
            <a:extLst>
              <a:ext uri="{FF2B5EF4-FFF2-40B4-BE49-F238E27FC236}">
                <a16:creationId xmlns:a16="http://schemas.microsoft.com/office/drawing/2014/main" id="{9690FFD1-9B0D-4ECF-AFD3-03FE47EF3F19}"/>
              </a:ext>
            </a:extLst>
          </p:cNvPr>
          <p:cNvGrpSpPr>
            <a:grpSpLocks noChangeAspect="1"/>
          </p:cNvGrpSpPr>
          <p:nvPr userDrawn="1"/>
        </p:nvGrpSpPr>
        <p:grpSpPr>
          <a:xfrm rot="18900000">
            <a:off x="7907036" y="253631"/>
            <a:ext cx="1849740" cy="1704157"/>
            <a:chOff x="17454" y="1303"/>
            <a:chExt cx="464234" cy="427420"/>
          </a:xfrm>
        </p:grpSpPr>
        <p:pic>
          <p:nvPicPr>
            <p:cNvPr id="35" name="Graphic 3">
              <a:extLst>
                <a:ext uri="{FF2B5EF4-FFF2-40B4-BE49-F238E27FC236}">
                  <a16:creationId xmlns:a16="http://schemas.microsoft.com/office/drawing/2014/main" id="{067076E0-BCC5-402B-A5C3-C0904693BBC5}"/>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909593">
              <a:off x="208638" y="1303"/>
              <a:ext cx="273050" cy="236220"/>
            </a:xfrm>
            <a:prstGeom prst="rect">
              <a:avLst/>
            </a:prstGeom>
          </p:spPr>
        </p:pic>
        <p:pic>
          <p:nvPicPr>
            <p:cNvPr id="36" name="Graphic 4">
              <a:extLst>
                <a:ext uri="{FF2B5EF4-FFF2-40B4-BE49-F238E27FC236}">
                  <a16:creationId xmlns:a16="http://schemas.microsoft.com/office/drawing/2014/main" id="{6730E97D-3A2A-4F07-8141-BBF0F6E644A9}"/>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rot="909593">
              <a:off x="17454" y="51747"/>
              <a:ext cx="273050" cy="236220"/>
            </a:xfrm>
            <a:prstGeom prst="rect">
              <a:avLst/>
            </a:prstGeom>
          </p:spPr>
        </p:pic>
        <p:pic>
          <p:nvPicPr>
            <p:cNvPr id="37" name="Graphic 11">
              <a:extLst>
                <a:ext uri="{FF2B5EF4-FFF2-40B4-BE49-F238E27FC236}">
                  <a16:creationId xmlns:a16="http://schemas.microsoft.com/office/drawing/2014/main" id="{645C7D03-580A-4B83-B2B0-ABCD6A6E44F9}"/>
                </a:ext>
              </a:extLst>
            </p:cNvPr>
            <p:cNvPicPr>
              <a:picLocks noChangeAspect="1"/>
            </p:cNvPicPr>
            <p:nvPr userDrawn="1"/>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rot="909593">
              <a:off x="156828" y="192503"/>
              <a:ext cx="273050" cy="236220"/>
            </a:xfrm>
            <a:prstGeom prst="rect">
              <a:avLst/>
            </a:prstGeom>
          </p:spPr>
        </p:pic>
      </p:grpSp>
    </p:spTree>
    <p:extLst>
      <p:ext uri="{BB962C8B-B14F-4D97-AF65-F5344CB8AC3E}">
        <p14:creationId xmlns:p14="http://schemas.microsoft.com/office/powerpoint/2010/main" val="388875316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812290C-5F1F-4B32-824D-953A288F333B}"/>
              </a:ext>
            </a:extLst>
          </p:cNvPr>
          <p:cNvGraphicFramePr>
            <a:graphicFrameLocks noChangeAspect="1"/>
          </p:cNvGraphicFramePr>
          <p:nvPr userDrawn="1">
            <p:custDataLst>
              <p:tags r:id="rId1"/>
            </p:custDataLst>
            <p:extLst>
              <p:ext uri="{D42A27DB-BD31-4B8C-83A1-F6EECF244321}">
                <p14:modId xmlns:p14="http://schemas.microsoft.com/office/powerpoint/2010/main" val="11721024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4" name="Object 3" hidden="1">
                        <a:extLst>
                          <a:ext uri="{FF2B5EF4-FFF2-40B4-BE49-F238E27FC236}">
                            <a16:creationId xmlns:a16="http://schemas.microsoft.com/office/drawing/2014/main" id="{3812290C-5F1F-4B32-824D-953A288F333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4D6046D9-654B-4561-87FC-6DF9EA730F39}"/>
              </a:ext>
            </a:extLst>
          </p:cNvPr>
          <p:cNvSpPr/>
          <p:nvPr userDrawn="1">
            <p:custDataLst>
              <p:tags r:id="rId2"/>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600" b="1" i="0" baseline="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idx="1"/>
          </p:nvPr>
        </p:nvSpPr>
        <p:spPr>
          <a:xfrm>
            <a:off x="255211" y="1960563"/>
            <a:ext cx="9256963" cy="4207633"/>
          </a:xfrm>
        </p:spPr>
        <p:txBody>
          <a:bodyPr/>
          <a:lstStyle>
            <a:lvl1pPr marL="233363" indent="-233363">
              <a:defRPr sz="1600">
                <a:solidFill>
                  <a:schemeClr val="bg2">
                    <a:lumMod val="50000"/>
                  </a:schemeClr>
                </a:solidFill>
              </a:defRPr>
            </a:lvl1pPr>
            <a:lvl2pPr marL="457200" indent="-223838">
              <a:defRPr sz="1600">
                <a:solidFill>
                  <a:schemeClr val="bg2">
                    <a:lumMod val="50000"/>
                  </a:schemeClr>
                </a:solidFill>
              </a:defRPr>
            </a:lvl2pPr>
          </a:lstStyle>
          <a:p>
            <a:pPr lvl="0"/>
            <a:r>
              <a:rPr lang="en-US"/>
              <a:t>Click to edit Master text styles</a:t>
            </a:r>
          </a:p>
          <a:p>
            <a:pPr lvl="1"/>
            <a:r>
              <a:rPr lang="en-US"/>
              <a:t>Second level</a:t>
            </a:r>
          </a:p>
        </p:txBody>
      </p:sp>
      <p:sp>
        <p:nvSpPr>
          <p:cNvPr id="5" name="Content Placeholder 4"/>
          <p:cNvSpPr>
            <a:spLocks noGrp="1"/>
          </p:cNvSpPr>
          <p:nvPr>
            <p:ph sz="quarter" idx="10"/>
          </p:nvPr>
        </p:nvSpPr>
        <p:spPr>
          <a:xfrm>
            <a:off x="255210" y="2486027"/>
            <a:ext cx="2743200" cy="3686175"/>
          </a:xfrm>
        </p:spPr>
        <p:txBody>
          <a:bodyPr tIns="91440"/>
          <a:lstStyle>
            <a:lvl1pPr marL="137160" indent="-137160">
              <a:lnSpc>
                <a:spcPct val="114000"/>
              </a:lnSpc>
              <a:spcBef>
                <a:spcPts val="0"/>
              </a:spcBef>
              <a:defRPr sz="1400">
                <a:solidFill>
                  <a:schemeClr val="bg2">
                    <a:lumMod val="50000"/>
                  </a:schemeClr>
                </a:solidFill>
              </a:defRPr>
            </a:lvl1pPr>
            <a:lvl2pPr marL="320040" indent="-182880">
              <a:lnSpc>
                <a:spcPct val="114000"/>
              </a:lnSpc>
              <a:spcBef>
                <a:spcPts val="0"/>
              </a:spcBef>
              <a:buFont typeface="Arial" panose="020B0604020202020204" pitchFamily="34" charset="0"/>
              <a:buChar char="-"/>
              <a:defRPr sz="1400">
                <a:solidFill>
                  <a:schemeClr val="bg2">
                    <a:lumMod val="50000"/>
                  </a:schemeClr>
                </a:solidFill>
              </a:defRPr>
            </a:lvl2pPr>
            <a:lvl3pPr marL="585216" indent="-173736">
              <a:lnSpc>
                <a:spcPct val="114000"/>
              </a:lnSpc>
              <a:spcBef>
                <a:spcPts val="0"/>
              </a:spcBef>
              <a:defRPr sz="1200"/>
            </a:lvl3pPr>
            <a:lvl4pPr>
              <a:lnSpc>
                <a:spcPct val="114000"/>
              </a:lnSpc>
              <a:spcBef>
                <a:spcPts val="0"/>
              </a:spcBef>
              <a:defRPr sz="1300"/>
            </a:lvl4pPr>
            <a:lvl5pPr>
              <a:lnSpc>
                <a:spcPct val="114000"/>
              </a:lnSpc>
              <a:spcBef>
                <a:spcPts val="0"/>
              </a:spcBef>
              <a:defRPr sz="1300"/>
            </a:lvl5pPr>
          </a:lstStyle>
          <a:p>
            <a:pPr lvl="0"/>
            <a:r>
              <a:rPr lang="en-US"/>
              <a:t>Click to edit Master text styles</a:t>
            </a:r>
          </a:p>
          <a:p>
            <a:pPr lvl="1"/>
            <a:r>
              <a:rPr lang="en-US"/>
              <a:t>Second level</a:t>
            </a:r>
          </a:p>
        </p:txBody>
      </p:sp>
      <p:sp>
        <p:nvSpPr>
          <p:cNvPr id="6" name="Content Placeholder 4"/>
          <p:cNvSpPr>
            <a:spLocks noGrp="1"/>
          </p:cNvSpPr>
          <p:nvPr>
            <p:ph sz="quarter" idx="11"/>
          </p:nvPr>
        </p:nvSpPr>
        <p:spPr>
          <a:xfrm>
            <a:off x="6768973" y="2486027"/>
            <a:ext cx="2743200" cy="3686175"/>
          </a:xfrm>
        </p:spPr>
        <p:txBody>
          <a:bodyPr tIns="91440"/>
          <a:lstStyle>
            <a:lvl1pPr marL="137160" indent="-137160">
              <a:defRPr sz="1400">
                <a:solidFill>
                  <a:schemeClr val="bg2">
                    <a:lumMod val="50000"/>
                  </a:schemeClr>
                </a:solidFill>
              </a:defRPr>
            </a:lvl1pPr>
            <a:lvl2pPr marL="274320" indent="-182880">
              <a:buFont typeface="Arial" panose="020B0604020202020204" pitchFamily="34" charset="0"/>
              <a:buChar char="-"/>
              <a:defRPr sz="1400">
                <a:solidFill>
                  <a:schemeClr val="bg2">
                    <a:lumMod val="50000"/>
                  </a:schemeClr>
                </a:solidFill>
              </a:defRPr>
            </a:lvl2pPr>
            <a:lvl3pPr marL="585216" indent="-173736">
              <a:defRPr sz="1200"/>
            </a:lvl3pPr>
            <a:lvl4pPr>
              <a:defRPr sz="1300"/>
            </a:lvl4pPr>
            <a:lvl5pPr>
              <a:defRPr sz="1300"/>
            </a:lvl5pPr>
          </a:lstStyle>
          <a:p>
            <a:pPr lvl="0"/>
            <a:r>
              <a:rPr lang="en-US"/>
              <a:t>Click to edit Master text styles</a:t>
            </a:r>
          </a:p>
          <a:p>
            <a:pPr lvl="1"/>
            <a:r>
              <a:rPr lang="en-US"/>
              <a:t>Second level</a:t>
            </a:r>
          </a:p>
        </p:txBody>
      </p:sp>
      <p:sp>
        <p:nvSpPr>
          <p:cNvPr id="7" name="Content Placeholder 4"/>
          <p:cNvSpPr>
            <a:spLocks noGrp="1"/>
          </p:cNvSpPr>
          <p:nvPr>
            <p:ph sz="quarter" idx="12"/>
          </p:nvPr>
        </p:nvSpPr>
        <p:spPr>
          <a:xfrm>
            <a:off x="3512092" y="2486027"/>
            <a:ext cx="2743200" cy="3686175"/>
          </a:xfrm>
        </p:spPr>
        <p:txBody>
          <a:bodyPr tIns="91440"/>
          <a:lstStyle>
            <a:lvl1pPr marL="136525" indent="-136525" algn="l" defTabSz="975482" rtl="0" eaLnBrk="1" latinLnBrk="0" hangingPunct="1">
              <a:lnSpc>
                <a:spcPct val="114000"/>
              </a:lnSpc>
              <a:spcBef>
                <a:spcPts val="0"/>
              </a:spcBef>
              <a:buClr>
                <a:schemeClr val="tx1"/>
              </a:buClr>
              <a:buSzPct val="120000"/>
              <a:buFont typeface="Arial" panose="020B0604020202020204" pitchFamily="34" charset="0"/>
              <a:defRPr lang="en-US" sz="1400" b="0" kern="1200" dirty="0">
                <a:solidFill>
                  <a:schemeClr val="bg2">
                    <a:lumMod val="50000"/>
                  </a:schemeClr>
                </a:solidFill>
                <a:latin typeface="Arial" panose="020B0604020202020204" pitchFamily="34" charset="0"/>
                <a:ea typeface="+mn-ea"/>
                <a:cs typeface="+mn-cs"/>
              </a:defRPr>
            </a:lvl1pPr>
            <a:lvl2pPr marL="274320" indent="-182880" algn="l" defTabSz="975482" rtl="0" eaLnBrk="1" latinLnBrk="0" hangingPunct="1">
              <a:lnSpc>
                <a:spcPct val="114000"/>
              </a:lnSpc>
              <a:spcBef>
                <a:spcPts val="0"/>
              </a:spcBef>
              <a:buClr>
                <a:schemeClr val="tx1"/>
              </a:buClr>
              <a:buSzPct val="120000"/>
              <a:buFont typeface="Arial" panose="020B0604020202020204" pitchFamily="34" charset="0"/>
              <a:buChar char="-"/>
              <a:defRPr lang="en-US" sz="1400" b="0" kern="1200" dirty="0">
                <a:solidFill>
                  <a:schemeClr val="bg2">
                    <a:lumMod val="50000"/>
                  </a:schemeClr>
                </a:solidFill>
                <a:latin typeface="Arial" panose="020B0604020202020204" pitchFamily="34" charset="0"/>
                <a:ea typeface="+mn-ea"/>
                <a:cs typeface="+mn-cs"/>
              </a:defRPr>
            </a:lvl2pPr>
            <a:lvl3pPr marL="585216" indent="-173736">
              <a:lnSpc>
                <a:spcPct val="114000"/>
              </a:lnSpc>
              <a:spcBef>
                <a:spcPts val="0"/>
              </a:spcBef>
              <a:defRPr sz="1200"/>
            </a:lvl3pPr>
            <a:lvl4pPr>
              <a:lnSpc>
                <a:spcPct val="114000"/>
              </a:lnSpc>
              <a:spcBef>
                <a:spcPts val="0"/>
              </a:spcBef>
              <a:defRPr sz="1300"/>
            </a:lvl4pPr>
            <a:lvl5pPr>
              <a:lnSpc>
                <a:spcPct val="114000"/>
              </a:lnSpc>
              <a:spcBef>
                <a:spcPts val="0"/>
              </a:spcBef>
              <a:defRPr sz="1300"/>
            </a:lvl5pPr>
          </a:lstStyle>
          <a:p>
            <a:pPr lvl="0"/>
            <a:r>
              <a:rPr lang="en-US"/>
              <a:t>Click to edit Master text styles</a:t>
            </a:r>
          </a:p>
          <a:p>
            <a:pPr lvl="1"/>
            <a:r>
              <a:rPr lang="en-US"/>
              <a:t>Second level</a:t>
            </a:r>
          </a:p>
        </p:txBody>
      </p:sp>
      <p:sp>
        <p:nvSpPr>
          <p:cNvPr id="9" name="Title Placeholder 1">
            <a:extLst>
              <a:ext uri="{FF2B5EF4-FFF2-40B4-BE49-F238E27FC236}">
                <a16:creationId xmlns:a16="http://schemas.microsoft.com/office/drawing/2014/main" id="{1D9A9699-A38C-43B2-B45D-777BE12A8493}"/>
              </a:ext>
            </a:extLst>
          </p:cNvPr>
          <p:cNvSpPr>
            <a:spLocks noGrp="1"/>
          </p:cNvSpPr>
          <p:nvPr>
            <p:ph type="title"/>
          </p:nvPr>
        </p:nvSpPr>
        <p:spPr>
          <a:xfrm>
            <a:off x="255211" y="879664"/>
            <a:ext cx="9256963" cy="796736"/>
          </a:xfrm>
          <a:prstGeom prst="rect">
            <a:avLst/>
          </a:prstGeom>
        </p:spPr>
        <p:txBody>
          <a:bodyPr vert="horz" lIns="0" tIns="0" rIns="0" bIns="48774" rtlCol="0" anchor="b" anchorCtr="0">
            <a:noAutofit/>
          </a:bodyPr>
          <a:lstStyle/>
          <a:p>
            <a:r>
              <a:rPr lang="en-US"/>
              <a:t>Click to edit Master title style</a:t>
            </a:r>
          </a:p>
        </p:txBody>
      </p:sp>
    </p:spTree>
    <p:extLst>
      <p:ext uri="{BB962C8B-B14F-4D97-AF65-F5344CB8AC3E}">
        <p14:creationId xmlns:p14="http://schemas.microsoft.com/office/powerpoint/2010/main" val="79751614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95E987C8-4F07-4F6F-A456-833539496F45}"/>
              </a:ext>
            </a:extLst>
          </p:cNvPr>
          <p:cNvGraphicFramePr>
            <a:graphicFrameLocks noChangeAspect="1"/>
          </p:cNvGraphicFramePr>
          <p:nvPr userDrawn="1">
            <p:custDataLst>
              <p:tags r:id="rId1"/>
            </p:custDataLst>
            <p:extLst>
              <p:ext uri="{D42A27DB-BD31-4B8C-83A1-F6EECF244321}">
                <p14:modId xmlns:p14="http://schemas.microsoft.com/office/powerpoint/2010/main" val="13862480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9" name="Object 8" hidden="1">
                        <a:extLst>
                          <a:ext uri="{FF2B5EF4-FFF2-40B4-BE49-F238E27FC236}">
                            <a16:creationId xmlns:a16="http://schemas.microsoft.com/office/drawing/2014/main" id="{95E987C8-4F07-4F6F-A456-833539496F4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53FA6A3-438D-451C-BEBD-0EA60D35D940}"/>
              </a:ext>
            </a:extLst>
          </p:cNvPr>
          <p:cNvSpPr/>
          <p:nvPr userDrawn="1">
            <p:custDataLst>
              <p:tags r:id="rId2"/>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600" b="1" i="0" baseline="0">
              <a:latin typeface="Arial" panose="020B0604020202020204" pitchFamily="34" charset="0"/>
              <a:ea typeface="+mj-ea"/>
              <a:cs typeface="+mj-cs"/>
              <a:sym typeface="Arial" panose="020B0604020202020204" pitchFamily="34" charset="0"/>
            </a:endParaRPr>
          </a:p>
        </p:txBody>
      </p:sp>
      <p:sp>
        <p:nvSpPr>
          <p:cNvPr id="18" name="Rectangle 17">
            <a:extLst>
              <a:ext uri="{FF2B5EF4-FFF2-40B4-BE49-F238E27FC236}">
                <a16:creationId xmlns:a16="http://schemas.microsoft.com/office/drawing/2014/main" id="{D5BF4DC5-25B6-45E7-AF1F-ADF99DB2984C}"/>
              </a:ext>
            </a:extLst>
          </p:cNvPr>
          <p:cNvSpPr/>
          <p:nvPr userDrawn="1"/>
        </p:nvSpPr>
        <p:spPr>
          <a:xfrm>
            <a:off x="64" y="0"/>
            <a:ext cx="9756648"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7548" tIns="48774" rIns="97548" bIns="48774" rtlCol="0" anchor="ctr"/>
          <a:lstStyle/>
          <a:p>
            <a:pPr algn="ctr"/>
            <a:endParaRPr lang="en-US" sz="1900"/>
          </a:p>
        </p:txBody>
      </p:sp>
      <p:sp>
        <p:nvSpPr>
          <p:cNvPr id="2" name="Title 1"/>
          <p:cNvSpPr>
            <a:spLocks noGrp="1"/>
          </p:cNvSpPr>
          <p:nvPr>
            <p:ph type="title"/>
          </p:nvPr>
        </p:nvSpPr>
        <p:spPr>
          <a:xfrm>
            <a:off x="230188" y="2529054"/>
            <a:ext cx="8593297" cy="400110"/>
          </a:xfrm>
        </p:spPr>
        <p:txBody>
          <a:bodyPr wrap="square" tIns="0" bIns="0" anchor="t">
            <a:spAutoFit/>
          </a:bodyPr>
          <a:lstStyle>
            <a:lvl1pPr algn="l">
              <a:defRPr sz="2600" b="1" cap="none" baseline="0"/>
            </a:lvl1pPr>
          </a:lstStyle>
          <a:p>
            <a:r>
              <a:rPr lang="en-US"/>
              <a:t>Click to edit Master title style</a:t>
            </a:r>
          </a:p>
        </p:txBody>
      </p:sp>
      <p:sp>
        <p:nvSpPr>
          <p:cNvPr id="3" name="Rectangle 2"/>
          <p:cNvSpPr/>
          <p:nvPr userDrawn="1"/>
        </p:nvSpPr>
        <p:spPr>
          <a:xfrm>
            <a:off x="8703813" y="105208"/>
            <a:ext cx="976671" cy="11671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7548" tIns="48774" rIns="97548" bIns="48774" rtlCol="0" anchor="ctr"/>
          <a:lstStyle/>
          <a:p>
            <a:pPr algn="ctr"/>
            <a:endParaRPr lang="en-US" sz="1900"/>
          </a:p>
        </p:txBody>
      </p:sp>
      <p:grpSp>
        <p:nvGrpSpPr>
          <p:cNvPr id="10" name="Group 9">
            <a:extLst>
              <a:ext uri="{FF2B5EF4-FFF2-40B4-BE49-F238E27FC236}">
                <a16:creationId xmlns:a16="http://schemas.microsoft.com/office/drawing/2014/main" id="{21B210E5-2317-4495-9E26-9FD47AF1F07F}"/>
              </a:ext>
            </a:extLst>
          </p:cNvPr>
          <p:cNvGrpSpPr>
            <a:grpSpLocks noChangeAspect="1"/>
          </p:cNvGrpSpPr>
          <p:nvPr userDrawn="1"/>
        </p:nvGrpSpPr>
        <p:grpSpPr>
          <a:xfrm rot="18900000">
            <a:off x="7907036" y="253631"/>
            <a:ext cx="1849740" cy="1704157"/>
            <a:chOff x="17454" y="1303"/>
            <a:chExt cx="464234" cy="427420"/>
          </a:xfrm>
        </p:grpSpPr>
        <p:pic>
          <p:nvPicPr>
            <p:cNvPr id="12" name="Graphic 3">
              <a:extLst>
                <a:ext uri="{FF2B5EF4-FFF2-40B4-BE49-F238E27FC236}">
                  <a16:creationId xmlns:a16="http://schemas.microsoft.com/office/drawing/2014/main" id="{1ECA3BA0-AA6B-4E42-AAB1-84254A2759E2}"/>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909593">
              <a:off x="208638" y="1303"/>
              <a:ext cx="273050" cy="236220"/>
            </a:xfrm>
            <a:prstGeom prst="rect">
              <a:avLst/>
            </a:prstGeom>
          </p:spPr>
        </p:pic>
        <p:pic>
          <p:nvPicPr>
            <p:cNvPr id="16" name="Graphic 4">
              <a:extLst>
                <a:ext uri="{FF2B5EF4-FFF2-40B4-BE49-F238E27FC236}">
                  <a16:creationId xmlns:a16="http://schemas.microsoft.com/office/drawing/2014/main" id="{F3E953E4-BD2E-43B8-A550-B8783B138D67}"/>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rot="909593">
              <a:off x="17454" y="51747"/>
              <a:ext cx="273050" cy="236220"/>
            </a:xfrm>
            <a:prstGeom prst="rect">
              <a:avLst/>
            </a:prstGeom>
          </p:spPr>
        </p:pic>
        <p:pic>
          <p:nvPicPr>
            <p:cNvPr id="17" name="Graphic 11">
              <a:extLst>
                <a:ext uri="{FF2B5EF4-FFF2-40B4-BE49-F238E27FC236}">
                  <a16:creationId xmlns:a16="http://schemas.microsoft.com/office/drawing/2014/main" id="{5BC6DCDE-CABE-4CDB-9444-81DCC7FB1E10}"/>
                </a:ext>
              </a:extLst>
            </p:cNvPr>
            <p:cNvPicPr>
              <a:picLocks noChangeAspect="1"/>
            </p:cNvPicPr>
            <p:nvPr userDrawn="1"/>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rot="909593">
              <a:off x="156828" y="192503"/>
              <a:ext cx="273050" cy="236220"/>
            </a:xfrm>
            <a:prstGeom prst="rect">
              <a:avLst/>
            </a:prstGeom>
          </p:spPr>
        </p:pic>
      </p:grpSp>
    </p:spTree>
    <p:extLst>
      <p:ext uri="{BB962C8B-B14F-4D97-AF65-F5344CB8AC3E}">
        <p14:creationId xmlns:p14="http://schemas.microsoft.com/office/powerpoint/2010/main" val="3394730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3" name="Rectangle 2"/>
          <p:cNvSpPr/>
          <p:nvPr userDrawn="1"/>
        </p:nvSpPr>
        <p:spPr>
          <a:xfrm>
            <a:off x="64" y="0"/>
            <a:ext cx="9756648" cy="731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7548" tIns="48774" rIns="97548" bIns="48774" rtlCol="0" anchor="ctr"/>
          <a:lstStyle/>
          <a:p>
            <a:pPr algn="ctr"/>
            <a:endParaRPr lang="en-US" sz="1900"/>
          </a:p>
        </p:txBody>
      </p:sp>
      <p:pic>
        <p:nvPicPr>
          <p:cNvPr id="21" name="Picture 59" descr="cid:image001.png@01D49ED8.84C1B980">
            <a:extLst>
              <a:ext uri="{FF2B5EF4-FFF2-40B4-BE49-F238E27FC236}">
                <a16:creationId xmlns:a16="http://schemas.microsoft.com/office/drawing/2014/main" id="{E8178294-277C-48C3-A367-92BAAC04655A}"/>
              </a:ext>
            </a:extLst>
          </p:cNvPr>
          <p:cNvPicPr>
            <a:picLocks noChangeAspect="1" noChangeArrowheads="1"/>
          </p:cNvPicPr>
          <p:nvPr userDrawn="1"/>
        </p:nvPicPr>
        <p:blipFill>
          <a:blip r:embed="rId2" r:link="rId3">
            <a:extLst>
              <a:ext uri="{28A0092B-C50C-407E-A947-70E740481C1C}">
                <a14:useLocalDpi xmlns:a14="http://schemas.microsoft.com/office/drawing/2010/main"/>
              </a:ext>
            </a:extLst>
          </a:blip>
          <a:srcRect/>
          <a:stretch>
            <a:fillRect/>
          </a:stretch>
        </p:blipFill>
        <p:spPr bwMode="auto">
          <a:xfrm>
            <a:off x="243107" y="6238391"/>
            <a:ext cx="2349280" cy="712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424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0ECD59-A37A-C84B-9DFA-8E427AD378B0}" type="datetimeFigureOut">
              <a:rPr lang="en-US" smtClean="0"/>
              <a:t>05/11/2024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3504708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13" Type="http://schemas.openxmlformats.org/officeDocument/2006/relationships/image" Target="../media/image4.png"/><Relationship Id="rId18" Type="http://schemas.openxmlformats.org/officeDocument/2006/relationships/image" Target="cid:image001.png@01D546C5.F32FB7B0" TargetMode="External"/><Relationship Id="rId3" Type="http://schemas.openxmlformats.org/officeDocument/2006/relationships/slideLayout" Target="../slideLayouts/slideLayout3.xml"/><Relationship Id="rId7" Type="http://schemas.openxmlformats.org/officeDocument/2006/relationships/tags" Target="../tags/tag2.xml"/><Relationship Id="rId12" Type="http://schemas.openxmlformats.org/officeDocument/2006/relationships/image" Target="../media/image3.svg"/><Relationship Id="rId17" Type="http://schemas.openxmlformats.org/officeDocument/2006/relationships/image" Target="../media/image8.png"/><Relationship Id="rId2" Type="http://schemas.openxmlformats.org/officeDocument/2006/relationships/slideLayout" Target="../slideLayouts/slideLayout2.xml"/><Relationship Id="rId16" Type="http://schemas.openxmlformats.org/officeDocument/2006/relationships/image" Target="../media/image7.svg"/><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image" Target="../media/image6.png"/><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 Id="rId14" Type="http://schemas.openxmlformats.org/officeDocument/2006/relationships/image" Target="../media/image5.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7"/>
            </p:custDataLst>
            <p:extLst>
              <p:ext uri="{D42A27DB-BD31-4B8C-83A1-F6EECF244321}">
                <p14:modId xmlns:p14="http://schemas.microsoft.com/office/powerpoint/2010/main" val="2958728132"/>
              </p:ex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4" name="Object 3" hidden="1"/>
                      <p:cNvPicPr/>
                      <p:nvPr/>
                    </p:nvPicPr>
                    <p:blipFill>
                      <a:blip r:embed="rId10"/>
                      <a:stretch>
                        <a:fillRect/>
                      </a:stretch>
                    </p:blipFill>
                    <p:spPr>
                      <a:xfrm>
                        <a:off x="1589" y="1590"/>
                        <a:ext cx="1587" cy="1587"/>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F82097C7-C17B-4180-84F8-A2955C72C9D0}"/>
              </a:ext>
            </a:extLst>
          </p:cNvPr>
          <p:cNvSpPr/>
          <p:nvPr userDrawn="1">
            <p:custDataLst>
              <p:tags r:id="rId8"/>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600" b="1" i="0" baseline="0">
              <a:latin typeface="Arial" panose="020B0604020202020204" pitchFamily="34" charset="0"/>
              <a:ea typeface="+mj-ea"/>
              <a:cs typeface="+mj-cs"/>
              <a:sym typeface="Arial" panose="020B0604020202020204" pitchFamily="34" charset="0"/>
            </a:endParaRPr>
          </a:p>
        </p:txBody>
      </p:sp>
      <p:grpSp>
        <p:nvGrpSpPr>
          <p:cNvPr id="12" name="Group 11">
            <a:extLst>
              <a:ext uri="{FF2B5EF4-FFF2-40B4-BE49-F238E27FC236}">
                <a16:creationId xmlns:a16="http://schemas.microsoft.com/office/drawing/2014/main" id="{076A7DCE-6767-4E57-AC1C-C0E4C9129D91}"/>
              </a:ext>
            </a:extLst>
          </p:cNvPr>
          <p:cNvGrpSpPr>
            <a:grpSpLocks noChangeAspect="1"/>
          </p:cNvGrpSpPr>
          <p:nvPr userDrawn="1"/>
        </p:nvGrpSpPr>
        <p:grpSpPr>
          <a:xfrm rot="18900000">
            <a:off x="9045702" y="195129"/>
            <a:ext cx="546594" cy="502920"/>
            <a:chOff x="17454" y="2214"/>
            <a:chExt cx="465146" cy="427703"/>
          </a:xfrm>
        </p:grpSpPr>
        <p:pic>
          <p:nvPicPr>
            <p:cNvPr id="13" name="Graphic 3">
              <a:extLst>
                <a:ext uri="{FF2B5EF4-FFF2-40B4-BE49-F238E27FC236}">
                  <a16:creationId xmlns:a16="http://schemas.microsoft.com/office/drawing/2014/main" id="{865A7D88-63A3-4144-B73D-81304A8C306C}"/>
                </a:ext>
              </a:extLst>
            </p:cNvPr>
            <p:cNvPicPr>
              <a:picLocks noChangeAspect="1"/>
            </p:cNvPicPr>
            <p:nvPr userDrawn="1"/>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rot="909593">
              <a:off x="209550" y="2214"/>
              <a:ext cx="273050" cy="236220"/>
            </a:xfrm>
            <a:prstGeom prst="rect">
              <a:avLst/>
            </a:prstGeom>
          </p:spPr>
        </p:pic>
        <p:pic>
          <p:nvPicPr>
            <p:cNvPr id="14" name="Graphic 4">
              <a:extLst>
                <a:ext uri="{FF2B5EF4-FFF2-40B4-BE49-F238E27FC236}">
                  <a16:creationId xmlns:a16="http://schemas.microsoft.com/office/drawing/2014/main" id="{164F39C1-9B01-4A15-86D3-C82D5EB703F4}"/>
                </a:ext>
              </a:extLst>
            </p:cNvPr>
            <p:cNvPicPr>
              <a:picLocks noChangeAspect="1"/>
            </p:cNvPicPr>
            <p:nvPr userDrawn="1"/>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rot="909593">
              <a:off x="17454" y="51747"/>
              <a:ext cx="273050" cy="236220"/>
            </a:xfrm>
            <a:prstGeom prst="rect">
              <a:avLst/>
            </a:prstGeom>
          </p:spPr>
        </p:pic>
        <p:pic>
          <p:nvPicPr>
            <p:cNvPr id="15" name="Graphic 11">
              <a:extLst>
                <a:ext uri="{FF2B5EF4-FFF2-40B4-BE49-F238E27FC236}">
                  <a16:creationId xmlns:a16="http://schemas.microsoft.com/office/drawing/2014/main" id="{7C33119B-F315-4616-A11F-3817E3BDF383}"/>
                </a:ext>
              </a:extLst>
            </p:cNvPr>
            <p:cNvPicPr>
              <a:picLocks noChangeAspect="1"/>
            </p:cNvPicPr>
            <p:nvPr userDrawn="1"/>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rot="909593">
              <a:off x="156828" y="193697"/>
              <a:ext cx="273050" cy="236220"/>
            </a:xfrm>
            <a:prstGeom prst="rect">
              <a:avLst/>
            </a:prstGeom>
          </p:spPr>
        </p:pic>
      </p:grpSp>
      <p:sp>
        <p:nvSpPr>
          <p:cNvPr id="2" name="Title Placeholder 1"/>
          <p:cNvSpPr>
            <a:spLocks noGrp="1"/>
          </p:cNvSpPr>
          <p:nvPr>
            <p:ph type="title"/>
          </p:nvPr>
        </p:nvSpPr>
        <p:spPr>
          <a:xfrm>
            <a:off x="255211" y="879664"/>
            <a:ext cx="9256963" cy="796736"/>
          </a:xfrm>
          <a:prstGeom prst="rect">
            <a:avLst/>
          </a:prstGeom>
        </p:spPr>
        <p:txBody>
          <a:bodyPr vert="horz" lIns="0" tIns="0" rIns="0" bIns="48774" rtlCol="0" anchor="b" anchorCtr="0">
            <a:noAutofit/>
          </a:bodyPr>
          <a:lstStyle/>
          <a:p>
            <a:r>
              <a:rPr lang="en-US"/>
              <a:t>Click to edit Master title style</a:t>
            </a:r>
          </a:p>
        </p:txBody>
      </p:sp>
      <p:sp>
        <p:nvSpPr>
          <p:cNvPr id="3" name="Text Placeholder 2"/>
          <p:cNvSpPr>
            <a:spLocks noGrp="1"/>
          </p:cNvSpPr>
          <p:nvPr>
            <p:ph type="body" idx="1"/>
          </p:nvPr>
        </p:nvSpPr>
        <p:spPr>
          <a:xfrm>
            <a:off x="254636" y="1960563"/>
            <a:ext cx="9256963" cy="4211637"/>
          </a:xfrm>
          <a:prstGeom prst="rect">
            <a:avLst/>
          </a:prstGeom>
        </p:spPr>
        <p:txBody>
          <a:bodyPr vert="horz" lIns="0" tIns="0" rIns="0" bIns="0" rtlCol="0">
            <a:noAutofit/>
          </a:bodyPr>
          <a:lstStyle/>
          <a:p>
            <a:pPr lvl="0"/>
            <a:r>
              <a:rPr lang="en-US"/>
              <a:t>Click to edit Master text styles</a:t>
            </a:r>
          </a:p>
          <a:p>
            <a:pPr lvl="1"/>
            <a:r>
              <a:rPr lang="en-US"/>
              <a:t>Second level</a:t>
            </a:r>
          </a:p>
        </p:txBody>
      </p:sp>
      <p:sp>
        <p:nvSpPr>
          <p:cNvPr id="27" name="TextBox 26"/>
          <p:cNvSpPr txBox="1"/>
          <p:nvPr userDrawn="1"/>
        </p:nvSpPr>
        <p:spPr>
          <a:xfrm>
            <a:off x="8567225" y="6921079"/>
            <a:ext cx="962301" cy="153888"/>
          </a:xfrm>
          <a:prstGeom prst="rect">
            <a:avLst/>
          </a:prstGeom>
          <a:noFill/>
        </p:spPr>
        <p:txBody>
          <a:bodyPr wrap="square" lIns="0" tIns="0" rIns="0" bIns="0" rtlCol="0" anchor="b" anchorCtr="0">
            <a:spAutoFit/>
          </a:bodyPr>
          <a:lstStyle/>
          <a:p>
            <a:pPr algn="r"/>
            <a:fld id="{2E9152CC-DD9B-47F6-8FF2-D87C763F937B}" type="slidenum">
              <a:rPr lang="en-US" sz="1000" b="1" smtClean="0">
                <a:solidFill>
                  <a:schemeClr val="bg2">
                    <a:lumMod val="50000"/>
                  </a:schemeClr>
                </a:solidFill>
              </a:rPr>
              <a:pPr algn="r"/>
              <a:t>‹#›</a:t>
            </a:fld>
            <a:endParaRPr lang="en-US" sz="1000" b="1">
              <a:solidFill>
                <a:schemeClr val="bg2">
                  <a:lumMod val="50000"/>
                </a:schemeClr>
              </a:solidFill>
            </a:endParaRPr>
          </a:p>
        </p:txBody>
      </p:sp>
      <p:pic>
        <p:nvPicPr>
          <p:cNvPr id="1083" name="Picture 59" descr="cid:image001.png@01D49ED8.84C1B980">
            <a:extLst>
              <a:ext uri="{FF2B5EF4-FFF2-40B4-BE49-F238E27FC236}">
                <a16:creationId xmlns:a16="http://schemas.microsoft.com/office/drawing/2014/main" id="{BE7A5F0E-0331-4B50-9944-AC2F23CFCF96}"/>
              </a:ext>
            </a:extLst>
          </p:cNvPr>
          <p:cNvPicPr>
            <a:picLocks noChangeAspect="1" noChangeArrowheads="1"/>
          </p:cNvPicPr>
          <p:nvPr userDrawn="1"/>
        </p:nvPicPr>
        <p:blipFill>
          <a:blip r:embed="rId17" r:link="rId18">
            <a:extLst>
              <a:ext uri="{28A0092B-C50C-407E-A947-70E740481C1C}">
                <a14:useLocalDpi xmlns:a14="http://schemas.microsoft.com/office/drawing/2010/main"/>
              </a:ext>
            </a:extLst>
          </a:blip>
          <a:srcRect/>
          <a:stretch>
            <a:fillRect/>
          </a:stretch>
        </p:blipFill>
        <p:spPr bwMode="auto">
          <a:xfrm>
            <a:off x="243108" y="192797"/>
            <a:ext cx="1381125" cy="41910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0E10EBE6-BF96-4BB4-96AA-3089B196701D}"/>
              </a:ext>
            </a:extLst>
          </p:cNvPr>
          <p:cNvCxnSpPr/>
          <p:nvPr userDrawn="1"/>
        </p:nvCxnSpPr>
        <p:spPr>
          <a:xfrm>
            <a:off x="252030" y="688273"/>
            <a:ext cx="9274892"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714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63" r:id="rId5"/>
  </p:sldLayoutIdLst>
  <p:hf sldNum="0" hdr="0" ftr="0" dt="0"/>
  <p:txStyles>
    <p:title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p:titleStyle>
    <p:bodyStyle>
      <a:lvl1pPr marL="234950" indent="-234950" algn="l" defTabSz="975482" rtl="0" eaLnBrk="1" latinLnBrk="0" hangingPunct="1">
        <a:lnSpc>
          <a:spcPct val="114000"/>
        </a:lnSpc>
        <a:spcBef>
          <a:spcPts val="0"/>
        </a:spcBef>
        <a:buClr>
          <a:schemeClr val="tx1"/>
        </a:buClr>
        <a:buSzPct val="120000"/>
        <a:buFont typeface="Arial" panose="020B0604020202020204" pitchFamily="34" charset="0"/>
        <a:buChar char="•"/>
        <a:defRPr lang="en-US" sz="1600" b="0" kern="1200" dirty="0">
          <a:solidFill>
            <a:schemeClr val="bg2">
              <a:lumMod val="50000"/>
            </a:schemeClr>
          </a:solidFill>
          <a:latin typeface="Arial" panose="020B0604020202020204" pitchFamily="34" charset="0"/>
          <a:ea typeface="+mn-ea"/>
          <a:cs typeface="+mn-cs"/>
        </a:defRPr>
      </a:lvl1pPr>
      <a:lvl2pPr marL="457200" indent="-222250" algn="l" defTabSz="975482" rtl="0" eaLnBrk="1" latinLnBrk="0" hangingPunct="1">
        <a:lnSpc>
          <a:spcPct val="114000"/>
        </a:lnSpc>
        <a:spcBef>
          <a:spcPts val="0"/>
        </a:spcBef>
        <a:buClr>
          <a:schemeClr val="tx1"/>
        </a:buClr>
        <a:buSzPct val="120000"/>
        <a:buFont typeface="Arial" panose="020B0604020202020204" pitchFamily="34" charset="0"/>
        <a:buChar char="–"/>
        <a:defRPr sz="1600" kern="1200">
          <a:solidFill>
            <a:schemeClr val="bg2">
              <a:lumMod val="50000"/>
            </a:schemeClr>
          </a:solidFill>
          <a:latin typeface="Arial" panose="020B0604020202020204" pitchFamily="34" charset="0"/>
          <a:ea typeface="+mn-ea"/>
          <a:cs typeface="+mn-cs"/>
        </a:defRPr>
      </a:lvl2pPr>
      <a:lvl3pPr marL="914400" indent="-228600" algn="l" defTabSz="975482" rtl="0" eaLnBrk="1" latinLnBrk="0" hangingPunct="1">
        <a:lnSpc>
          <a:spcPct val="114000"/>
        </a:lnSpc>
        <a:spcBef>
          <a:spcPts val="0"/>
        </a:spcBef>
        <a:buClr>
          <a:schemeClr val="tx1"/>
        </a:buClr>
        <a:buSzPct val="120000"/>
        <a:buFont typeface="Arial" panose="020B0604020202020204" pitchFamily="34" charset="0"/>
        <a:buChar char="–"/>
        <a:defRPr sz="1600" kern="1200">
          <a:solidFill>
            <a:schemeClr val="bg2">
              <a:lumMod val="50000"/>
            </a:schemeClr>
          </a:solidFill>
          <a:latin typeface="Arial" panose="020B0604020202020204" pitchFamily="34" charset="0"/>
          <a:ea typeface="+mn-ea"/>
          <a:cs typeface="+mn-cs"/>
        </a:defRPr>
      </a:lvl3pPr>
      <a:lvl4pPr marL="1707093" indent="-243870" algn="l" defTabSz="975482" rtl="0" eaLnBrk="1" latinLnBrk="0" hangingPunct="1">
        <a:spcBef>
          <a:spcPct val="20000"/>
        </a:spcBef>
        <a:buFont typeface="Arial" panose="020B0604020202020204" pitchFamily="34" charset="0"/>
        <a:buChar char="–"/>
        <a:defRPr sz="1700" kern="1200">
          <a:solidFill>
            <a:schemeClr val="bg2">
              <a:lumMod val="50000"/>
            </a:schemeClr>
          </a:solidFill>
          <a:latin typeface="Arial" panose="020B0604020202020204" pitchFamily="34" charset="0"/>
          <a:ea typeface="+mn-ea"/>
          <a:cs typeface="+mn-cs"/>
        </a:defRPr>
      </a:lvl4pPr>
      <a:lvl5pPr marL="2194834" indent="-243870" algn="l" defTabSz="975482" rtl="0" eaLnBrk="1" latinLnBrk="0" hangingPunct="1">
        <a:spcBef>
          <a:spcPct val="20000"/>
        </a:spcBef>
        <a:buFont typeface="Arial" panose="020B0604020202020204" pitchFamily="34" charset="0"/>
        <a:buChar char="»"/>
        <a:defRPr sz="1700" kern="1200">
          <a:solidFill>
            <a:schemeClr val="bg2">
              <a:lumMod val="50000"/>
            </a:schemeClr>
          </a:solidFill>
          <a:latin typeface="Arial" panose="020B0604020202020204" pitchFamily="34" charset="0"/>
          <a:ea typeface="+mn-ea"/>
          <a:cs typeface="+mn-cs"/>
        </a:defRPr>
      </a:lvl5pPr>
      <a:lvl6pPr marL="2682575" indent="-243870" algn="l" defTabSz="97548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70316" indent="-243870" algn="l" defTabSz="97548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58057" indent="-243870" algn="l" defTabSz="97548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45798" indent="-243870" algn="l" defTabSz="97548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en-US"/>
      </a:defPPr>
      <a:lvl1pPr marL="0" algn="l" defTabSz="975482" rtl="0" eaLnBrk="1" latinLnBrk="0" hangingPunct="1">
        <a:defRPr sz="1900" kern="1200">
          <a:solidFill>
            <a:schemeClr val="tx1"/>
          </a:solidFill>
          <a:latin typeface="+mn-lt"/>
          <a:ea typeface="+mn-ea"/>
          <a:cs typeface="+mn-cs"/>
        </a:defRPr>
      </a:lvl1pPr>
      <a:lvl2pPr marL="487741" algn="l" defTabSz="975482" rtl="0" eaLnBrk="1" latinLnBrk="0" hangingPunct="1">
        <a:defRPr sz="1900" kern="1200">
          <a:solidFill>
            <a:schemeClr val="tx1"/>
          </a:solidFill>
          <a:latin typeface="+mn-lt"/>
          <a:ea typeface="+mn-ea"/>
          <a:cs typeface="+mn-cs"/>
        </a:defRPr>
      </a:lvl2pPr>
      <a:lvl3pPr marL="975482" algn="l" defTabSz="975482" rtl="0" eaLnBrk="1" latinLnBrk="0" hangingPunct="1">
        <a:defRPr sz="1900" kern="1200">
          <a:solidFill>
            <a:schemeClr val="tx1"/>
          </a:solidFill>
          <a:latin typeface="+mn-lt"/>
          <a:ea typeface="+mn-ea"/>
          <a:cs typeface="+mn-cs"/>
        </a:defRPr>
      </a:lvl3pPr>
      <a:lvl4pPr marL="1463223" algn="l" defTabSz="975482" rtl="0" eaLnBrk="1" latinLnBrk="0" hangingPunct="1">
        <a:defRPr sz="1900" kern="1200">
          <a:solidFill>
            <a:schemeClr val="tx1"/>
          </a:solidFill>
          <a:latin typeface="+mn-lt"/>
          <a:ea typeface="+mn-ea"/>
          <a:cs typeface="+mn-cs"/>
        </a:defRPr>
      </a:lvl4pPr>
      <a:lvl5pPr marL="1950964" algn="l" defTabSz="975482" rtl="0" eaLnBrk="1" latinLnBrk="0" hangingPunct="1">
        <a:defRPr sz="1900" kern="1200">
          <a:solidFill>
            <a:schemeClr val="tx1"/>
          </a:solidFill>
          <a:latin typeface="+mn-lt"/>
          <a:ea typeface="+mn-ea"/>
          <a:cs typeface="+mn-cs"/>
        </a:defRPr>
      </a:lvl5pPr>
      <a:lvl6pPr marL="2438705" algn="l" defTabSz="975482" rtl="0" eaLnBrk="1" latinLnBrk="0" hangingPunct="1">
        <a:defRPr sz="1900" kern="1200">
          <a:solidFill>
            <a:schemeClr val="tx1"/>
          </a:solidFill>
          <a:latin typeface="+mn-lt"/>
          <a:ea typeface="+mn-ea"/>
          <a:cs typeface="+mn-cs"/>
        </a:defRPr>
      </a:lvl6pPr>
      <a:lvl7pPr marL="2926446" algn="l" defTabSz="975482" rtl="0" eaLnBrk="1" latinLnBrk="0" hangingPunct="1">
        <a:defRPr sz="1900" kern="1200">
          <a:solidFill>
            <a:schemeClr val="tx1"/>
          </a:solidFill>
          <a:latin typeface="+mn-lt"/>
          <a:ea typeface="+mn-ea"/>
          <a:cs typeface="+mn-cs"/>
        </a:defRPr>
      </a:lvl7pPr>
      <a:lvl8pPr marL="3414187" algn="l" defTabSz="975482" rtl="0" eaLnBrk="1" latinLnBrk="0" hangingPunct="1">
        <a:defRPr sz="1900" kern="1200">
          <a:solidFill>
            <a:schemeClr val="tx1"/>
          </a:solidFill>
          <a:latin typeface="+mn-lt"/>
          <a:ea typeface="+mn-ea"/>
          <a:cs typeface="+mn-cs"/>
        </a:defRPr>
      </a:lvl8pPr>
      <a:lvl9pPr marL="3901928" algn="l" defTabSz="975482"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 userDrawn="1">
          <p15:clr>
            <a:srgbClr val="F26B43"/>
          </p15:clr>
        </p15:guide>
        <p15:guide id="2" pos="6001" userDrawn="1">
          <p15:clr>
            <a:srgbClr val="F26B43"/>
          </p15:clr>
        </p15:guide>
        <p15:guide id="6" orient="horz" pos="96" userDrawn="1">
          <p15:clr>
            <a:srgbClr val="F26B43"/>
          </p15:clr>
        </p15:guide>
        <p15:guide id="7" orient="horz" pos="1056" userDrawn="1">
          <p15:clr>
            <a:srgbClr val="F26B43"/>
          </p15:clr>
        </p15:guide>
        <p15:guide id="8" orient="horz" pos="1248" userDrawn="1">
          <p15:clr>
            <a:srgbClr val="F26B43"/>
          </p15:clr>
        </p15:guide>
        <p15:guide id="9" pos="145" userDrawn="1">
          <p15:clr>
            <a:srgbClr val="F26B43"/>
          </p15:clr>
        </p15:guide>
        <p15:guide id="10" pos="5713" userDrawn="1">
          <p15:clr>
            <a:srgbClr val="F26B43"/>
          </p15:clr>
        </p15:guide>
        <p15:guide id="12" orient="horz" pos="3964" userDrawn="1">
          <p15:clr>
            <a:srgbClr val="F26B43"/>
          </p15:clr>
        </p15:guide>
        <p15:guide id="14" orient="horz" pos="3888" userDrawn="1">
          <p15:clr>
            <a:srgbClr val="F26B43"/>
          </p15:clr>
        </p15:guide>
        <p15:guide id="15" orient="horz" pos="1584" userDrawn="1">
          <p15:clr>
            <a:srgbClr val="F26B43"/>
          </p15:clr>
        </p15:guide>
        <p15:guide id="16" pos="2785" userDrawn="1">
          <p15:clr>
            <a:srgbClr val="F26B43"/>
          </p15:clr>
        </p15:guide>
        <p15:guide id="17" pos="3361" userDrawn="1">
          <p15:clr>
            <a:srgbClr val="F26B43"/>
          </p15:clr>
        </p15:guide>
        <p15:guide id="18" orient="horz" pos="4608" userDrawn="1">
          <p15:clr>
            <a:srgbClr val="F26B43"/>
          </p15:clr>
        </p15:guide>
        <p15:guide id="19" orient="horz" pos="4356" userDrawn="1">
          <p15:clr>
            <a:srgbClr val="F26B43"/>
          </p15:clr>
        </p15:guide>
        <p15:guide id="20" orient="horz" pos="528" userDrawn="1">
          <p15:clr>
            <a:srgbClr val="F26B43"/>
          </p15:clr>
        </p15:guide>
        <p15:guide id="21" orient="horz" pos="417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0.jpe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9.emf"/><Relationship Id="rId5" Type="http://schemas.openxmlformats.org/officeDocument/2006/relationships/oleObject" Target="../embeddings/oleObject5.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chart" Target="../charts/chart1.xml"/><Relationship Id="rId5" Type="http://schemas.openxmlformats.org/officeDocument/2006/relationships/image" Target="../media/image16.emf"/><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chart" Target="../charts/chart2.xml"/><Relationship Id="rId5" Type="http://schemas.openxmlformats.org/officeDocument/2006/relationships/image" Target="../media/image16.emf"/><Relationship Id="rId4" Type="http://schemas.openxmlformats.org/officeDocument/2006/relationships/oleObject" Target="../embeddings/oleObject7.bin"/></Relationships>
</file>

<file path=ppt/slides/_rels/slide9.xml.rels><?xml version="1.0" encoding="UTF-8" standalone="yes"?>
<Relationships xmlns="http://schemas.openxmlformats.org/package/2006/relationships"><Relationship Id="rId8" Type="http://schemas.openxmlformats.org/officeDocument/2006/relationships/hyperlink" Target="https://digitallibrary.un.org/record/4030899?v=pdf" TargetMode="External"/><Relationship Id="rId3" Type="http://schemas.openxmlformats.org/officeDocument/2006/relationships/image" Target="../media/image17.png"/><Relationship Id="rId7" Type="http://schemas.openxmlformats.org/officeDocument/2006/relationships/hyperlink" Target="https://documents.un.org/doc/undoc/gen/n23/356/82/pdf/n2335682.pdf?token=qv4bCGN5GxvsFC8UuM&amp;fe=tru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unscr.com/en/resolutions/doc/2674" TargetMode="External"/><Relationship Id="rId5" Type="http://schemas.openxmlformats.org/officeDocument/2006/relationships/hyperlink" Target="https://digitallibrary.un.org/record/4036133?ln=en&amp;v=pdf" TargetMode="External"/><Relationship Id="rId10" Type="http://schemas.openxmlformats.org/officeDocument/2006/relationships/hyperlink" Target="file:///C:\Users\MZIMMER2\Downloads\S_RES_2717_(2023)-EN%20(5).pdf" TargetMode="External"/><Relationship Id="rId4" Type="http://schemas.openxmlformats.org/officeDocument/2006/relationships/hyperlink" Target="https://documents.un.org/doc/undoc/gen/n24/118/19/pdf/n2411819.pdf?token=uR2Ah5KoTRbwk7KpIX&amp;fe=true" TargetMode="External"/><Relationship Id="rId9" Type="http://schemas.openxmlformats.org/officeDocument/2006/relationships/hyperlink" Target="https://digitallibrary.un.org/record/4025881?v=pdf"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9.svg"/><Relationship Id="rId2" Type="http://schemas.openxmlformats.org/officeDocument/2006/relationships/slideLayout" Target="../slideLayouts/slideLayout5.xml"/><Relationship Id="rId1" Type="http://schemas.openxmlformats.org/officeDocument/2006/relationships/tags" Target="../tags/tag14.xml"/><Relationship Id="rId6" Type="http://schemas.openxmlformats.org/officeDocument/2006/relationships/image" Target="../media/image18.png"/><Relationship Id="rId5" Type="http://schemas.openxmlformats.org/officeDocument/2006/relationships/image" Target="../media/image16.emf"/><Relationship Id="rId4" Type="http://schemas.openxmlformats.org/officeDocument/2006/relationships/oleObject" Target="../embeddings/oleObject8.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1.jpeg"/><Relationship Id="rId5" Type="http://schemas.openxmlformats.org/officeDocument/2006/relationships/image" Target="../media/image20.emf"/><Relationship Id="rId4"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22.jpeg"/><Relationship Id="rId5" Type="http://schemas.openxmlformats.org/officeDocument/2006/relationships/image" Target="../media/image20.emf"/><Relationship Id="rId4" Type="http://schemas.openxmlformats.org/officeDocument/2006/relationships/oleObject" Target="../embeddings/oleObject10.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4.jpeg"/><Relationship Id="rId5" Type="http://schemas.openxmlformats.org/officeDocument/2006/relationships/image" Target="../media/image20.emf"/><Relationship Id="rId4"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hyperlink" Target="https://unitednations.sharepoint.com/sites/APP-Gateway/SitePages/Environment.aspx" TargetMode="External"/><Relationship Id="rId5" Type="http://schemas.openxmlformats.org/officeDocument/2006/relationships/hyperlink" Target="https://pcrs.un.org/Lists/Resources/Forms/AllItems.aspx?RootFolder=%2FLists%2FResources%2F14%2D%20Environment&amp;FolderCTID=0x012000933CE8C8F7724166BEB36AF2F3B7E59800A60778FC4299A8478C8A9C625785BE77&amp;View=%7BBA3B3224%2D08C9%2D4D00%2D897F%2D85D87221488C%7D" TargetMode="Externa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0F38BF67-C008-4A01-AB0C-422324EE692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16" imgH="216" progId="TCLayout.ActiveDocument.1">
                  <p:embed/>
                </p:oleObj>
              </mc:Choice>
              <mc:Fallback>
                <p:oleObj name="think-cell Slide" r:id="rId5" imgW="216" imgH="216" progId="TCLayout.ActiveDocument.1">
                  <p:embed/>
                  <p:pic>
                    <p:nvPicPr>
                      <p:cNvPr id="10" name="Object 9" hidden="1">
                        <a:extLst>
                          <a:ext uri="{FF2B5EF4-FFF2-40B4-BE49-F238E27FC236}">
                            <a16:creationId xmlns:a16="http://schemas.microsoft.com/office/drawing/2014/main" id="{0F38BF67-C008-4A01-AB0C-422324EE692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C3E1BF5F-09B6-437C-B25F-A3B49F77AABF}"/>
              </a:ext>
            </a:extLst>
          </p:cNvPr>
          <p:cNvSpPr/>
          <p:nvPr>
            <p:custDataLst>
              <p:tags r:id="rId2"/>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800" b="1">
              <a:latin typeface="Arial" panose="020B0604020202020204" pitchFamily="34" charset="0"/>
              <a:ea typeface="+mj-ea"/>
              <a:cs typeface="+mj-cs"/>
              <a:sym typeface="Arial" panose="020B0604020202020204" pitchFamily="34" charset="0"/>
            </a:endParaRPr>
          </a:p>
        </p:txBody>
      </p:sp>
      <p:sp>
        <p:nvSpPr>
          <p:cNvPr id="7" name="Title 6">
            <a:extLst>
              <a:ext uri="{FF2B5EF4-FFF2-40B4-BE49-F238E27FC236}">
                <a16:creationId xmlns:a16="http://schemas.microsoft.com/office/drawing/2014/main" id="{D3EC7C1B-FDF5-4B29-8020-F341F91D9D27}"/>
              </a:ext>
            </a:extLst>
          </p:cNvPr>
          <p:cNvSpPr>
            <a:spLocks noGrp="1"/>
          </p:cNvSpPr>
          <p:nvPr>
            <p:ph type="ctrTitle"/>
          </p:nvPr>
        </p:nvSpPr>
        <p:spPr>
          <a:xfrm>
            <a:off x="247684" y="2089117"/>
            <a:ext cx="7716102" cy="1103519"/>
          </a:xfrm>
        </p:spPr>
        <p:txBody>
          <a:bodyPr/>
          <a:lstStyle/>
          <a:p>
            <a:r>
              <a:rPr lang="en-US" sz="2800" cap="none" dirty="0"/>
              <a:t>Understanding and addressing the effects of environment and climate challenges in PKO </a:t>
            </a:r>
            <a:br>
              <a:rPr lang="en-US" sz="2800" cap="none" dirty="0"/>
            </a:br>
            <a:r>
              <a:rPr lang="en-US" sz="2800" cap="none" dirty="0"/>
              <a:t>- operational support perspective</a:t>
            </a:r>
          </a:p>
        </p:txBody>
      </p:sp>
      <p:sp>
        <p:nvSpPr>
          <p:cNvPr id="12" name="Subtitle 11">
            <a:extLst>
              <a:ext uri="{FF2B5EF4-FFF2-40B4-BE49-F238E27FC236}">
                <a16:creationId xmlns:a16="http://schemas.microsoft.com/office/drawing/2014/main" id="{35F44B9B-CFC4-BE33-4050-C2AA0B2F8024}"/>
              </a:ext>
            </a:extLst>
          </p:cNvPr>
          <p:cNvSpPr>
            <a:spLocks noGrp="1"/>
          </p:cNvSpPr>
          <p:nvPr>
            <p:ph type="subTitle" idx="1"/>
          </p:nvPr>
        </p:nvSpPr>
        <p:spPr>
          <a:xfrm>
            <a:off x="247685" y="3536020"/>
            <a:ext cx="6829743" cy="289438"/>
          </a:xfrm>
        </p:spPr>
        <p:txBody>
          <a:bodyPr/>
          <a:lstStyle/>
          <a:p>
            <a:r>
              <a:rPr lang="en-GB" sz="1800" dirty="0"/>
              <a:t>6 November 2024</a:t>
            </a:r>
          </a:p>
        </p:txBody>
      </p:sp>
      <p:sp>
        <p:nvSpPr>
          <p:cNvPr id="9" name="Text Placeholder 8">
            <a:extLst>
              <a:ext uri="{FF2B5EF4-FFF2-40B4-BE49-F238E27FC236}">
                <a16:creationId xmlns:a16="http://schemas.microsoft.com/office/drawing/2014/main" id="{0B0F06D7-69E3-4EBF-86A4-C9F73C3B4123}"/>
              </a:ext>
            </a:extLst>
          </p:cNvPr>
          <p:cNvSpPr>
            <a:spLocks noGrp="1"/>
          </p:cNvSpPr>
          <p:nvPr>
            <p:ph type="body" sz="quarter" idx="10"/>
          </p:nvPr>
        </p:nvSpPr>
        <p:spPr>
          <a:xfrm>
            <a:off x="247685" y="4730122"/>
            <a:ext cx="6895599" cy="1268000"/>
          </a:xfrm>
        </p:spPr>
        <p:txBody>
          <a:bodyPr vert="horz" lIns="0" tIns="0" rIns="0" bIns="0" rtlCol="0" anchor="t">
            <a:noAutofit/>
          </a:bodyPr>
          <a:lstStyle/>
          <a:p>
            <a:pPr>
              <a:lnSpc>
                <a:spcPct val="113999"/>
              </a:lnSpc>
              <a:spcAft>
                <a:spcPts val="600"/>
              </a:spcAft>
            </a:pPr>
            <a:r>
              <a:rPr lang="en-US" sz="1800" b="1" dirty="0">
                <a:solidFill>
                  <a:schemeClr val="accent5">
                    <a:lumMod val="50000"/>
                  </a:schemeClr>
                </a:solidFill>
                <a:cs typeface="Arial"/>
              </a:rPr>
              <a:t>Harinder Sood – Chief, Integrated Training Service</a:t>
            </a:r>
          </a:p>
          <a:p>
            <a:pPr>
              <a:lnSpc>
                <a:spcPct val="113999"/>
              </a:lnSpc>
              <a:spcAft>
                <a:spcPts val="600"/>
              </a:spcAft>
            </a:pPr>
            <a:r>
              <a:rPr lang="en-US" sz="1800" b="1" dirty="0">
                <a:solidFill>
                  <a:schemeClr val="accent5">
                    <a:lumMod val="50000"/>
                  </a:schemeClr>
                </a:solidFill>
                <a:cs typeface="Arial"/>
              </a:rPr>
              <a:t>Department of Peace Operations</a:t>
            </a:r>
          </a:p>
          <a:p>
            <a:endParaRPr lang="en-US" dirty="0">
              <a:solidFill>
                <a:schemeClr val="accent5">
                  <a:lumMod val="50000"/>
                </a:schemeClr>
              </a:solidFill>
            </a:endParaRPr>
          </a:p>
        </p:txBody>
      </p:sp>
      <p:pic>
        <p:nvPicPr>
          <p:cNvPr id="6" name="Picture 5" descr="A picture containing grass, outdoor, sky, person&#10;&#10;Description automatically generated">
            <a:extLst>
              <a:ext uri="{FF2B5EF4-FFF2-40B4-BE49-F238E27FC236}">
                <a16:creationId xmlns:a16="http://schemas.microsoft.com/office/drawing/2014/main" id="{BE53B9C7-186E-41E9-9D03-5957336ABB95}"/>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6207435" y="4730122"/>
            <a:ext cx="3301655" cy="2200243"/>
          </a:xfrm>
          <a:prstGeom prst="rect">
            <a:avLst/>
          </a:prstGeom>
        </p:spPr>
      </p:pic>
      <p:sp>
        <p:nvSpPr>
          <p:cNvPr id="8" name="Title 6">
            <a:extLst>
              <a:ext uri="{FF2B5EF4-FFF2-40B4-BE49-F238E27FC236}">
                <a16:creationId xmlns:a16="http://schemas.microsoft.com/office/drawing/2014/main" id="{6595938F-7E5B-4D0B-8D27-32D90B2E5315}"/>
              </a:ext>
            </a:extLst>
          </p:cNvPr>
          <p:cNvSpPr txBox="1">
            <a:spLocks/>
          </p:cNvSpPr>
          <p:nvPr/>
        </p:nvSpPr>
        <p:spPr>
          <a:xfrm>
            <a:off x="183886" y="3081565"/>
            <a:ext cx="8983997" cy="1169245"/>
          </a:xfrm>
          <a:prstGeom prst="rect">
            <a:avLst/>
          </a:prstGeom>
        </p:spPr>
        <p:txBody>
          <a:bodyPr vert="horz" wrap="square" lIns="0" tIns="0" rIns="0" bIns="0" rtlCol="0" anchor="t" anchorCtr="0">
            <a:noAutofit/>
          </a:bodyPr>
          <a:lstStyle>
            <a:lvl1pPr algn="l" defTabSz="975482" rtl="0" eaLnBrk="1" latinLnBrk="0" hangingPunct="1">
              <a:spcBef>
                <a:spcPct val="0"/>
              </a:spcBef>
              <a:buNone/>
              <a:defRPr sz="3800" b="1" kern="1200" cap="all" baseline="0">
                <a:solidFill>
                  <a:schemeClr val="tx1"/>
                </a:solidFill>
                <a:latin typeface="Arial" panose="020B0604020202020204" pitchFamily="34" charset="0"/>
                <a:ea typeface="+mj-ea"/>
                <a:cs typeface="+mj-cs"/>
              </a:defRPr>
            </a:lvl1pPr>
          </a:lstStyle>
          <a:p>
            <a:r>
              <a:rPr lang="en-US" sz="2000" dirty="0"/>
              <a:t> </a:t>
            </a:r>
            <a:br>
              <a:rPr lang="en-US" sz="3600" dirty="0"/>
            </a:br>
            <a:endParaRPr lang="en-US" sz="2800" dirty="0">
              <a:latin typeface="Arial"/>
              <a:cs typeface="Arial"/>
            </a:endParaRPr>
          </a:p>
        </p:txBody>
      </p:sp>
    </p:spTree>
    <p:extLst>
      <p:ext uri="{BB962C8B-B14F-4D97-AF65-F5344CB8AC3E}">
        <p14:creationId xmlns:p14="http://schemas.microsoft.com/office/powerpoint/2010/main" val="2261611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516E5-7971-4F15-9FD2-B6A0D1DE6E31}"/>
              </a:ext>
            </a:extLst>
          </p:cNvPr>
          <p:cNvSpPr>
            <a:spLocks noGrp="1"/>
          </p:cNvSpPr>
          <p:nvPr>
            <p:ph type="title"/>
          </p:nvPr>
        </p:nvSpPr>
        <p:spPr>
          <a:xfrm>
            <a:off x="380109" y="1021956"/>
            <a:ext cx="8996556" cy="597747"/>
          </a:xfrm>
        </p:spPr>
        <p:txBody>
          <a:bodyPr/>
          <a:lstStyle/>
          <a:p>
            <a:r>
              <a:rPr lang="en-US" sz="2400" dirty="0"/>
              <a:t>Environmental considerations in UN Peace Operations</a:t>
            </a:r>
          </a:p>
        </p:txBody>
      </p:sp>
      <p:sp>
        <p:nvSpPr>
          <p:cNvPr id="3" name="Content Placeholder 2">
            <a:extLst>
              <a:ext uri="{FF2B5EF4-FFF2-40B4-BE49-F238E27FC236}">
                <a16:creationId xmlns:a16="http://schemas.microsoft.com/office/drawing/2014/main" id="{2C840611-06A9-44CC-B253-78B94AEE31C5}"/>
              </a:ext>
            </a:extLst>
          </p:cNvPr>
          <p:cNvSpPr>
            <a:spLocks noGrp="1"/>
          </p:cNvSpPr>
          <p:nvPr>
            <p:ph idx="1"/>
          </p:nvPr>
        </p:nvSpPr>
        <p:spPr>
          <a:xfrm>
            <a:off x="380110" y="1949858"/>
            <a:ext cx="3979240" cy="3159756"/>
          </a:xfrm>
        </p:spPr>
        <p:txBody>
          <a:bodyPr/>
          <a:lstStyle/>
          <a:p>
            <a:pPr>
              <a:spcAft>
                <a:spcPts val="450"/>
              </a:spcAft>
            </a:pPr>
            <a:r>
              <a:rPr lang="en-US" b="1" dirty="0"/>
              <a:t>Energy</a:t>
            </a:r>
            <a:r>
              <a:rPr lang="en-US" dirty="0"/>
              <a:t> supply &amp; use</a:t>
            </a:r>
          </a:p>
          <a:p>
            <a:pPr>
              <a:spcAft>
                <a:spcPts val="450"/>
              </a:spcAft>
            </a:pPr>
            <a:r>
              <a:rPr lang="en-US" b="1" dirty="0"/>
              <a:t>Water</a:t>
            </a:r>
            <a:r>
              <a:rPr lang="en-US" dirty="0"/>
              <a:t> supply, treatment &amp; use</a:t>
            </a:r>
          </a:p>
          <a:p>
            <a:pPr>
              <a:spcAft>
                <a:spcPts val="450"/>
              </a:spcAft>
            </a:pPr>
            <a:r>
              <a:rPr lang="en-US" b="1" dirty="0"/>
              <a:t>Wastewater</a:t>
            </a:r>
            <a:r>
              <a:rPr lang="en-US" dirty="0"/>
              <a:t> generation, treatment, disposal &amp; reuse</a:t>
            </a:r>
          </a:p>
          <a:p>
            <a:pPr>
              <a:spcAft>
                <a:spcPts val="450"/>
              </a:spcAft>
            </a:pPr>
            <a:r>
              <a:rPr lang="en-US" b="1" dirty="0"/>
              <a:t>Solid waste </a:t>
            </a:r>
            <a:r>
              <a:rPr lang="en-US" dirty="0"/>
              <a:t>generation, treatment, disposal &amp; recycle/reuse</a:t>
            </a:r>
          </a:p>
          <a:p>
            <a:r>
              <a:rPr lang="en-US" b="1" dirty="0"/>
              <a:t>Hazardous material </a:t>
            </a:r>
            <a:r>
              <a:rPr lang="en-US" dirty="0"/>
              <a:t>generation, storage, handling &amp; disposal</a:t>
            </a:r>
          </a:p>
          <a:p>
            <a:pPr lvl="1"/>
            <a:r>
              <a:rPr lang="en-US" dirty="0"/>
              <a:t>Petroleum, oil and lubricant (POL) waste</a:t>
            </a:r>
          </a:p>
          <a:p>
            <a:pPr lvl="1"/>
            <a:r>
              <a:rPr lang="en-US" dirty="0"/>
              <a:t>Chemicals</a:t>
            </a:r>
          </a:p>
          <a:p>
            <a:pPr lvl="1"/>
            <a:r>
              <a:rPr lang="en-US"/>
              <a:t>Biomedical </a:t>
            </a:r>
            <a:r>
              <a:rPr lang="en-US" dirty="0"/>
              <a:t>waste</a:t>
            </a:r>
          </a:p>
          <a:p>
            <a:pPr lvl="1"/>
            <a:r>
              <a:rPr lang="en-US" dirty="0"/>
              <a:t>Electronic -waste</a:t>
            </a:r>
          </a:p>
          <a:p>
            <a:r>
              <a:rPr lang="en-US" b="1" dirty="0"/>
              <a:t>Natural resources </a:t>
            </a:r>
            <a:r>
              <a:rPr lang="en-US" dirty="0"/>
              <a:t>use</a:t>
            </a:r>
          </a:p>
          <a:p>
            <a:r>
              <a:rPr lang="en-US" b="1" dirty="0"/>
              <a:t>Wider impact / benefits </a:t>
            </a:r>
            <a:r>
              <a:rPr lang="en-US" dirty="0"/>
              <a:t>for the host community</a:t>
            </a:r>
          </a:p>
          <a:p>
            <a:pPr marL="176259" lvl="1" indent="0">
              <a:buNone/>
            </a:pPr>
            <a:endParaRPr lang="en-US" dirty="0"/>
          </a:p>
        </p:txBody>
      </p:sp>
      <p:pic>
        <p:nvPicPr>
          <p:cNvPr id="5" name="Picture 4">
            <a:extLst>
              <a:ext uri="{FF2B5EF4-FFF2-40B4-BE49-F238E27FC236}">
                <a16:creationId xmlns:a16="http://schemas.microsoft.com/office/drawing/2014/main" id="{3AA21118-DF68-4516-A899-D3EE7CF9DB29}"/>
              </a:ext>
            </a:extLst>
          </p:cNvPr>
          <p:cNvPicPr>
            <a:picLocks noChangeAspect="1"/>
          </p:cNvPicPr>
          <p:nvPr/>
        </p:nvPicPr>
        <p:blipFill rotWithShape="1">
          <a:blip r:embed="rId3"/>
          <a:srcRect l="16777" t="15150" r="20100" b="5703"/>
          <a:stretch/>
        </p:blipFill>
        <p:spPr>
          <a:xfrm>
            <a:off x="4635795" y="2649834"/>
            <a:ext cx="5120980" cy="3611797"/>
          </a:xfrm>
          <a:prstGeom prst="rect">
            <a:avLst/>
          </a:prstGeom>
        </p:spPr>
      </p:pic>
    </p:spTree>
    <p:extLst>
      <p:ext uri="{BB962C8B-B14F-4D97-AF65-F5344CB8AC3E}">
        <p14:creationId xmlns:p14="http://schemas.microsoft.com/office/powerpoint/2010/main" val="819508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5AA8F-56ED-C48F-9F0C-FEE3C4D90D88}"/>
              </a:ext>
            </a:extLst>
          </p:cNvPr>
          <p:cNvSpPr>
            <a:spLocks noGrp="1"/>
          </p:cNvSpPr>
          <p:nvPr>
            <p:ph type="title"/>
          </p:nvPr>
        </p:nvSpPr>
        <p:spPr/>
        <p:txBody>
          <a:bodyPr vert="horz"/>
          <a:lstStyle/>
          <a:p>
            <a:r>
              <a:rPr lang="en-US" dirty="0"/>
              <a:t>Why peace operations</a:t>
            </a:r>
          </a:p>
        </p:txBody>
      </p:sp>
      <p:pic>
        <p:nvPicPr>
          <p:cNvPr id="4" name="Picture 3">
            <a:extLst>
              <a:ext uri="{FF2B5EF4-FFF2-40B4-BE49-F238E27FC236}">
                <a16:creationId xmlns:a16="http://schemas.microsoft.com/office/drawing/2014/main" id="{A946A707-B586-0BCB-A634-4B965C577366}"/>
              </a:ext>
            </a:extLst>
          </p:cNvPr>
          <p:cNvPicPr>
            <a:picLocks noChangeAspect="1"/>
          </p:cNvPicPr>
          <p:nvPr/>
        </p:nvPicPr>
        <p:blipFill>
          <a:blip r:embed="rId3"/>
          <a:stretch>
            <a:fillRect/>
          </a:stretch>
        </p:blipFill>
        <p:spPr>
          <a:xfrm>
            <a:off x="255211" y="1960563"/>
            <a:ext cx="4675220" cy="2720858"/>
          </a:xfrm>
          <a:prstGeom prst="rect">
            <a:avLst/>
          </a:prstGeom>
        </p:spPr>
      </p:pic>
      <p:sp>
        <p:nvSpPr>
          <p:cNvPr id="5" name="TextBox 4">
            <a:extLst>
              <a:ext uri="{FF2B5EF4-FFF2-40B4-BE49-F238E27FC236}">
                <a16:creationId xmlns:a16="http://schemas.microsoft.com/office/drawing/2014/main" id="{8BC7CF9B-872D-9413-F9BF-E52600B2A923}"/>
              </a:ext>
            </a:extLst>
          </p:cNvPr>
          <p:cNvSpPr txBox="1"/>
          <p:nvPr/>
        </p:nvSpPr>
        <p:spPr>
          <a:xfrm>
            <a:off x="5270499" y="1960563"/>
            <a:ext cx="3902076" cy="2640916"/>
          </a:xfrm>
          <a:prstGeom prst="rect">
            <a:avLst/>
          </a:prstGeom>
          <a:noFill/>
        </p:spPr>
        <p:txBody>
          <a:bodyPr wrap="square">
            <a:spAutoFit/>
          </a:bodyPr>
          <a:lstStyle/>
          <a:p>
            <a:pPr marL="0" marR="0">
              <a:lnSpc>
                <a:spcPct val="150000"/>
              </a:lnSpc>
              <a:spcBef>
                <a:spcPts val="0"/>
              </a:spcBef>
              <a:spcAft>
                <a:spcPts val="0"/>
              </a:spcAft>
            </a:pPr>
            <a:r>
              <a:rPr lang="en-US" sz="1400" b="0" i="0">
                <a:solidFill>
                  <a:srgbClr val="333333"/>
                </a:solidFill>
                <a:effectLst/>
              </a:rPr>
              <a:t>The Department of Operational Support (DOS) provides operational support to all UN Secretariat entities, including advisory, operational and transactional support services and, where needed, exercises delegated authority on behalf of clients. DOS supports the entire UN Secretariat, consisting of almost 100 entities located around the globe.</a:t>
            </a:r>
            <a:endParaRPr lang="en-US" sz="1600">
              <a:solidFill>
                <a:srgbClr val="414042"/>
              </a:solidFill>
            </a:endParaRPr>
          </a:p>
        </p:txBody>
      </p:sp>
      <p:sp>
        <p:nvSpPr>
          <p:cNvPr id="6" name="TextBox 5">
            <a:extLst>
              <a:ext uri="{FF2B5EF4-FFF2-40B4-BE49-F238E27FC236}">
                <a16:creationId xmlns:a16="http://schemas.microsoft.com/office/drawing/2014/main" id="{1E86E0C9-B1CD-5E24-E314-2724CA2E249D}"/>
              </a:ext>
            </a:extLst>
          </p:cNvPr>
          <p:cNvSpPr txBox="1"/>
          <p:nvPr/>
        </p:nvSpPr>
        <p:spPr>
          <a:xfrm>
            <a:off x="255211" y="4809529"/>
            <a:ext cx="8197849" cy="2431435"/>
          </a:xfrm>
          <a:prstGeom prst="rect">
            <a:avLst/>
          </a:prstGeom>
          <a:noFill/>
        </p:spPr>
        <p:txBody>
          <a:bodyPr wrap="square" rtlCol="0">
            <a:spAutoFit/>
          </a:bodyPr>
          <a:lstStyle/>
          <a:p>
            <a:pPr>
              <a:spcAft>
                <a:spcPts val="300"/>
              </a:spcAft>
            </a:pPr>
            <a:r>
              <a:rPr lang="en-US" sz="1800" b="1" dirty="0">
                <a:solidFill>
                  <a:schemeClr val="tx1">
                    <a:lumMod val="50000"/>
                  </a:schemeClr>
                </a:solidFill>
              </a:rPr>
              <a:t>Peace operations = 82% of UN Secretariat carbon footprint and effectively 100% of environmental risk drivers</a:t>
            </a:r>
          </a:p>
          <a:p>
            <a:pPr>
              <a:spcAft>
                <a:spcPts val="300"/>
              </a:spcAft>
            </a:pPr>
            <a:endParaRPr lang="en-US" sz="1000" b="1" dirty="0">
              <a:solidFill>
                <a:schemeClr val="tx1">
                  <a:lumMod val="50000"/>
                </a:schemeClr>
              </a:solidFill>
            </a:endParaRPr>
          </a:p>
          <a:p>
            <a:pPr>
              <a:spcAft>
                <a:spcPts val="300"/>
              </a:spcAft>
            </a:pPr>
            <a:r>
              <a:rPr lang="en-US" sz="1800" b="1" dirty="0">
                <a:solidFill>
                  <a:schemeClr val="tx1">
                    <a:lumMod val="50000"/>
                  </a:schemeClr>
                </a:solidFill>
              </a:rPr>
              <a:t>64,000+ peacekeepers</a:t>
            </a:r>
          </a:p>
          <a:p>
            <a:pPr>
              <a:spcAft>
                <a:spcPts val="300"/>
              </a:spcAft>
            </a:pPr>
            <a:r>
              <a:rPr lang="en-US" sz="1800" b="1" dirty="0">
                <a:solidFill>
                  <a:schemeClr val="tx1">
                    <a:lumMod val="50000"/>
                  </a:schemeClr>
                </a:solidFill>
              </a:rPr>
              <a:t>461 operational sites</a:t>
            </a:r>
          </a:p>
          <a:p>
            <a:pPr>
              <a:spcAft>
                <a:spcPts val="300"/>
              </a:spcAft>
            </a:pPr>
            <a:r>
              <a:rPr lang="en-US" sz="1800" b="1" dirty="0">
                <a:solidFill>
                  <a:schemeClr val="tx1">
                    <a:lumMod val="50000"/>
                  </a:schemeClr>
                </a:solidFill>
              </a:rPr>
              <a:t>300 GW of electricity p/a</a:t>
            </a:r>
          </a:p>
          <a:p>
            <a:pPr>
              <a:spcAft>
                <a:spcPts val="300"/>
              </a:spcAft>
            </a:pPr>
            <a:r>
              <a:rPr lang="en-US" sz="1800" b="1" dirty="0">
                <a:solidFill>
                  <a:schemeClr val="tx1">
                    <a:lumMod val="50000"/>
                  </a:schemeClr>
                </a:solidFill>
              </a:rPr>
              <a:t>47,000 T of solid waste p/a</a:t>
            </a:r>
          </a:p>
          <a:p>
            <a:pPr>
              <a:spcAft>
                <a:spcPts val="300"/>
              </a:spcAft>
            </a:pPr>
            <a:endParaRPr lang="en-US" sz="1800" b="1" dirty="0">
              <a:solidFill>
                <a:schemeClr val="tx1">
                  <a:lumMod val="50000"/>
                </a:schemeClr>
              </a:solidFill>
            </a:endParaRPr>
          </a:p>
        </p:txBody>
      </p:sp>
    </p:spTree>
    <p:extLst>
      <p:ext uri="{BB962C8B-B14F-4D97-AF65-F5344CB8AC3E}">
        <p14:creationId xmlns:p14="http://schemas.microsoft.com/office/powerpoint/2010/main" val="2957323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0326FF-03D4-9388-4B78-BEC2C707BBB6}"/>
              </a:ext>
            </a:extLst>
          </p:cNvPr>
          <p:cNvSpPr>
            <a:spLocks noGrp="1"/>
          </p:cNvSpPr>
          <p:nvPr>
            <p:ph idx="1"/>
          </p:nvPr>
        </p:nvSpPr>
        <p:spPr>
          <a:xfrm>
            <a:off x="255212" y="1960563"/>
            <a:ext cx="9256963" cy="2167965"/>
          </a:xfrm>
        </p:spPr>
        <p:txBody>
          <a:bodyPr vert="horz" lIns="0" tIns="0" rIns="0" bIns="0" rtlCol="0" anchor="t">
            <a:noAutofit/>
          </a:bodyPr>
          <a:lstStyle/>
          <a:p>
            <a:pPr marL="233045" indent="-233045">
              <a:lnSpc>
                <a:spcPct val="113999"/>
              </a:lnSpc>
              <a:spcAft>
                <a:spcPts val="1200"/>
              </a:spcAft>
              <a:buFont typeface="Wingdings"/>
              <a:buChar char="Ø"/>
            </a:pPr>
            <a:r>
              <a:rPr lang="en-US" dirty="0">
                <a:solidFill>
                  <a:schemeClr val="accent5">
                    <a:lumMod val="50000"/>
                  </a:schemeClr>
                </a:solidFill>
                <a:latin typeface="Arial"/>
                <a:cs typeface="Arial"/>
              </a:rPr>
              <a:t>More frequent climate extremes (e.g., floods) are expected to increasingly impact peace operations; posing challenges and multiplying risks for peacekeepers – and demanding vigilant responses.</a:t>
            </a:r>
          </a:p>
          <a:p>
            <a:pPr marL="233045" indent="-233045">
              <a:lnSpc>
                <a:spcPct val="113999"/>
              </a:lnSpc>
              <a:spcAft>
                <a:spcPts val="1200"/>
              </a:spcAft>
              <a:buFont typeface="Wingdings"/>
              <a:buChar char="Ø"/>
            </a:pPr>
            <a:r>
              <a:rPr lang="en-US" dirty="0">
                <a:solidFill>
                  <a:schemeClr val="accent5">
                    <a:lumMod val="50000"/>
                  </a:schemeClr>
                </a:solidFill>
                <a:latin typeface="Arial"/>
                <a:cs typeface="Arial"/>
              </a:rPr>
              <a:t>Institutionalized environmental training and practices (such as proper waste disposal) can mitigate the impacts of climate change on missions and peacekeepers.</a:t>
            </a:r>
            <a:endParaRPr lang="en-US" dirty="0">
              <a:solidFill>
                <a:schemeClr val="accent5">
                  <a:lumMod val="50000"/>
                </a:schemeClr>
              </a:solidFill>
              <a:cs typeface="Arial" panose="020B0604020202020204" pitchFamily="34" charset="0"/>
            </a:endParaRPr>
          </a:p>
          <a:p>
            <a:pPr marL="233045" indent="-233045">
              <a:lnSpc>
                <a:spcPct val="113999"/>
              </a:lnSpc>
              <a:spcAft>
                <a:spcPts val="600"/>
              </a:spcAft>
              <a:buFont typeface="Wingdings"/>
              <a:buChar char="Ø"/>
            </a:pPr>
            <a:r>
              <a:rPr lang="en-US" dirty="0">
                <a:solidFill>
                  <a:schemeClr val="accent5">
                    <a:lumMod val="50000"/>
                  </a:schemeClr>
                </a:solidFill>
                <a:latin typeface="Arial"/>
                <a:cs typeface="Arial"/>
              </a:rPr>
              <a:t>DOS is investigating how the challenges posed by climate change will influence </a:t>
            </a:r>
            <a:r>
              <a:rPr lang="en-US">
                <a:solidFill>
                  <a:schemeClr val="accent5">
                    <a:lumMod val="50000"/>
                  </a:schemeClr>
                </a:solidFill>
                <a:latin typeface="Arial"/>
                <a:cs typeface="Arial"/>
              </a:rPr>
              <a:t>peacekeeping facilities</a:t>
            </a:r>
            <a:r>
              <a:rPr lang="en-US" dirty="0">
                <a:solidFill>
                  <a:schemeClr val="accent5">
                    <a:lumMod val="50000"/>
                  </a:schemeClr>
                </a:solidFill>
                <a:latin typeface="Arial"/>
                <a:cs typeface="Arial"/>
              </a:rPr>
              <a:t>, with a focus on </a:t>
            </a:r>
            <a:r>
              <a:rPr lang="en-US">
                <a:solidFill>
                  <a:schemeClr val="accent5">
                    <a:lumMod val="50000"/>
                  </a:schemeClr>
                </a:solidFill>
                <a:latin typeface="Arial"/>
                <a:cs typeface="Arial"/>
              </a:rPr>
              <a:t>wastewater, solid waste, water </a:t>
            </a:r>
            <a:r>
              <a:rPr lang="en-US" dirty="0">
                <a:solidFill>
                  <a:schemeClr val="accent5">
                    <a:lumMod val="50000"/>
                  </a:schemeClr>
                </a:solidFill>
                <a:latin typeface="Arial"/>
                <a:cs typeface="Arial"/>
              </a:rPr>
              <a:t>and</a:t>
            </a:r>
            <a:r>
              <a:rPr lang="en-US">
                <a:solidFill>
                  <a:schemeClr val="accent5">
                    <a:lumMod val="50000"/>
                  </a:schemeClr>
                </a:solidFill>
                <a:latin typeface="Arial"/>
                <a:cs typeface="Arial"/>
              </a:rPr>
              <a:t> energy management</a:t>
            </a:r>
            <a:r>
              <a:rPr lang="en-US" dirty="0">
                <a:solidFill>
                  <a:schemeClr val="accent5">
                    <a:lumMod val="50000"/>
                  </a:schemeClr>
                </a:solidFill>
                <a:latin typeface="Arial"/>
                <a:cs typeface="Arial"/>
              </a:rPr>
              <a:t> infrastructure.</a:t>
            </a:r>
            <a:endParaRPr lang="en-US" dirty="0">
              <a:solidFill>
                <a:schemeClr val="accent5">
                  <a:lumMod val="50000"/>
                </a:schemeClr>
              </a:solidFill>
              <a:cs typeface="Arial" panose="020B0604020202020204" pitchFamily="34" charset="0"/>
            </a:endParaRPr>
          </a:p>
          <a:p>
            <a:pPr marL="0" indent="0">
              <a:lnSpc>
                <a:spcPct val="113999"/>
              </a:lnSpc>
              <a:spcAft>
                <a:spcPts val="600"/>
              </a:spcAft>
              <a:buNone/>
            </a:pPr>
            <a:endParaRPr lang="en-US" dirty="0">
              <a:solidFill>
                <a:srgbClr val="404445"/>
              </a:solidFill>
              <a:cs typeface="Arial" panose="020B0604020202020204" pitchFamily="34" charset="0"/>
            </a:endParaRPr>
          </a:p>
          <a:p>
            <a:pPr marL="233045" indent="-233045">
              <a:lnSpc>
                <a:spcPct val="113999"/>
              </a:lnSpc>
              <a:spcAft>
                <a:spcPts val="600"/>
              </a:spcAft>
              <a:buFont typeface="Wingdings"/>
              <a:buChar char="Ø"/>
            </a:pPr>
            <a:endParaRPr lang="en-US" dirty="0">
              <a:cs typeface="Arial" panose="020B0604020202020204" pitchFamily="34" charset="0"/>
            </a:endParaRPr>
          </a:p>
          <a:p>
            <a:pPr marL="233045" indent="-233045">
              <a:lnSpc>
                <a:spcPct val="113999"/>
              </a:lnSpc>
              <a:spcAft>
                <a:spcPts val="600"/>
              </a:spcAft>
              <a:buFont typeface="Wingdings"/>
              <a:buChar char="Ø"/>
            </a:pPr>
            <a:endParaRPr lang="en-US" dirty="0">
              <a:cs typeface="Arial" panose="020B0604020202020204" pitchFamily="34" charset="0"/>
            </a:endParaRPr>
          </a:p>
          <a:p>
            <a:pPr marL="233045" indent="-233045">
              <a:lnSpc>
                <a:spcPct val="113999"/>
              </a:lnSpc>
              <a:spcAft>
                <a:spcPts val="600"/>
              </a:spcAft>
              <a:buFont typeface="Wingdings"/>
              <a:buChar char="Ø"/>
            </a:pPr>
            <a:endParaRPr lang="en-US" dirty="0">
              <a:cs typeface="Arial" panose="020B0604020202020204" pitchFamily="34" charset="0"/>
            </a:endParaRPr>
          </a:p>
          <a:p>
            <a:pPr marL="233045" indent="-233045">
              <a:lnSpc>
                <a:spcPct val="113999"/>
              </a:lnSpc>
              <a:spcAft>
                <a:spcPts val="600"/>
              </a:spcAft>
              <a:buFont typeface="Wingdings"/>
              <a:buChar char="Ø"/>
            </a:pPr>
            <a:endParaRPr lang="en-US" dirty="0">
              <a:cs typeface="Arial" panose="020B0604020202020204" pitchFamily="34" charset="0"/>
            </a:endParaRPr>
          </a:p>
          <a:p>
            <a:pPr marL="0" indent="0">
              <a:lnSpc>
                <a:spcPct val="113999"/>
              </a:lnSpc>
              <a:buNone/>
            </a:pPr>
            <a:endParaRPr lang="en-GB" dirty="0">
              <a:cs typeface="Arial" panose="020B0604020202020204" pitchFamily="34" charset="0"/>
            </a:endParaRPr>
          </a:p>
        </p:txBody>
      </p:sp>
      <p:sp>
        <p:nvSpPr>
          <p:cNvPr id="6" name="Title 5">
            <a:extLst>
              <a:ext uri="{FF2B5EF4-FFF2-40B4-BE49-F238E27FC236}">
                <a16:creationId xmlns:a16="http://schemas.microsoft.com/office/drawing/2014/main" id="{F8F99BBB-3A60-C0A9-A2F3-95907695705E}"/>
              </a:ext>
            </a:extLst>
          </p:cNvPr>
          <p:cNvSpPr>
            <a:spLocks noGrp="1"/>
          </p:cNvSpPr>
          <p:nvPr>
            <p:ph type="title"/>
          </p:nvPr>
        </p:nvSpPr>
        <p:spPr/>
        <p:txBody>
          <a:bodyPr/>
          <a:lstStyle/>
          <a:p>
            <a:r>
              <a:rPr lang="en-GB" dirty="0">
                <a:latin typeface="Arial"/>
                <a:cs typeface="Arial"/>
              </a:rPr>
              <a:t>Climate challenges in peacekeeping operations</a:t>
            </a:r>
            <a:endParaRPr lang="en-GB" dirty="0">
              <a:cs typeface="Arial"/>
            </a:endParaRPr>
          </a:p>
        </p:txBody>
      </p:sp>
      <p:pic>
        <p:nvPicPr>
          <p:cNvPr id="9" name="Picture 8" descr="A group of people in military uniforms&#10;&#10;Description automatically generated">
            <a:extLst>
              <a:ext uri="{FF2B5EF4-FFF2-40B4-BE49-F238E27FC236}">
                <a16:creationId xmlns:a16="http://schemas.microsoft.com/office/drawing/2014/main" id="{6E8BAC43-C2CD-F3D8-646B-83B8199E0183}"/>
              </a:ext>
            </a:extLst>
          </p:cNvPr>
          <p:cNvPicPr>
            <a:picLocks noChangeAspect="1"/>
          </p:cNvPicPr>
          <p:nvPr/>
        </p:nvPicPr>
        <p:blipFill>
          <a:blip r:embed="rId3"/>
          <a:stretch>
            <a:fillRect/>
          </a:stretch>
        </p:blipFill>
        <p:spPr>
          <a:xfrm>
            <a:off x="2141452" y="3998068"/>
            <a:ext cx="5059667" cy="2922988"/>
          </a:xfrm>
          <a:prstGeom prst="rect">
            <a:avLst/>
          </a:prstGeom>
        </p:spPr>
      </p:pic>
    </p:spTree>
    <p:extLst>
      <p:ext uri="{BB962C8B-B14F-4D97-AF65-F5344CB8AC3E}">
        <p14:creationId xmlns:p14="http://schemas.microsoft.com/office/powerpoint/2010/main" val="991580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212AF-C27F-BAAF-9F5A-8DEAD605E744}"/>
              </a:ext>
            </a:extLst>
          </p:cNvPr>
          <p:cNvSpPr>
            <a:spLocks noGrp="1"/>
          </p:cNvSpPr>
          <p:nvPr>
            <p:ph type="title"/>
          </p:nvPr>
        </p:nvSpPr>
        <p:spPr/>
        <p:txBody>
          <a:bodyPr/>
          <a:lstStyle/>
          <a:p>
            <a:r>
              <a:rPr lang="en-US" dirty="0"/>
              <a:t>Environmental management – a risk management tool</a:t>
            </a:r>
          </a:p>
        </p:txBody>
      </p:sp>
      <p:sp>
        <p:nvSpPr>
          <p:cNvPr id="3" name="Content Placeholder 2">
            <a:extLst>
              <a:ext uri="{FF2B5EF4-FFF2-40B4-BE49-F238E27FC236}">
                <a16:creationId xmlns:a16="http://schemas.microsoft.com/office/drawing/2014/main" id="{4C7972F6-EE14-F41F-7D8B-6CBD4D301AA6}"/>
              </a:ext>
            </a:extLst>
          </p:cNvPr>
          <p:cNvSpPr>
            <a:spLocks noGrp="1"/>
          </p:cNvSpPr>
          <p:nvPr>
            <p:ph idx="1"/>
          </p:nvPr>
        </p:nvSpPr>
        <p:spPr/>
        <p:txBody>
          <a:bodyPr/>
          <a:lstStyle/>
          <a:p>
            <a:pPr>
              <a:spcAft>
                <a:spcPts val="600"/>
              </a:spcAft>
              <a:buFont typeface="Wingdings" panose="05000000000000000000" pitchFamily="2" charset="2"/>
              <a:buChar char="Ø"/>
            </a:pPr>
            <a:r>
              <a:rPr lang="en-US" dirty="0"/>
              <a:t>Implement the “Do no harm” principle in the field</a:t>
            </a:r>
          </a:p>
          <a:p>
            <a:pPr>
              <a:spcAft>
                <a:spcPts val="600"/>
              </a:spcAft>
              <a:buFont typeface="Wingdings" panose="05000000000000000000" pitchFamily="2" charset="2"/>
              <a:buChar char="Ø"/>
            </a:pPr>
            <a:r>
              <a:rPr lang="en-US" dirty="0"/>
              <a:t>Minimize risk for the host community, ecosystems, and community livelihoods</a:t>
            </a:r>
          </a:p>
          <a:p>
            <a:pPr>
              <a:spcAft>
                <a:spcPts val="600"/>
              </a:spcAft>
              <a:buFont typeface="Wingdings" panose="05000000000000000000" pitchFamily="2" charset="2"/>
              <a:buChar char="Ø"/>
            </a:pPr>
            <a:r>
              <a:rPr lang="en-US" dirty="0"/>
              <a:t>Minimize risk for the health and safety of peacekeepers</a:t>
            </a:r>
          </a:p>
          <a:p>
            <a:pPr>
              <a:spcAft>
                <a:spcPts val="600"/>
              </a:spcAft>
              <a:buFont typeface="Wingdings" panose="05000000000000000000" pitchFamily="2" charset="2"/>
              <a:buChar char="Ø"/>
            </a:pPr>
            <a:r>
              <a:rPr lang="en-US" dirty="0"/>
              <a:t>Protect the reputation of the UN as a responsible organization</a:t>
            </a:r>
          </a:p>
          <a:p>
            <a:endParaRPr lang="en-US" dirty="0"/>
          </a:p>
          <a:p>
            <a:r>
              <a:rPr lang="en-US" dirty="0"/>
              <a:t>Key risks to manage in the field</a:t>
            </a:r>
          </a:p>
          <a:p>
            <a:pPr lvl="1"/>
            <a:r>
              <a:rPr lang="en-US" b="1" dirty="0"/>
              <a:t>Wastewater</a:t>
            </a:r>
            <a:r>
              <a:rPr lang="en-US" dirty="0"/>
              <a:t> </a:t>
            </a:r>
          </a:p>
          <a:p>
            <a:pPr lvl="1"/>
            <a:r>
              <a:rPr lang="en-US" b="1" dirty="0"/>
              <a:t>Solid waste, including hazardous waste </a:t>
            </a:r>
            <a:endParaRPr lang="en-US" dirty="0"/>
          </a:p>
        </p:txBody>
      </p:sp>
      <p:pic>
        <p:nvPicPr>
          <p:cNvPr id="4" name="Picture 3" descr="A group of soldiers standing next to a truck&#10;&#10;Description automatically generated with low confidence">
            <a:extLst>
              <a:ext uri="{FF2B5EF4-FFF2-40B4-BE49-F238E27FC236}">
                <a16:creationId xmlns:a16="http://schemas.microsoft.com/office/drawing/2014/main" id="{A1CA9E6C-546B-F33F-7165-B3B108E1D86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065607" y="4772219"/>
            <a:ext cx="2951882" cy="1967441"/>
          </a:xfrm>
          <a:prstGeom prst="rect">
            <a:avLst/>
          </a:prstGeom>
        </p:spPr>
      </p:pic>
      <p:pic>
        <p:nvPicPr>
          <p:cNvPr id="5" name="Picture 4" descr="A picture containing person, outdoor&#10;&#10;Description automatically generated">
            <a:extLst>
              <a:ext uri="{FF2B5EF4-FFF2-40B4-BE49-F238E27FC236}">
                <a16:creationId xmlns:a16="http://schemas.microsoft.com/office/drawing/2014/main" id="{B3026BEB-1699-F943-A01B-462330F6539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4636" y="4772219"/>
            <a:ext cx="3102660" cy="1939163"/>
          </a:xfrm>
          <a:prstGeom prst="rect">
            <a:avLst/>
          </a:prstGeom>
        </p:spPr>
      </p:pic>
    </p:spTree>
    <p:extLst>
      <p:ext uri="{BB962C8B-B14F-4D97-AF65-F5344CB8AC3E}">
        <p14:creationId xmlns:p14="http://schemas.microsoft.com/office/powerpoint/2010/main" val="1920419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sosceles Triangle 6">
            <a:extLst>
              <a:ext uri="{FF2B5EF4-FFF2-40B4-BE49-F238E27FC236}">
                <a16:creationId xmlns:a16="http://schemas.microsoft.com/office/drawing/2014/main" id="{838AF07F-598C-1A4B-B3EC-C25C5748BE74}"/>
              </a:ext>
            </a:extLst>
          </p:cNvPr>
          <p:cNvSpPr/>
          <p:nvPr/>
        </p:nvSpPr>
        <p:spPr bwMode="auto">
          <a:xfrm>
            <a:off x="1363172" y="2609020"/>
            <a:ext cx="6640042" cy="779348"/>
          </a:xfrm>
          <a:prstGeom prst="triangle">
            <a:avLst/>
          </a:prstGeom>
          <a:solidFill>
            <a:schemeClr val="tx1">
              <a:lumMod val="40000"/>
              <a:lumOff val="60000"/>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9" name="TextBox 8">
            <a:extLst>
              <a:ext uri="{FF2B5EF4-FFF2-40B4-BE49-F238E27FC236}">
                <a16:creationId xmlns:a16="http://schemas.microsoft.com/office/drawing/2014/main" id="{62306F55-6647-D54A-9913-5D15A03938BB}"/>
              </a:ext>
            </a:extLst>
          </p:cNvPr>
          <p:cNvSpPr txBox="1"/>
          <p:nvPr/>
        </p:nvSpPr>
        <p:spPr>
          <a:xfrm>
            <a:off x="3655554" y="2938489"/>
            <a:ext cx="2208070" cy="338554"/>
          </a:xfrm>
          <a:prstGeom prst="rect">
            <a:avLst/>
          </a:prstGeom>
          <a:noFill/>
        </p:spPr>
        <p:txBody>
          <a:bodyPr wrap="square" rtlCol="0">
            <a:spAutoFit/>
          </a:bodyPr>
          <a:lstStyle/>
          <a:p>
            <a:pPr marL="0" marR="0" lvl="0" indent="0" algn="ctr" defTabSz="97548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A84C0"/>
                </a:solidFill>
                <a:effectLst/>
                <a:uLnTx/>
                <a:uFillTx/>
                <a:latin typeface="Arial"/>
                <a:ea typeface="+mn-ea"/>
                <a:cs typeface="+mn-cs"/>
              </a:rPr>
              <a:t>Five Strategy Pillars</a:t>
            </a:r>
            <a:endParaRPr kumimoji="0" lang="en-GB" sz="1600" b="1" i="0" u="none" strike="noStrike" kern="1200" cap="none" spc="0" normalizeH="0" baseline="0" noProof="0" dirty="0">
              <a:ln>
                <a:noFill/>
              </a:ln>
              <a:solidFill>
                <a:srgbClr val="0A84C0"/>
              </a:solidFill>
              <a:effectLst/>
              <a:uLnTx/>
              <a:uFillTx/>
              <a:latin typeface="Arial"/>
              <a:ea typeface="+mn-ea"/>
              <a:cs typeface="+mn-cs"/>
            </a:endParaRPr>
          </a:p>
        </p:txBody>
      </p:sp>
      <p:sp>
        <p:nvSpPr>
          <p:cNvPr id="10" name="Rectangle 9">
            <a:extLst>
              <a:ext uri="{FF2B5EF4-FFF2-40B4-BE49-F238E27FC236}">
                <a16:creationId xmlns:a16="http://schemas.microsoft.com/office/drawing/2014/main" id="{5E0A4379-DE92-F44A-99BD-45A1CCC291B8}"/>
              </a:ext>
            </a:extLst>
          </p:cNvPr>
          <p:cNvSpPr/>
          <p:nvPr/>
        </p:nvSpPr>
        <p:spPr bwMode="auto">
          <a:xfrm>
            <a:off x="1363172" y="3480060"/>
            <a:ext cx="1241268" cy="2684206"/>
          </a:xfrm>
          <a:prstGeom prst="rect">
            <a:avLst/>
          </a:prstGeom>
          <a:solidFill>
            <a:schemeClr val="tx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FAD31FB7-8CB4-2A48-97CF-A62834210C5B}"/>
              </a:ext>
            </a:extLst>
          </p:cNvPr>
          <p:cNvSpPr/>
          <p:nvPr/>
        </p:nvSpPr>
        <p:spPr bwMode="auto">
          <a:xfrm>
            <a:off x="2689067" y="3480060"/>
            <a:ext cx="1241268" cy="2684206"/>
          </a:xfrm>
          <a:prstGeom prst="rect">
            <a:avLst/>
          </a:prstGeom>
          <a:solidFill>
            <a:schemeClr val="tx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4825F735-1612-AF43-9D6E-DF503368875B}"/>
              </a:ext>
            </a:extLst>
          </p:cNvPr>
          <p:cNvSpPr/>
          <p:nvPr/>
        </p:nvSpPr>
        <p:spPr bwMode="auto">
          <a:xfrm>
            <a:off x="4034323" y="3480060"/>
            <a:ext cx="1241268" cy="2684206"/>
          </a:xfrm>
          <a:prstGeom prst="rect">
            <a:avLst/>
          </a:prstGeom>
          <a:solidFill>
            <a:schemeClr val="tx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B6B24660-1096-354F-9F70-F6A351C57438}"/>
              </a:ext>
            </a:extLst>
          </p:cNvPr>
          <p:cNvSpPr/>
          <p:nvPr/>
        </p:nvSpPr>
        <p:spPr bwMode="auto">
          <a:xfrm>
            <a:off x="5360994" y="3480060"/>
            <a:ext cx="1241268" cy="2684206"/>
          </a:xfrm>
          <a:prstGeom prst="rect">
            <a:avLst/>
          </a:prstGeom>
          <a:solidFill>
            <a:schemeClr val="tx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14" name="Rectangle 13">
            <a:extLst>
              <a:ext uri="{FF2B5EF4-FFF2-40B4-BE49-F238E27FC236}">
                <a16:creationId xmlns:a16="http://schemas.microsoft.com/office/drawing/2014/main" id="{697CEA7F-131D-8A4B-BFF2-E981D5971C79}"/>
              </a:ext>
            </a:extLst>
          </p:cNvPr>
          <p:cNvSpPr/>
          <p:nvPr/>
        </p:nvSpPr>
        <p:spPr bwMode="auto">
          <a:xfrm>
            <a:off x="6687665" y="3473299"/>
            <a:ext cx="1241269" cy="2684206"/>
          </a:xfrm>
          <a:prstGeom prst="rect">
            <a:avLst/>
          </a:prstGeom>
          <a:solidFill>
            <a:schemeClr val="tx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15" name="TextBox 14">
            <a:extLst>
              <a:ext uri="{FF2B5EF4-FFF2-40B4-BE49-F238E27FC236}">
                <a16:creationId xmlns:a16="http://schemas.microsoft.com/office/drawing/2014/main" id="{F391BCDF-287B-124D-9F3F-5D9A1C5311E0}"/>
              </a:ext>
            </a:extLst>
          </p:cNvPr>
          <p:cNvSpPr txBox="1"/>
          <p:nvPr/>
        </p:nvSpPr>
        <p:spPr>
          <a:xfrm>
            <a:off x="1574539" y="5378102"/>
            <a:ext cx="890452" cy="338554"/>
          </a:xfrm>
          <a:prstGeom prst="rect">
            <a:avLst/>
          </a:prstGeom>
          <a:noFill/>
        </p:spPr>
        <p:txBody>
          <a:bodyPr wrap="square" rtlCol="0">
            <a:spAutoFit/>
          </a:bodyPr>
          <a:lstStyle/>
          <a:p>
            <a:pPr marL="0" marR="0" lvl="0" indent="0" algn="ctr" defTabSz="97548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a:ea typeface="+mn-ea"/>
                <a:cs typeface="+mn-cs"/>
              </a:rPr>
              <a:t>Energy</a:t>
            </a:r>
            <a:endParaRPr kumimoji="0" lang="en-GB" sz="1600" b="1" i="0" u="none" strike="noStrike" kern="1200" cap="none" spc="0" normalizeH="0" baseline="0" noProof="0" dirty="0">
              <a:ln>
                <a:noFill/>
              </a:ln>
              <a:solidFill>
                <a:srgbClr val="FFFFFF"/>
              </a:solidFill>
              <a:effectLst/>
              <a:uLnTx/>
              <a:uFillTx/>
              <a:latin typeface="Arial"/>
              <a:ea typeface="+mn-ea"/>
              <a:cs typeface="+mn-cs"/>
            </a:endParaRPr>
          </a:p>
        </p:txBody>
      </p:sp>
      <p:sp>
        <p:nvSpPr>
          <p:cNvPr id="16" name="Freeform 5">
            <a:extLst>
              <a:ext uri="{FF2B5EF4-FFF2-40B4-BE49-F238E27FC236}">
                <a16:creationId xmlns:a16="http://schemas.microsoft.com/office/drawing/2014/main" id="{41D65FC5-9AC9-F242-BD0B-280D09A25996}"/>
              </a:ext>
            </a:extLst>
          </p:cNvPr>
          <p:cNvSpPr>
            <a:spLocks noEditPoints="1"/>
          </p:cNvSpPr>
          <p:nvPr/>
        </p:nvSpPr>
        <p:spPr bwMode="auto">
          <a:xfrm>
            <a:off x="1603186" y="3710820"/>
            <a:ext cx="733405" cy="1047635"/>
          </a:xfrm>
          <a:custGeom>
            <a:avLst/>
            <a:gdLst>
              <a:gd name="T0" fmla="*/ 407 w 712"/>
              <a:gd name="T1" fmla="*/ 1059 h 1157"/>
              <a:gd name="T2" fmla="*/ 486 w 712"/>
              <a:gd name="T3" fmla="*/ 1006 h 1157"/>
              <a:gd name="T4" fmla="*/ 377 w 712"/>
              <a:gd name="T5" fmla="*/ 977 h 1157"/>
              <a:gd name="T6" fmla="*/ 407 w 712"/>
              <a:gd name="T7" fmla="*/ 953 h 1157"/>
              <a:gd name="T8" fmla="*/ 473 w 712"/>
              <a:gd name="T9" fmla="*/ 923 h 1157"/>
              <a:gd name="T10" fmla="*/ 377 w 712"/>
              <a:gd name="T11" fmla="*/ 924 h 1157"/>
              <a:gd name="T12" fmla="*/ 353 w 712"/>
              <a:gd name="T13" fmla="*/ 695 h 1157"/>
              <a:gd name="T14" fmla="*/ 352 w 712"/>
              <a:gd name="T15" fmla="*/ 567 h 1157"/>
              <a:gd name="T16" fmla="*/ 140 w 712"/>
              <a:gd name="T17" fmla="*/ 408 h 1157"/>
              <a:gd name="T18" fmla="*/ 298 w 712"/>
              <a:gd name="T19" fmla="*/ 540 h 1157"/>
              <a:gd name="T20" fmla="*/ 495 w 712"/>
              <a:gd name="T21" fmla="*/ 260 h 1157"/>
              <a:gd name="T22" fmla="*/ 385 w 712"/>
              <a:gd name="T23" fmla="*/ 506 h 1157"/>
              <a:gd name="T24" fmla="*/ 495 w 712"/>
              <a:gd name="T25" fmla="*/ 260 h 1157"/>
              <a:gd name="T26" fmla="*/ 202 w 712"/>
              <a:gd name="T27" fmla="*/ 53 h 1157"/>
              <a:gd name="T28" fmla="*/ 25 w 712"/>
              <a:gd name="T29" fmla="*/ 303 h 1157"/>
              <a:gd name="T30" fmla="*/ 37 w 712"/>
              <a:gd name="T31" fmla="*/ 456 h 1157"/>
              <a:gd name="T32" fmla="*/ 138 w 712"/>
              <a:gd name="T33" fmla="*/ 659 h 1157"/>
              <a:gd name="T34" fmla="*/ 189 w 712"/>
              <a:gd name="T35" fmla="*/ 850 h 1157"/>
              <a:gd name="T36" fmla="*/ 336 w 712"/>
              <a:gd name="T37" fmla="*/ 637 h 1157"/>
              <a:gd name="T38" fmla="*/ 257 w 712"/>
              <a:gd name="T39" fmla="*/ 614 h 1157"/>
              <a:gd name="T40" fmla="*/ 96 w 712"/>
              <a:gd name="T41" fmla="*/ 354 h 1157"/>
              <a:gd name="T42" fmla="*/ 326 w 712"/>
              <a:gd name="T43" fmla="*/ 399 h 1157"/>
              <a:gd name="T44" fmla="*/ 562 w 712"/>
              <a:gd name="T45" fmla="*/ 163 h 1157"/>
              <a:gd name="T46" fmla="*/ 457 w 712"/>
              <a:gd name="T47" fmla="*/ 563 h 1157"/>
              <a:gd name="T48" fmla="*/ 363 w 712"/>
              <a:gd name="T49" fmla="*/ 635 h 1157"/>
              <a:gd name="T50" fmla="*/ 509 w 712"/>
              <a:gd name="T51" fmla="*/ 859 h 1157"/>
              <a:gd name="T52" fmla="*/ 543 w 712"/>
              <a:gd name="T53" fmla="*/ 735 h 1157"/>
              <a:gd name="T54" fmla="*/ 618 w 712"/>
              <a:gd name="T55" fmla="*/ 575 h 1157"/>
              <a:gd name="T56" fmla="*/ 689 w 712"/>
              <a:gd name="T57" fmla="*/ 383 h 1157"/>
              <a:gd name="T58" fmla="*/ 668 w 712"/>
              <a:gd name="T59" fmla="*/ 222 h 1157"/>
              <a:gd name="T60" fmla="*/ 524 w 712"/>
              <a:gd name="T61" fmla="*/ 58 h 1157"/>
              <a:gd name="T62" fmla="*/ 310 w 712"/>
              <a:gd name="T63" fmla="*/ 2 h 1157"/>
              <a:gd name="T64" fmla="*/ 514 w 712"/>
              <a:gd name="T65" fmla="*/ 29 h 1157"/>
              <a:gd name="T66" fmla="*/ 672 w 712"/>
              <a:gd name="T67" fmla="*/ 177 h 1157"/>
              <a:gd name="T68" fmla="*/ 711 w 712"/>
              <a:gd name="T69" fmla="*/ 327 h 1157"/>
              <a:gd name="T70" fmla="*/ 698 w 712"/>
              <a:gd name="T71" fmla="*/ 453 h 1157"/>
              <a:gd name="T72" fmla="*/ 570 w 712"/>
              <a:gd name="T73" fmla="*/ 717 h 1157"/>
              <a:gd name="T74" fmla="*/ 545 w 712"/>
              <a:gd name="T75" fmla="*/ 846 h 1157"/>
              <a:gd name="T76" fmla="*/ 493 w 712"/>
              <a:gd name="T77" fmla="*/ 929 h 1157"/>
              <a:gd name="T78" fmla="*/ 507 w 712"/>
              <a:gd name="T79" fmla="*/ 1010 h 1157"/>
              <a:gd name="T80" fmla="*/ 464 w 712"/>
              <a:gd name="T81" fmla="*/ 1095 h 1157"/>
              <a:gd name="T82" fmla="*/ 246 w 712"/>
              <a:gd name="T83" fmla="*/ 1095 h 1157"/>
              <a:gd name="T84" fmla="*/ 218 w 712"/>
              <a:gd name="T85" fmla="*/ 1037 h 1157"/>
              <a:gd name="T86" fmla="*/ 218 w 712"/>
              <a:gd name="T87" fmla="*/ 930 h 1157"/>
              <a:gd name="T88" fmla="*/ 150 w 712"/>
              <a:gd name="T89" fmla="*/ 745 h 1157"/>
              <a:gd name="T90" fmla="*/ 23 w 712"/>
              <a:gd name="T91" fmla="*/ 487 h 1157"/>
              <a:gd name="T92" fmla="*/ 1 w 712"/>
              <a:gd name="T93" fmla="*/ 361 h 1157"/>
              <a:gd name="T94" fmla="*/ 149 w 712"/>
              <a:gd name="T95" fmla="*/ 59 h 1157"/>
              <a:gd name="T96" fmla="*/ 310 w 712"/>
              <a:gd name="T97" fmla="*/ 2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2" h="1157">
                <a:moveTo>
                  <a:pt x="377" y="1083"/>
                </a:moveTo>
                <a:cubicBezTo>
                  <a:pt x="407" y="1083"/>
                  <a:pt x="437" y="1083"/>
                  <a:pt x="466" y="1083"/>
                </a:cubicBezTo>
                <a:cubicBezTo>
                  <a:pt x="478" y="1083"/>
                  <a:pt x="486" y="1070"/>
                  <a:pt x="486" y="1059"/>
                </a:cubicBezTo>
                <a:cubicBezTo>
                  <a:pt x="460" y="1059"/>
                  <a:pt x="433" y="1059"/>
                  <a:pt x="407" y="1059"/>
                </a:cubicBezTo>
                <a:cubicBezTo>
                  <a:pt x="393" y="1058"/>
                  <a:pt x="380" y="1070"/>
                  <a:pt x="377" y="1083"/>
                </a:cubicBezTo>
                <a:moveTo>
                  <a:pt x="377" y="1030"/>
                </a:moveTo>
                <a:cubicBezTo>
                  <a:pt x="407" y="1030"/>
                  <a:pt x="436" y="1030"/>
                  <a:pt x="466" y="1030"/>
                </a:cubicBezTo>
                <a:cubicBezTo>
                  <a:pt x="478" y="1030"/>
                  <a:pt x="486" y="1017"/>
                  <a:pt x="486" y="1006"/>
                </a:cubicBezTo>
                <a:cubicBezTo>
                  <a:pt x="460" y="1006"/>
                  <a:pt x="433" y="1006"/>
                  <a:pt x="407" y="1006"/>
                </a:cubicBezTo>
                <a:cubicBezTo>
                  <a:pt x="393" y="1005"/>
                  <a:pt x="380" y="1017"/>
                  <a:pt x="377" y="1030"/>
                </a:cubicBezTo>
                <a:moveTo>
                  <a:pt x="380" y="970"/>
                </a:moveTo>
                <a:cubicBezTo>
                  <a:pt x="379" y="972"/>
                  <a:pt x="377" y="975"/>
                  <a:pt x="377" y="977"/>
                </a:cubicBezTo>
                <a:cubicBezTo>
                  <a:pt x="404" y="977"/>
                  <a:pt x="430" y="977"/>
                  <a:pt x="457" y="977"/>
                </a:cubicBezTo>
                <a:cubicBezTo>
                  <a:pt x="462" y="977"/>
                  <a:pt x="468" y="978"/>
                  <a:pt x="473" y="975"/>
                </a:cubicBezTo>
                <a:cubicBezTo>
                  <a:pt x="482" y="971"/>
                  <a:pt x="486" y="962"/>
                  <a:pt x="486" y="953"/>
                </a:cubicBezTo>
                <a:cubicBezTo>
                  <a:pt x="460" y="953"/>
                  <a:pt x="433" y="953"/>
                  <a:pt x="407" y="953"/>
                </a:cubicBezTo>
                <a:cubicBezTo>
                  <a:pt x="396" y="953"/>
                  <a:pt x="385" y="960"/>
                  <a:pt x="380" y="970"/>
                </a:cubicBezTo>
                <a:moveTo>
                  <a:pt x="377" y="924"/>
                </a:moveTo>
                <a:cubicBezTo>
                  <a:pt x="404" y="924"/>
                  <a:pt x="432" y="924"/>
                  <a:pt x="460" y="924"/>
                </a:cubicBezTo>
                <a:cubicBezTo>
                  <a:pt x="464" y="924"/>
                  <a:pt x="469" y="925"/>
                  <a:pt x="473" y="923"/>
                </a:cubicBezTo>
                <a:cubicBezTo>
                  <a:pt x="482" y="919"/>
                  <a:pt x="486" y="909"/>
                  <a:pt x="486" y="900"/>
                </a:cubicBezTo>
                <a:cubicBezTo>
                  <a:pt x="461" y="900"/>
                  <a:pt x="436" y="900"/>
                  <a:pt x="411" y="900"/>
                </a:cubicBezTo>
                <a:cubicBezTo>
                  <a:pt x="407" y="900"/>
                  <a:pt x="403" y="900"/>
                  <a:pt x="399" y="901"/>
                </a:cubicBezTo>
                <a:cubicBezTo>
                  <a:pt x="388" y="904"/>
                  <a:pt x="380" y="914"/>
                  <a:pt x="377" y="924"/>
                </a:cubicBezTo>
                <a:moveTo>
                  <a:pt x="353" y="695"/>
                </a:moveTo>
                <a:cubicBezTo>
                  <a:pt x="349" y="749"/>
                  <a:pt x="349" y="803"/>
                  <a:pt x="354" y="857"/>
                </a:cubicBezTo>
                <a:cubicBezTo>
                  <a:pt x="357" y="830"/>
                  <a:pt x="360" y="804"/>
                  <a:pt x="360" y="776"/>
                </a:cubicBezTo>
                <a:cubicBezTo>
                  <a:pt x="360" y="749"/>
                  <a:pt x="359" y="722"/>
                  <a:pt x="353" y="695"/>
                </a:cubicBezTo>
                <a:moveTo>
                  <a:pt x="348" y="553"/>
                </a:moveTo>
                <a:cubicBezTo>
                  <a:pt x="344" y="560"/>
                  <a:pt x="339" y="568"/>
                  <a:pt x="333" y="574"/>
                </a:cubicBezTo>
                <a:cubicBezTo>
                  <a:pt x="337" y="580"/>
                  <a:pt x="340" y="587"/>
                  <a:pt x="345" y="593"/>
                </a:cubicBezTo>
                <a:cubicBezTo>
                  <a:pt x="347" y="584"/>
                  <a:pt x="349" y="575"/>
                  <a:pt x="352" y="567"/>
                </a:cubicBezTo>
                <a:cubicBezTo>
                  <a:pt x="353" y="563"/>
                  <a:pt x="355" y="559"/>
                  <a:pt x="355" y="555"/>
                </a:cubicBezTo>
                <a:cubicBezTo>
                  <a:pt x="353" y="555"/>
                  <a:pt x="351" y="552"/>
                  <a:pt x="348" y="553"/>
                </a:cubicBezTo>
                <a:moveTo>
                  <a:pt x="123" y="399"/>
                </a:moveTo>
                <a:cubicBezTo>
                  <a:pt x="128" y="403"/>
                  <a:pt x="134" y="405"/>
                  <a:pt x="140" y="408"/>
                </a:cubicBezTo>
                <a:cubicBezTo>
                  <a:pt x="172" y="423"/>
                  <a:pt x="203" y="441"/>
                  <a:pt x="230" y="464"/>
                </a:cubicBezTo>
                <a:cubicBezTo>
                  <a:pt x="257" y="486"/>
                  <a:pt x="281" y="514"/>
                  <a:pt x="294" y="547"/>
                </a:cubicBezTo>
                <a:cubicBezTo>
                  <a:pt x="295" y="549"/>
                  <a:pt x="295" y="552"/>
                  <a:pt x="297" y="551"/>
                </a:cubicBezTo>
                <a:cubicBezTo>
                  <a:pt x="300" y="548"/>
                  <a:pt x="298" y="543"/>
                  <a:pt x="298" y="540"/>
                </a:cubicBezTo>
                <a:cubicBezTo>
                  <a:pt x="291" y="510"/>
                  <a:pt x="271" y="486"/>
                  <a:pt x="249" y="467"/>
                </a:cubicBezTo>
                <a:cubicBezTo>
                  <a:pt x="216" y="439"/>
                  <a:pt x="176" y="418"/>
                  <a:pt x="136" y="403"/>
                </a:cubicBezTo>
                <a:cubicBezTo>
                  <a:pt x="132" y="401"/>
                  <a:pt x="127" y="400"/>
                  <a:pt x="123" y="399"/>
                </a:cubicBezTo>
                <a:moveTo>
                  <a:pt x="495" y="260"/>
                </a:moveTo>
                <a:cubicBezTo>
                  <a:pt x="474" y="281"/>
                  <a:pt x="454" y="303"/>
                  <a:pt x="436" y="327"/>
                </a:cubicBezTo>
                <a:cubicBezTo>
                  <a:pt x="415" y="356"/>
                  <a:pt x="397" y="387"/>
                  <a:pt x="386" y="422"/>
                </a:cubicBezTo>
                <a:cubicBezTo>
                  <a:pt x="378" y="447"/>
                  <a:pt x="375" y="474"/>
                  <a:pt x="381" y="500"/>
                </a:cubicBezTo>
                <a:cubicBezTo>
                  <a:pt x="382" y="502"/>
                  <a:pt x="382" y="506"/>
                  <a:pt x="385" y="506"/>
                </a:cubicBezTo>
                <a:cubicBezTo>
                  <a:pt x="385" y="495"/>
                  <a:pt x="385" y="484"/>
                  <a:pt x="387" y="472"/>
                </a:cubicBezTo>
                <a:cubicBezTo>
                  <a:pt x="392" y="435"/>
                  <a:pt x="405" y="398"/>
                  <a:pt x="423" y="365"/>
                </a:cubicBezTo>
                <a:cubicBezTo>
                  <a:pt x="448" y="318"/>
                  <a:pt x="482" y="276"/>
                  <a:pt x="519" y="238"/>
                </a:cubicBezTo>
                <a:cubicBezTo>
                  <a:pt x="510" y="245"/>
                  <a:pt x="503" y="253"/>
                  <a:pt x="495" y="260"/>
                </a:cubicBezTo>
                <a:moveTo>
                  <a:pt x="322" y="22"/>
                </a:moveTo>
                <a:cubicBezTo>
                  <a:pt x="315" y="24"/>
                  <a:pt x="307" y="23"/>
                  <a:pt x="299" y="24"/>
                </a:cubicBezTo>
                <a:cubicBezTo>
                  <a:pt x="294" y="25"/>
                  <a:pt x="289" y="26"/>
                  <a:pt x="284" y="26"/>
                </a:cubicBezTo>
                <a:cubicBezTo>
                  <a:pt x="256" y="33"/>
                  <a:pt x="228" y="40"/>
                  <a:pt x="202" y="53"/>
                </a:cubicBezTo>
                <a:cubicBezTo>
                  <a:pt x="188" y="59"/>
                  <a:pt x="176" y="67"/>
                  <a:pt x="164" y="75"/>
                </a:cubicBezTo>
                <a:cubicBezTo>
                  <a:pt x="147" y="86"/>
                  <a:pt x="131" y="99"/>
                  <a:pt x="117" y="113"/>
                </a:cubicBezTo>
                <a:cubicBezTo>
                  <a:pt x="78" y="152"/>
                  <a:pt x="51" y="201"/>
                  <a:pt x="36" y="253"/>
                </a:cubicBezTo>
                <a:cubicBezTo>
                  <a:pt x="30" y="269"/>
                  <a:pt x="28" y="286"/>
                  <a:pt x="25" y="303"/>
                </a:cubicBezTo>
                <a:cubicBezTo>
                  <a:pt x="24" y="316"/>
                  <a:pt x="22" y="328"/>
                  <a:pt x="22" y="341"/>
                </a:cubicBezTo>
                <a:cubicBezTo>
                  <a:pt x="22" y="358"/>
                  <a:pt x="21" y="376"/>
                  <a:pt x="24" y="392"/>
                </a:cubicBezTo>
                <a:cubicBezTo>
                  <a:pt x="26" y="403"/>
                  <a:pt x="26" y="413"/>
                  <a:pt x="30" y="423"/>
                </a:cubicBezTo>
                <a:cubicBezTo>
                  <a:pt x="32" y="434"/>
                  <a:pt x="33" y="446"/>
                  <a:pt x="37" y="456"/>
                </a:cubicBezTo>
                <a:cubicBezTo>
                  <a:pt x="41" y="470"/>
                  <a:pt x="45" y="485"/>
                  <a:pt x="51" y="499"/>
                </a:cubicBezTo>
                <a:cubicBezTo>
                  <a:pt x="56" y="511"/>
                  <a:pt x="60" y="524"/>
                  <a:pt x="67" y="537"/>
                </a:cubicBezTo>
                <a:cubicBezTo>
                  <a:pt x="83" y="570"/>
                  <a:pt x="103" y="600"/>
                  <a:pt x="122" y="632"/>
                </a:cubicBezTo>
                <a:cubicBezTo>
                  <a:pt x="128" y="640"/>
                  <a:pt x="132" y="650"/>
                  <a:pt x="138" y="659"/>
                </a:cubicBezTo>
                <a:cubicBezTo>
                  <a:pt x="145" y="670"/>
                  <a:pt x="150" y="682"/>
                  <a:pt x="156" y="694"/>
                </a:cubicBezTo>
                <a:cubicBezTo>
                  <a:pt x="161" y="708"/>
                  <a:pt x="167" y="722"/>
                  <a:pt x="170" y="736"/>
                </a:cubicBezTo>
                <a:cubicBezTo>
                  <a:pt x="173" y="757"/>
                  <a:pt x="175" y="777"/>
                  <a:pt x="176" y="797"/>
                </a:cubicBezTo>
                <a:cubicBezTo>
                  <a:pt x="178" y="815"/>
                  <a:pt x="180" y="834"/>
                  <a:pt x="189" y="850"/>
                </a:cubicBezTo>
                <a:cubicBezTo>
                  <a:pt x="194" y="860"/>
                  <a:pt x="204" y="867"/>
                  <a:pt x="215" y="869"/>
                </a:cubicBezTo>
                <a:cubicBezTo>
                  <a:pt x="229" y="872"/>
                  <a:pt x="243" y="870"/>
                  <a:pt x="257" y="872"/>
                </a:cubicBezTo>
                <a:cubicBezTo>
                  <a:pt x="281" y="872"/>
                  <a:pt x="305" y="871"/>
                  <a:pt x="330" y="872"/>
                </a:cubicBezTo>
                <a:cubicBezTo>
                  <a:pt x="323" y="794"/>
                  <a:pt x="323" y="714"/>
                  <a:pt x="336" y="637"/>
                </a:cubicBezTo>
                <a:cubicBezTo>
                  <a:pt x="337" y="633"/>
                  <a:pt x="335" y="630"/>
                  <a:pt x="333" y="627"/>
                </a:cubicBezTo>
                <a:cubicBezTo>
                  <a:pt x="328" y="615"/>
                  <a:pt x="322" y="603"/>
                  <a:pt x="315" y="592"/>
                </a:cubicBezTo>
                <a:cubicBezTo>
                  <a:pt x="311" y="594"/>
                  <a:pt x="309" y="596"/>
                  <a:pt x="306" y="598"/>
                </a:cubicBezTo>
                <a:cubicBezTo>
                  <a:pt x="291" y="608"/>
                  <a:pt x="274" y="615"/>
                  <a:pt x="257" y="614"/>
                </a:cubicBezTo>
                <a:cubicBezTo>
                  <a:pt x="234" y="614"/>
                  <a:pt x="212" y="603"/>
                  <a:pt x="195" y="588"/>
                </a:cubicBezTo>
                <a:cubicBezTo>
                  <a:pt x="169" y="566"/>
                  <a:pt x="150" y="537"/>
                  <a:pt x="134" y="507"/>
                </a:cubicBezTo>
                <a:cubicBezTo>
                  <a:pt x="109" y="459"/>
                  <a:pt x="92" y="406"/>
                  <a:pt x="82" y="353"/>
                </a:cubicBezTo>
                <a:cubicBezTo>
                  <a:pt x="87" y="353"/>
                  <a:pt x="91" y="354"/>
                  <a:pt x="96" y="354"/>
                </a:cubicBezTo>
                <a:cubicBezTo>
                  <a:pt x="127" y="358"/>
                  <a:pt x="158" y="366"/>
                  <a:pt x="188" y="376"/>
                </a:cubicBezTo>
                <a:cubicBezTo>
                  <a:pt x="231" y="391"/>
                  <a:pt x="272" y="411"/>
                  <a:pt x="306" y="440"/>
                </a:cubicBezTo>
                <a:cubicBezTo>
                  <a:pt x="311" y="444"/>
                  <a:pt x="315" y="448"/>
                  <a:pt x="319" y="451"/>
                </a:cubicBezTo>
                <a:cubicBezTo>
                  <a:pt x="319" y="434"/>
                  <a:pt x="321" y="416"/>
                  <a:pt x="326" y="399"/>
                </a:cubicBezTo>
                <a:cubicBezTo>
                  <a:pt x="336" y="359"/>
                  <a:pt x="357" y="324"/>
                  <a:pt x="384" y="293"/>
                </a:cubicBezTo>
                <a:cubicBezTo>
                  <a:pt x="410" y="262"/>
                  <a:pt x="442" y="235"/>
                  <a:pt x="476" y="212"/>
                </a:cubicBezTo>
                <a:cubicBezTo>
                  <a:pt x="502" y="194"/>
                  <a:pt x="529" y="178"/>
                  <a:pt x="557" y="164"/>
                </a:cubicBezTo>
                <a:cubicBezTo>
                  <a:pt x="559" y="163"/>
                  <a:pt x="560" y="163"/>
                  <a:pt x="562" y="163"/>
                </a:cubicBezTo>
                <a:cubicBezTo>
                  <a:pt x="582" y="193"/>
                  <a:pt x="591" y="230"/>
                  <a:pt x="594" y="266"/>
                </a:cubicBezTo>
                <a:cubicBezTo>
                  <a:pt x="597" y="304"/>
                  <a:pt x="593" y="343"/>
                  <a:pt x="584" y="380"/>
                </a:cubicBezTo>
                <a:cubicBezTo>
                  <a:pt x="573" y="427"/>
                  <a:pt x="554" y="473"/>
                  <a:pt x="524" y="511"/>
                </a:cubicBezTo>
                <a:cubicBezTo>
                  <a:pt x="507" y="534"/>
                  <a:pt x="484" y="553"/>
                  <a:pt x="457" y="563"/>
                </a:cubicBezTo>
                <a:cubicBezTo>
                  <a:pt x="435" y="571"/>
                  <a:pt x="411" y="573"/>
                  <a:pt x="388" y="567"/>
                </a:cubicBezTo>
                <a:cubicBezTo>
                  <a:pt x="385" y="567"/>
                  <a:pt x="382" y="565"/>
                  <a:pt x="379" y="565"/>
                </a:cubicBezTo>
                <a:cubicBezTo>
                  <a:pt x="372" y="586"/>
                  <a:pt x="367" y="608"/>
                  <a:pt x="363" y="629"/>
                </a:cubicBezTo>
                <a:cubicBezTo>
                  <a:pt x="362" y="631"/>
                  <a:pt x="363" y="633"/>
                  <a:pt x="363" y="635"/>
                </a:cubicBezTo>
                <a:cubicBezTo>
                  <a:pt x="368" y="649"/>
                  <a:pt x="372" y="663"/>
                  <a:pt x="376" y="678"/>
                </a:cubicBezTo>
                <a:cubicBezTo>
                  <a:pt x="389" y="742"/>
                  <a:pt x="387" y="808"/>
                  <a:pt x="376" y="871"/>
                </a:cubicBezTo>
                <a:cubicBezTo>
                  <a:pt x="407" y="872"/>
                  <a:pt x="439" y="872"/>
                  <a:pt x="470" y="872"/>
                </a:cubicBezTo>
                <a:cubicBezTo>
                  <a:pt x="484" y="872"/>
                  <a:pt x="499" y="868"/>
                  <a:pt x="509" y="859"/>
                </a:cubicBezTo>
                <a:cubicBezTo>
                  <a:pt x="524" y="845"/>
                  <a:pt x="530" y="826"/>
                  <a:pt x="533" y="807"/>
                </a:cubicBezTo>
                <a:cubicBezTo>
                  <a:pt x="534" y="800"/>
                  <a:pt x="537" y="794"/>
                  <a:pt x="537" y="787"/>
                </a:cubicBezTo>
                <a:cubicBezTo>
                  <a:pt x="537" y="773"/>
                  <a:pt x="540" y="758"/>
                  <a:pt x="541" y="744"/>
                </a:cubicBezTo>
                <a:cubicBezTo>
                  <a:pt x="542" y="741"/>
                  <a:pt x="543" y="738"/>
                  <a:pt x="543" y="735"/>
                </a:cubicBezTo>
                <a:cubicBezTo>
                  <a:pt x="544" y="724"/>
                  <a:pt x="548" y="713"/>
                  <a:pt x="551" y="703"/>
                </a:cubicBezTo>
                <a:cubicBezTo>
                  <a:pt x="554" y="694"/>
                  <a:pt x="559" y="685"/>
                  <a:pt x="563" y="676"/>
                </a:cubicBezTo>
                <a:cubicBezTo>
                  <a:pt x="569" y="661"/>
                  <a:pt x="578" y="648"/>
                  <a:pt x="585" y="634"/>
                </a:cubicBezTo>
                <a:cubicBezTo>
                  <a:pt x="595" y="614"/>
                  <a:pt x="607" y="595"/>
                  <a:pt x="618" y="575"/>
                </a:cubicBezTo>
                <a:cubicBezTo>
                  <a:pt x="629" y="557"/>
                  <a:pt x="639" y="538"/>
                  <a:pt x="649" y="519"/>
                </a:cubicBezTo>
                <a:cubicBezTo>
                  <a:pt x="657" y="502"/>
                  <a:pt x="665" y="484"/>
                  <a:pt x="671" y="466"/>
                </a:cubicBezTo>
                <a:cubicBezTo>
                  <a:pt x="673" y="460"/>
                  <a:pt x="675" y="454"/>
                  <a:pt x="677" y="448"/>
                </a:cubicBezTo>
                <a:cubicBezTo>
                  <a:pt x="684" y="427"/>
                  <a:pt x="686" y="405"/>
                  <a:pt x="689" y="383"/>
                </a:cubicBezTo>
                <a:cubicBezTo>
                  <a:pt x="690" y="368"/>
                  <a:pt x="690" y="352"/>
                  <a:pt x="690" y="337"/>
                </a:cubicBezTo>
                <a:cubicBezTo>
                  <a:pt x="690" y="332"/>
                  <a:pt x="688" y="327"/>
                  <a:pt x="688" y="322"/>
                </a:cubicBezTo>
                <a:cubicBezTo>
                  <a:pt x="689" y="309"/>
                  <a:pt x="686" y="296"/>
                  <a:pt x="685" y="283"/>
                </a:cubicBezTo>
                <a:cubicBezTo>
                  <a:pt x="680" y="263"/>
                  <a:pt x="676" y="242"/>
                  <a:pt x="668" y="222"/>
                </a:cubicBezTo>
                <a:cubicBezTo>
                  <a:pt x="662" y="208"/>
                  <a:pt x="656" y="194"/>
                  <a:pt x="649" y="180"/>
                </a:cubicBezTo>
                <a:cubicBezTo>
                  <a:pt x="638" y="161"/>
                  <a:pt x="626" y="143"/>
                  <a:pt x="612" y="127"/>
                </a:cubicBezTo>
                <a:cubicBezTo>
                  <a:pt x="594" y="105"/>
                  <a:pt x="572" y="87"/>
                  <a:pt x="549" y="72"/>
                </a:cubicBezTo>
                <a:cubicBezTo>
                  <a:pt x="541" y="67"/>
                  <a:pt x="533" y="62"/>
                  <a:pt x="524" y="58"/>
                </a:cubicBezTo>
                <a:cubicBezTo>
                  <a:pt x="486" y="39"/>
                  <a:pt x="444" y="28"/>
                  <a:pt x="402" y="23"/>
                </a:cubicBezTo>
                <a:cubicBezTo>
                  <a:pt x="393" y="21"/>
                  <a:pt x="384" y="22"/>
                  <a:pt x="376" y="20"/>
                </a:cubicBezTo>
                <a:cubicBezTo>
                  <a:pt x="358" y="19"/>
                  <a:pt x="340" y="18"/>
                  <a:pt x="322" y="22"/>
                </a:cubicBezTo>
                <a:moveTo>
                  <a:pt x="310" y="2"/>
                </a:moveTo>
                <a:cubicBezTo>
                  <a:pt x="316" y="2"/>
                  <a:pt x="323" y="0"/>
                  <a:pt x="330" y="0"/>
                </a:cubicBezTo>
                <a:cubicBezTo>
                  <a:pt x="353" y="1"/>
                  <a:pt x="375" y="0"/>
                  <a:pt x="398" y="1"/>
                </a:cubicBezTo>
                <a:cubicBezTo>
                  <a:pt x="413" y="4"/>
                  <a:pt x="428" y="4"/>
                  <a:pt x="442" y="9"/>
                </a:cubicBezTo>
                <a:cubicBezTo>
                  <a:pt x="467" y="11"/>
                  <a:pt x="490" y="21"/>
                  <a:pt x="514" y="29"/>
                </a:cubicBezTo>
                <a:cubicBezTo>
                  <a:pt x="518" y="31"/>
                  <a:pt x="523" y="34"/>
                  <a:pt x="527" y="35"/>
                </a:cubicBezTo>
                <a:cubicBezTo>
                  <a:pt x="541" y="41"/>
                  <a:pt x="553" y="49"/>
                  <a:pt x="565" y="56"/>
                </a:cubicBezTo>
                <a:cubicBezTo>
                  <a:pt x="604" y="81"/>
                  <a:pt x="636" y="115"/>
                  <a:pt x="659" y="155"/>
                </a:cubicBezTo>
                <a:cubicBezTo>
                  <a:pt x="663" y="162"/>
                  <a:pt x="668" y="170"/>
                  <a:pt x="672" y="177"/>
                </a:cubicBezTo>
                <a:cubicBezTo>
                  <a:pt x="681" y="198"/>
                  <a:pt x="691" y="219"/>
                  <a:pt x="696" y="241"/>
                </a:cubicBezTo>
                <a:cubicBezTo>
                  <a:pt x="701" y="253"/>
                  <a:pt x="702" y="266"/>
                  <a:pt x="705" y="278"/>
                </a:cubicBezTo>
                <a:cubicBezTo>
                  <a:pt x="707" y="286"/>
                  <a:pt x="708" y="295"/>
                  <a:pt x="709" y="303"/>
                </a:cubicBezTo>
                <a:cubicBezTo>
                  <a:pt x="709" y="311"/>
                  <a:pt x="709" y="320"/>
                  <a:pt x="711" y="327"/>
                </a:cubicBezTo>
                <a:cubicBezTo>
                  <a:pt x="711" y="347"/>
                  <a:pt x="712" y="366"/>
                  <a:pt x="710" y="385"/>
                </a:cubicBezTo>
                <a:cubicBezTo>
                  <a:pt x="708" y="395"/>
                  <a:pt x="708" y="406"/>
                  <a:pt x="705" y="416"/>
                </a:cubicBezTo>
                <a:cubicBezTo>
                  <a:pt x="704" y="421"/>
                  <a:pt x="704" y="427"/>
                  <a:pt x="702" y="432"/>
                </a:cubicBezTo>
                <a:cubicBezTo>
                  <a:pt x="700" y="439"/>
                  <a:pt x="700" y="446"/>
                  <a:pt x="698" y="453"/>
                </a:cubicBezTo>
                <a:cubicBezTo>
                  <a:pt x="692" y="468"/>
                  <a:pt x="688" y="484"/>
                  <a:pt x="682" y="499"/>
                </a:cubicBezTo>
                <a:cubicBezTo>
                  <a:pt x="676" y="511"/>
                  <a:pt x="671" y="524"/>
                  <a:pt x="665" y="536"/>
                </a:cubicBezTo>
                <a:cubicBezTo>
                  <a:pt x="640" y="584"/>
                  <a:pt x="609" y="631"/>
                  <a:pt x="585" y="680"/>
                </a:cubicBezTo>
                <a:cubicBezTo>
                  <a:pt x="580" y="692"/>
                  <a:pt x="574" y="704"/>
                  <a:pt x="570" y="717"/>
                </a:cubicBezTo>
                <a:cubicBezTo>
                  <a:pt x="565" y="733"/>
                  <a:pt x="561" y="750"/>
                  <a:pt x="560" y="767"/>
                </a:cubicBezTo>
                <a:cubicBezTo>
                  <a:pt x="558" y="780"/>
                  <a:pt x="559" y="793"/>
                  <a:pt x="556" y="805"/>
                </a:cubicBezTo>
                <a:cubicBezTo>
                  <a:pt x="554" y="812"/>
                  <a:pt x="554" y="819"/>
                  <a:pt x="552" y="826"/>
                </a:cubicBezTo>
                <a:cubicBezTo>
                  <a:pt x="549" y="833"/>
                  <a:pt x="548" y="840"/>
                  <a:pt x="545" y="846"/>
                </a:cubicBezTo>
                <a:cubicBezTo>
                  <a:pt x="538" y="861"/>
                  <a:pt x="529" y="874"/>
                  <a:pt x="515" y="883"/>
                </a:cubicBezTo>
                <a:cubicBezTo>
                  <a:pt x="511" y="885"/>
                  <a:pt x="507" y="886"/>
                  <a:pt x="504" y="888"/>
                </a:cubicBezTo>
                <a:cubicBezTo>
                  <a:pt x="507" y="895"/>
                  <a:pt x="507" y="903"/>
                  <a:pt x="506" y="911"/>
                </a:cubicBezTo>
                <a:cubicBezTo>
                  <a:pt x="505" y="918"/>
                  <a:pt x="499" y="925"/>
                  <a:pt x="493" y="929"/>
                </a:cubicBezTo>
                <a:cubicBezTo>
                  <a:pt x="496" y="933"/>
                  <a:pt x="500" y="935"/>
                  <a:pt x="502" y="939"/>
                </a:cubicBezTo>
                <a:cubicBezTo>
                  <a:pt x="507" y="946"/>
                  <a:pt x="508" y="957"/>
                  <a:pt x="506" y="966"/>
                </a:cubicBezTo>
                <a:cubicBezTo>
                  <a:pt x="504" y="973"/>
                  <a:pt x="499" y="979"/>
                  <a:pt x="493" y="983"/>
                </a:cubicBezTo>
                <a:cubicBezTo>
                  <a:pt x="501" y="990"/>
                  <a:pt x="508" y="999"/>
                  <a:pt x="507" y="1010"/>
                </a:cubicBezTo>
                <a:cubicBezTo>
                  <a:pt x="508" y="1021"/>
                  <a:pt x="501" y="1031"/>
                  <a:pt x="493" y="1037"/>
                </a:cubicBezTo>
                <a:cubicBezTo>
                  <a:pt x="501" y="1043"/>
                  <a:pt x="507" y="1053"/>
                  <a:pt x="507" y="1063"/>
                </a:cubicBezTo>
                <a:cubicBezTo>
                  <a:pt x="508" y="1075"/>
                  <a:pt x="501" y="1087"/>
                  <a:pt x="490" y="1092"/>
                </a:cubicBezTo>
                <a:cubicBezTo>
                  <a:pt x="482" y="1097"/>
                  <a:pt x="473" y="1095"/>
                  <a:pt x="464" y="1095"/>
                </a:cubicBezTo>
                <a:cubicBezTo>
                  <a:pt x="452" y="1115"/>
                  <a:pt x="435" y="1131"/>
                  <a:pt x="414" y="1141"/>
                </a:cubicBezTo>
                <a:cubicBezTo>
                  <a:pt x="389" y="1154"/>
                  <a:pt x="360" y="1157"/>
                  <a:pt x="333" y="1154"/>
                </a:cubicBezTo>
                <a:cubicBezTo>
                  <a:pt x="311" y="1152"/>
                  <a:pt x="289" y="1144"/>
                  <a:pt x="272" y="1129"/>
                </a:cubicBezTo>
                <a:cubicBezTo>
                  <a:pt x="261" y="1120"/>
                  <a:pt x="252" y="1108"/>
                  <a:pt x="246" y="1095"/>
                </a:cubicBezTo>
                <a:cubicBezTo>
                  <a:pt x="241" y="1095"/>
                  <a:pt x="235" y="1095"/>
                  <a:pt x="230" y="1095"/>
                </a:cubicBezTo>
                <a:cubicBezTo>
                  <a:pt x="218" y="1094"/>
                  <a:pt x="207" y="1084"/>
                  <a:pt x="205" y="1072"/>
                </a:cubicBezTo>
                <a:cubicBezTo>
                  <a:pt x="203" y="1064"/>
                  <a:pt x="204" y="1054"/>
                  <a:pt x="208" y="1047"/>
                </a:cubicBezTo>
                <a:cubicBezTo>
                  <a:pt x="211" y="1043"/>
                  <a:pt x="214" y="1040"/>
                  <a:pt x="218" y="1037"/>
                </a:cubicBezTo>
                <a:cubicBezTo>
                  <a:pt x="208" y="1031"/>
                  <a:pt x="203" y="1019"/>
                  <a:pt x="204" y="1008"/>
                </a:cubicBezTo>
                <a:cubicBezTo>
                  <a:pt x="204" y="998"/>
                  <a:pt x="210" y="989"/>
                  <a:pt x="218" y="983"/>
                </a:cubicBezTo>
                <a:cubicBezTo>
                  <a:pt x="204" y="974"/>
                  <a:pt x="200" y="954"/>
                  <a:pt x="208" y="940"/>
                </a:cubicBezTo>
                <a:cubicBezTo>
                  <a:pt x="211" y="936"/>
                  <a:pt x="215" y="933"/>
                  <a:pt x="218" y="930"/>
                </a:cubicBezTo>
                <a:cubicBezTo>
                  <a:pt x="204" y="921"/>
                  <a:pt x="201" y="903"/>
                  <a:pt x="207" y="888"/>
                </a:cubicBezTo>
                <a:cubicBezTo>
                  <a:pt x="196" y="887"/>
                  <a:pt x="188" y="880"/>
                  <a:pt x="180" y="874"/>
                </a:cubicBezTo>
                <a:cubicBezTo>
                  <a:pt x="163" y="856"/>
                  <a:pt x="158" y="831"/>
                  <a:pt x="155" y="808"/>
                </a:cubicBezTo>
                <a:cubicBezTo>
                  <a:pt x="154" y="787"/>
                  <a:pt x="152" y="766"/>
                  <a:pt x="150" y="745"/>
                </a:cubicBezTo>
                <a:cubicBezTo>
                  <a:pt x="142" y="712"/>
                  <a:pt x="127" y="681"/>
                  <a:pt x="109" y="653"/>
                </a:cubicBezTo>
                <a:cubicBezTo>
                  <a:pt x="100" y="637"/>
                  <a:pt x="89" y="622"/>
                  <a:pt x="80" y="606"/>
                </a:cubicBezTo>
                <a:cubicBezTo>
                  <a:pt x="64" y="579"/>
                  <a:pt x="48" y="551"/>
                  <a:pt x="36" y="522"/>
                </a:cubicBezTo>
                <a:cubicBezTo>
                  <a:pt x="30" y="511"/>
                  <a:pt x="28" y="498"/>
                  <a:pt x="23" y="487"/>
                </a:cubicBezTo>
                <a:cubicBezTo>
                  <a:pt x="17" y="470"/>
                  <a:pt x="13" y="452"/>
                  <a:pt x="9" y="434"/>
                </a:cubicBezTo>
                <a:cubicBezTo>
                  <a:pt x="7" y="428"/>
                  <a:pt x="8" y="422"/>
                  <a:pt x="6" y="416"/>
                </a:cubicBezTo>
                <a:cubicBezTo>
                  <a:pt x="4" y="409"/>
                  <a:pt x="4" y="400"/>
                  <a:pt x="3" y="392"/>
                </a:cubicBezTo>
                <a:cubicBezTo>
                  <a:pt x="1" y="382"/>
                  <a:pt x="1" y="372"/>
                  <a:pt x="1" y="361"/>
                </a:cubicBezTo>
                <a:cubicBezTo>
                  <a:pt x="1" y="344"/>
                  <a:pt x="0" y="326"/>
                  <a:pt x="3" y="309"/>
                </a:cubicBezTo>
                <a:cubicBezTo>
                  <a:pt x="10" y="244"/>
                  <a:pt x="34" y="181"/>
                  <a:pt x="74" y="129"/>
                </a:cubicBezTo>
                <a:cubicBezTo>
                  <a:pt x="84" y="115"/>
                  <a:pt x="97" y="102"/>
                  <a:pt x="110" y="90"/>
                </a:cubicBezTo>
                <a:cubicBezTo>
                  <a:pt x="122" y="78"/>
                  <a:pt x="135" y="68"/>
                  <a:pt x="149" y="59"/>
                </a:cubicBezTo>
                <a:cubicBezTo>
                  <a:pt x="161" y="51"/>
                  <a:pt x="173" y="43"/>
                  <a:pt x="187" y="37"/>
                </a:cubicBezTo>
                <a:cubicBezTo>
                  <a:pt x="207" y="26"/>
                  <a:pt x="230" y="18"/>
                  <a:pt x="252" y="12"/>
                </a:cubicBezTo>
                <a:cubicBezTo>
                  <a:pt x="260" y="11"/>
                  <a:pt x="268" y="8"/>
                  <a:pt x="276" y="7"/>
                </a:cubicBezTo>
                <a:cubicBezTo>
                  <a:pt x="287" y="5"/>
                  <a:pt x="298" y="2"/>
                  <a:pt x="310" y="2"/>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75482"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1FBBEE"/>
              </a:solidFill>
              <a:effectLst/>
              <a:uLnTx/>
              <a:uFillTx/>
              <a:latin typeface="Arial"/>
              <a:ea typeface="+mn-ea"/>
              <a:cs typeface="+mn-cs"/>
            </a:endParaRPr>
          </a:p>
        </p:txBody>
      </p:sp>
      <p:sp>
        <p:nvSpPr>
          <p:cNvPr id="17" name="Freeform 194">
            <a:extLst>
              <a:ext uri="{FF2B5EF4-FFF2-40B4-BE49-F238E27FC236}">
                <a16:creationId xmlns:a16="http://schemas.microsoft.com/office/drawing/2014/main" id="{8FE1DE9D-D3C4-974F-A5AF-ECCB780F793B}"/>
              </a:ext>
            </a:extLst>
          </p:cNvPr>
          <p:cNvSpPr>
            <a:spLocks noEditPoints="1"/>
          </p:cNvSpPr>
          <p:nvPr/>
        </p:nvSpPr>
        <p:spPr bwMode="auto">
          <a:xfrm>
            <a:off x="2909659" y="3717837"/>
            <a:ext cx="745895" cy="1053820"/>
          </a:xfrm>
          <a:custGeom>
            <a:avLst/>
            <a:gdLst>
              <a:gd name="T0" fmla="*/ 146 w 171"/>
              <a:gd name="T1" fmla="*/ 112 h 187"/>
              <a:gd name="T2" fmla="*/ 164 w 171"/>
              <a:gd name="T3" fmla="*/ 159 h 187"/>
              <a:gd name="T4" fmla="*/ 127 w 171"/>
              <a:gd name="T5" fmla="*/ 159 h 187"/>
              <a:gd name="T6" fmla="*/ 146 w 171"/>
              <a:gd name="T7" fmla="*/ 112 h 187"/>
              <a:gd name="T8" fmla="*/ 167 w 171"/>
              <a:gd name="T9" fmla="*/ 93 h 187"/>
              <a:gd name="T10" fmla="*/ 167 w 171"/>
              <a:gd name="T11" fmla="*/ 72 h 187"/>
              <a:gd name="T12" fmla="*/ 139 w 171"/>
              <a:gd name="T13" fmla="*/ 47 h 187"/>
              <a:gd name="T14" fmla="*/ 101 w 171"/>
              <a:gd name="T15" fmla="*/ 47 h 187"/>
              <a:gd name="T16" fmla="*/ 101 w 171"/>
              <a:gd name="T17" fmla="*/ 35 h 187"/>
              <a:gd name="T18" fmla="*/ 94 w 171"/>
              <a:gd name="T19" fmla="*/ 29 h 187"/>
              <a:gd name="T20" fmla="*/ 79 w 171"/>
              <a:gd name="T21" fmla="*/ 29 h 187"/>
              <a:gd name="T22" fmla="*/ 79 w 171"/>
              <a:gd name="T23" fmla="*/ 21 h 187"/>
              <a:gd name="T24" fmla="*/ 83 w 171"/>
              <a:gd name="T25" fmla="*/ 18 h 187"/>
              <a:gd name="T26" fmla="*/ 114 w 171"/>
              <a:gd name="T27" fmla="*/ 18 h 187"/>
              <a:gd name="T28" fmla="*/ 123 w 171"/>
              <a:gd name="T29" fmla="*/ 23 h 187"/>
              <a:gd name="T30" fmla="*/ 135 w 171"/>
              <a:gd name="T31" fmla="*/ 11 h 187"/>
              <a:gd name="T32" fmla="*/ 123 w 171"/>
              <a:gd name="T33" fmla="*/ 0 h 187"/>
              <a:gd name="T34" fmla="*/ 114 w 171"/>
              <a:gd name="T35" fmla="*/ 5 h 187"/>
              <a:gd name="T36" fmla="*/ 83 w 171"/>
              <a:gd name="T37" fmla="*/ 5 h 187"/>
              <a:gd name="T38" fmla="*/ 74 w 171"/>
              <a:gd name="T39" fmla="*/ 0 h 187"/>
              <a:gd name="T40" fmla="*/ 65 w 171"/>
              <a:gd name="T41" fmla="*/ 5 h 187"/>
              <a:gd name="T42" fmla="*/ 30 w 171"/>
              <a:gd name="T43" fmla="*/ 5 h 187"/>
              <a:gd name="T44" fmla="*/ 21 w 171"/>
              <a:gd name="T45" fmla="*/ 0 h 187"/>
              <a:gd name="T46" fmla="*/ 10 w 171"/>
              <a:gd name="T47" fmla="*/ 11 h 187"/>
              <a:gd name="T48" fmla="*/ 21 w 171"/>
              <a:gd name="T49" fmla="*/ 23 h 187"/>
              <a:gd name="T50" fmla="*/ 30 w 171"/>
              <a:gd name="T51" fmla="*/ 18 h 187"/>
              <a:gd name="T52" fmla="*/ 65 w 171"/>
              <a:gd name="T53" fmla="*/ 18 h 187"/>
              <a:gd name="T54" fmla="*/ 68 w 171"/>
              <a:gd name="T55" fmla="*/ 21 h 187"/>
              <a:gd name="T56" fmla="*/ 68 w 171"/>
              <a:gd name="T57" fmla="*/ 29 h 187"/>
              <a:gd name="T58" fmla="*/ 52 w 171"/>
              <a:gd name="T59" fmla="*/ 29 h 187"/>
              <a:gd name="T60" fmla="*/ 46 w 171"/>
              <a:gd name="T61" fmla="*/ 35 h 187"/>
              <a:gd name="T62" fmla="*/ 46 w 171"/>
              <a:gd name="T63" fmla="*/ 47 h 187"/>
              <a:gd name="T64" fmla="*/ 0 w 171"/>
              <a:gd name="T65" fmla="*/ 47 h 187"/>
              <a:gd name="T66" fmla="*/ 0 w 171"/>
              <a:gd name="T67" fmla="*/ 84 h 187"/>
              <a:gd name="T68" fmla="*/ 51 w 171"/>
              <a:gd name="T69" fmla="*/ 84 h 187"/>
              <a:gd name="T70" fmla="*/ 73 w 171"/>
              <a:gd name="T71" fmla="*/ 99 h 187"/>
              <a:gd name="T72" fmla="*/ 97 w 171"/>
              <a:gd name="T73" fmla="*/ 84 h 187"/>
              <a:gd name="T74" fmla="*/ 115 w 171"/>
              <a:gd name="T75" fmla="*/ 84 h 187"/>
              <a:gd name="T76" fmla="*/ 123 w 171"/>
              <a:gd name="T77" fmla="*/ 94 h 187"/>
              <a:gd name="T78" fmla="*/ 121 w 171"/>
              <a:gd name="T79" fmla="*/ 99 h 187"/>
              <a:gd name="T80" fmla="*/ 127 w 171"/>
              <a:gd name="T81" fmla="*/ 105 h 187"/>
              <a:gd name="T82" fmla="*/ 165 w 171"/>
              <a:gd name="T83" fmla="*/ 105 h 187"/>
              <a:gd name="T84" fmla="*/ 171 w 171"/>
              <a:gd name="T85" fmla="*/ 99 h 187"/>
              <a:gd name="T86" fmla="*/ 167 w 171"/>
              <a:gd name="T87" fmla="*/ 9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1" h="187">
                <a:moveTo>
                  <a:pt x="146" y="112"/>
                </a:moveTo>
                <a:cubicBezTo>
                  <a:pt x="149" y="119"/>
                  <a:pt x="164" y="154"/>
                  <a:pt x="164" y="159"/>
                </a:cubicBezTo>
                <a:cubicBezTo>
                  <a:pt x="164" y="187"/>
                  <a:pt x="127" y="187"/>
                  <a:pt x="127" y="159"/>
                </a:cubicBezTo>
                <a:cubicBezTo>
                  <a:pt x="127" y="154"/>
                  <a:pt x="142" y="117"/>
                  <a:pt x="146" y="112"/>
                </a:cubicBezTo>
                <a:close/>
                <a:moveTo>
                  <a:pt x="167" y="93"/>
                </a:moveTo>
                <a:cubicBezTo>
                  <a:pt x="167" y="90"/>
                  <a:pt x="167" y="83"/>
                  <a:pt x="167" y="72"/>
                </a:cubicBezTo>
                <a:cubicBezTo>
                  <a:pt x="167" y="58"/>
                  <a:pt x="155" y="47"/>
                  <a:pt x="139" y="47"/>
                </a:cubicBezTo>
                <a:cubicBezTo>
                  <a:pt x="139" y="47"/>
                  <a:pt x="139" y="47"/>
                  <a:pt x="101" y="47"/>
                </a:cubicBezTo>
                <a:cubicBezTo>
                  <a:pt x="101" y="35"/>
                  <a:pt x="101" y="35"/>
                  <a:pt x="101" y="35"/>
                </a:cubicBezTo>
                <a:cubicBezTo>
                  <a:pt x="101" y="31"/>
                  <a:pt x="98" y="29"/>
                  <a:pt x="94" y="29"/>
                </a:cubicBezTo>
                <a:cubicBezTo>
                  <a:pt x="79" y="29"/>
                  <a:pt x="79" y="29"/>
                  <a:pt x="79" y="29"/>
                </a:cubicBezTo>
                <a:cubicBezTo>
                  <a:pt x="79" y="21"/>
                  <a:pt x="79" y="21"/>
                  <a:pt x="79" y="21"/>
                </a:cubicBezTo>
                <a:cubicBezTo>
                  <a:pt x="81" y="20"/>
                  <a:pt x="82" y="19"/>
                  <a:pt x="83" y="18"/>
                </a:cubicBezTo>
                <a:cubicBezTo>
                  <a:pt x="87" y="18"/>
                  <a:pt x="96" y="18"/>
                  <a:pt x="114" y="18"/>
                </a:cubicBezTo>
                <a:cubicBezTo>
                  <a:pt x="117" y="21"/>
                  <a:pt x="120" y="23"/>
                  <a:pt x="123" y="23"/>
                </a:cubicBezTo>
                <a:cubicBezTo>
                  <a:pt x="130" y="23"/>
                  <a:pt x="135" y="18"/>
                  <a:pt x="135" y="11"/>
                </a:cubicBezTo>
                <a:cubicBezTo>
                  <a:pt x="135" y="5"/>
                  <a:pt x="130" y="0"/>
                  <a:pt x="123" y="0"/>
                </a:cubicBezTo>
                <a:cubicBezTo>
                  <a:pt x="120" y="0"/>
                  <a:pt x="116" y="2"/>
                  <a:pt x="114" y="5"/>
                </a:cubicBezTo>
                <a:cubicBezTo>
                  <a:pt x="109" y="5"/>
                  <a:pt x="100" y="5"/>
                  <a:pt x="83" y="5"/>
                </a:cubicBezTo>
                <a:cubicBezTo>
                  <a:pt x="81" y="2"/>
                  <a:pt x="78" y="0"/>
                  <a:pt x="74" y="0"/>
                </a:cubicBezTo>
                <a:cubicBezTo>
                  <a:pt x="70" y="0"/>
                  <a:pt x="67" y="2"/>
                  <a:pt x="65" y="5"/>
                </a:cubicBezTo>
                <a:cubicBezTo>
                  <a:pt x="55" y="5"/>
                  <a:pt x="44" y="5"/>
                  <a:pt x="30" y="5"/>
                </a:cubicBezTo>
                <a:cubicBezTo>
                  <a:pt x="28" y="2"/>
                  <a:pt x="25" y="0"/>
                  <a:pt x="21" y="0"/>
                </a:cubicBezTo>
                <a:cubicBezTo>
                  <a:pt x="15" y="0"/>
                  <a:pt x="10" y="5"/>
                  <a:pt x="10" y="11"/>
                </a:cubicBezTo>
                <a:cubicBezTo>
                  <a:pt x="10" y="18"/>
                  <a:pt x="15" y="23"/>
                  <a:pt x="21" y="23"/>
                </a:cubicBezTo>
                <a:cubicBezTo>
                  <a:pt x="25" y="23"/>
                  <a:pt x="28" y="21"/>
                  <a:pt x="30" y="18"/>
                </a:cubicBezTo>
                <a:cubicBezTo>
                  <a:pt x="36" y="18"/>
                  <a:pt x="46" y="18"/>
                  <a:pt x="65" y="18"/>
                </a:cubicBezTo>
                <a:cubicBezTo>
                  <a:pt x="66" y="19"/>
                  <a:pt x="67" y="20"/>
                  <a:pt x="68" y="21"/>
                </a:cubicBezTo>
                <a:cubicBezTo>
                  <a:pt x="68" y="29"/>
                  <a:pt x="68" y="29"/>
                  <a:pt x="68" y="29"/>
                </a:cubicBezTo>
                <a:cubicBezTo>
                  <a:pt x="52" y="29"/>
                  <a:pt x="52" y="29"/>
                  <a:pt x="52" y="29"/>
                </a:cubicBezTo>
                <a:cubicBezTo>
                  <a:pt x="49" y="29"/>
                  <a:pt x="46" y="31"/>
                  <a:pt x="46" y="35"/>
                </a:cubicBezTo>
                <a:cubicBezTo>
                  <a:pt x="46" y="47"/>
                  <a:pt x="46" y="47"/>
                  <a:pt x="46" y="47"/>
                </a:cubicBezTo>
                <a:cubicBezTo>
                  <a:pt x="42" y="47"/>
                  <a:pt x="31" y="47"/>
                  <a:pt x="0" y="47"/>
                </a:cubicBezTo>
                <a:cubicBezTo>
                  <a:pt x="0" y="84"/>
                  <a:pt x="0" y="84"/>
                  <a:pt x="0" y="84"/>
                </a:cubicBezTo>
                <a:cubicBezTo>
                  <a:pt x="1" y="84"/>
                  <a:pt x="9" y="84"/>
                  <a:pt x="51" y="84"/>
                </a:cubicBezTo>
                <a:cubicBezTo>
                  <a:pt x="56" y="94"/>
                  <a:pt x="63" y="99"/>
                  <a:pt x="73" y="99"/>
                </a:cubicBezTo>
                <a:cubicBezTo>
                  <a:pt x="83" y="99"/>
                  <a:pt x="92" y="94"/>
                  <a:pt x="97" y="84"/>
                </a:cubicBezTo>
                <a:cubicBezTo>
                  <a:pt x="97" y="84"/>
                  <a:pt x="97" y="84"/>
                  <a:pt x="115" y="84"/>
                </a:cubicBezTo>
                <a:cubicBezTo>
                  <a:pt x="121" y="84"/>
                  <a:pt x="123" y="87"/>
                  <a:pt x="123" y="94"/>
                </a:cubicBezTo>
                <a:cubicBezTo>
                  <a:pt x="122" y="95"/>
                  <a:pt x="121" y="97"/>
                  <a:pt x="121" y="99"/>
                </a:cubicBezTo>
                <a:cubicBezTo>
                  <a:pt x="121" y="103"/>
                  <a:pt x="123" y="105"/>
                  <a:pt x="127" y="105"/>
                </a:cubicBezTo>
                <a:cubicBezTo>
                  <a:pt x="165" y="105"/>
                  <a:pt x="165" y="105"/>
                  <a:pt x="165" y="105"/>
                </a:cubicBezTo>
                <a:cubicBezTo>
                  <a:pt x="169" y="105"/>
                  <a:pt x="171" y="103"/>
                  <a:pt x="171" y="99"/>
                </a:cubicBezTo>
                <a:cubicBezTo>
                  <a:pt x="171" y="96"/>
                  <a:pt x="170" y="94"/>
                  <a:pt x="167" y="93"/>
                </a:cubicBezTo>
                <a:close/>
              </a:path>
            </a:pathLst>
          </a:custGeom>
          <a:solidFill>
            <a:schemeClr val="bg1"/>
          </a:solidFill>
          <a:ln w="1270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975482"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1FBBEE"/>
              </a:solidFill>
              <a:effectLst/>
              <a:uLnTx/>
              <a:uFillTx/>
              <a:latin typeface="Arial"/>
              <a:ea typeface="+mn-ea"/>
              <a:cs typeface="+mn-cs"/>
            </a:endParaRPr>
          </a:p>
        </p:txBody>
      </p:sp>
      <p:sp>
        <p:nvSpPr>
          <p:cNvPr id="18" name="TextBox 17">
            <a:extLst>
              <a:ext uri="{FF2B5EF4-FFF2-40B4-BE49-F238E27FC236}">
                <a16:creationId xmlns:a16="http://schemas.microsoft.com/office/drawing/2014/main" id="{BFEDF253-B61B-A646-8059-9AA0259B7F60}"/>
              </a:ext>
            </a:extLst>
          </p:cNvPr>
          <p:cNvSpPr txBox="1"/>
          <p:nvPr/>
        </p:nvSpPr>
        <p:spPr>
          <a:xfrm>
            <a:off x="2635442" y="5254991"/>
            <a:ext cx="1325064" cy="584775"/>
          </a:xfrm>
          <a:prstGeom prst="rect">
            <a:avLst/>
          </a:prstGeom>
          <a:noFill/>
        </p:spPr>
        <p:txBody>
          <a:bodyPr wrap="square" rtlCol="0">
            <a:spAutoFit/>
          </a:bodyPr>
          <a:lstStyle/>
          <a:p>
            <a:pPr marL="0" marR="0" lvl="0" indent="0" algn="ctr" defTabSz="97548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a:ea typeface="+mn-ea"/>
                <a:cs typeface="+mn-cs"/>
              </a:rPr>
              <a:t>Water &amp; </a:t>
            </a:r>
            <a:br>
              <a:rPr kumimoji="0" lang="en-US" sz="1600" b="1" i="0" u="none" strike="noStrike" kern="1200" cap="none" spc="0" normalizeH="0" baseline="0" noProof="0" dirty="0">
                <a:ln>
                  <a:noFill/>
                </a:ln>
                <a:solidFill>
                  <a:srgbClr val="FFFFFF"/>
                </a:solidFill>
                <a:effectLst/>
                <a:uLnTx/>
                <a:uFillTx/>
                <a:latin typeface="Arial"/>
                <a:ea typeface="+mn-ea"/>
                <a:cs typeface="+mn-cs"/>
              </a:rPr>
            </a:br>
            <a:r>
              <a:rPr kumimoji="0" lang="en-US" sz="1600" b="1" i="0" u="none" strike="noStrike" kern="1200" cap="none" spc="0" normalizeH="0" baseline="0" noProof="0" dirty="0">
                <a:ln>
                  <a:noFill/>
                </a:ln>
                <a:solidFill>
                  <a:srgbClr val="FFFFFF"/>
                </a:solidFill>
                <a:effectLst/>
                <a:uLnTx/>
                <a:uFillTx/>
                <a:latin typeface="Arial"/>
                <a:ea typeface="+mn-ea"/>
                <a:cs typeface="+mn-cs"/>
              </a:rPr>
              <a:t>Wastewater</a:t>
            </a:r>
            <a:endParaRPr kumimoji="0" lang="en-GB" sz="1600" b="1" i="0" u="none" strike="noStrike" kern="1200" cap="none" spc="0" normalizeH="0" baseline="0" noProof="0" dirty="0">
              <a:ln>
                <a:noFill/>
              </a:ln>
              <a:solidFill>
                <a:srgbClr val="FFFFFF"/>
              </a:solidFill>
              <a:effectLst/>
              <a:uLnTx/>
              <a:uFillTx/>
              <a:latin typeface="Arial"/>
              <a:ea typeface="+mn-ea"/>
              <a:cs typeface="+mn-cs"/>
            </a:endParaRPr>
          </a:p>
        </p:txBody>
      </p:sp>
      <p:sp>
        <p:nvSpPr>
          <p:cNvPr id="19" name="Freeform 69">
            <a:extLst>
              <a:ext uri="{FF2B5EF4-FFF2-40B4-BE49-F238E27FC236}">
                <a16:creationId xmlns:a16="http://schemas.microsoft.com/office/drawing/2014/main" id="{1ECC24CF-CC48-8641-83C2-2A3C90F16548}"/>
              </a:ext>
            </a:extLst>
          </p:cNvPr>
          <p:cNvSpPr>
            <a:spLocks noEditPoints="1"/>
          </p:cNvSpPr>
          <p:nvPr/>
        </p:nvSpPr>
        <p:spPr bwMode="auto">
          <a:xfrm>
            <a:off x="4283568" y="3710820"/>
            <a:ext cx="892069" cy="1011375"/>
          </a:xfrm>
          <a:custGeom>
            <a:avLst/>
            <a:gdLst>
              <a:gd name="T0" fmla="*/ 98 w 178"/>
              <a:gd name="T1" fmla="*/ 166 h 181"/>
              <a:gd name="T2" fmla="*/ 10 w 178"/>
              <a:gd name="T3" fmla="*/ 166 h 181"/>
              <a:gd name="T4" fmla="*/ 89 w 178"/>
              <a:gd name="T5" fmla="*/ 66 h 181"/>
              <a:gd name="T6" fmla="*/ 81 w 178"/>
              <a:gd name="T7" fmla="*/ 165 h 181"/>
              <a:gd name="T8" fmla="*/ 51 w 178"/>
              <a:gd name="T9" fmla="*/ 66 h 181"/>
              <a:gd name="T10" fmla="*/ 57 w 178"/>
              <a:gd name="T11" fmla="*/ 161 h 181"/>
              <a:gd name="T12" fmla="*/ 51 w 178"/>
              <a:gd name="T13" fmla="*/ 66 h 181"/>
              <a:gd name="T14" fmla="*/ 30 w 178"/>
              <a:gd name="T15" fmla="*/ 161 h 181"/>
              <a:gd name="T16" fmla="*/ 23 w 178"/>
              <a:gd name="T17" fmla="*/ 161 h 181"/>
              <a:gd name="T18" fmla="*/ 106 w 178"/>
              <a:gd name="T19" fmla="*/ 24 h 181"/>
              <a:gd name="T20" fmla="*/ 57 w 178"/>
              <a:gd name="T21" fmla="*/ 3 h 181"/>
              <a:gd name="T22" fmla="*/ 33 w 178"/>
              <a:gd name="T23" fmla="*/ 16 h 181"/>
              <a:gd name="T24" fmla="*/ 46 w 178"/>
              <a:gd name="T25" fmla="*/ 10 h 181"/>
              <a:gd name="T26" fmla="*/ 45 w 178"/>
              <a:gd name="T27" fmla="*/ 14 h 181"/>
              <a:gd name="T28" fmla="*/ 152 w 178"/>
              <a:gd name="T29" fmla="*/ 128 h 181"/>
              <a:gd name="T30" fmla="*/ 141 w 178"/>
              <a:gd name="T31" fmla="*/ 130 h 181"/>
              <a:gd name="T32" fmla="*/ 126 w 178"/>
              <a:gd name="T33" fmla="*/ 112 h 181"/>
              <a:gd name="T34" fmla="*/ 132 w 178"/>
              <a:gd name="T35" fmla="*/ 120 h 181"/>
              <a:gd name="T36" fmla="*/ 126 w 178"/>
              <a:gd name="T37" fmla="*/ 112 h 181"/>
              <a:gd name="T38" fmla="*/ 141 w 178"/>
              <a:gd name="T39" fmla="*/ 108 h 181"/>
              <a:gd name="T40" fmla="*/ 147 w 178"/>
              <a:gd name="T41" fmla="*/ 117 h 181"/>
              <a:gd name="T42" fmla="*/ 166 w 178"/>
              <a:gd name="T43" fmla="*/ 135 h 181"/>
              <a:gd name="T44" fmla="*/ 160 w 178"/>
              <a:gd name="T45" fmla="*/ 131 h 181"/>
              <a:gd name="T46" fmla="*/ 166 w 178"/>
              <a:gd name="T47" fmla="*/ 118 h 181"/>
              <a:gd name="T48" fmla="*/ 174 w 178"/>
              <a:gd name="T49" fmla="*/ 122 h 181"/>
              <a:gd name="T50" fmla="*/ 178 w 178"/>
              <a:gd name="T51" fmla="*/ 152 h 181"/>
              <a:gd name="T52" fmla="*/ 168 w 178"/>
              <a:gd name="T53" fmla="*/ 145 h 181"/>
              <a:gd name="T54" fmla="*/ 134 w 178"/>
              <a:gd name="T55" fmla="*/ 149 h 181"/>
              <a:gd name="T56" fmla="*/ 125 w 178"/>
              <a:gd name="T57" fmla="*/ 142 h 181"/>
              <a:gd name="T58" fmla="*/ 154 w 178"/>
              <a:gd name="T59" fmla="*/ 157 h 181"/>
              <a:gd name="T60" fmla="*/ 159 w 178"/>
              <a:gd name="T61" fmla="*/ 174 h 181"/>
              <a:gd name="T62" fmla="*/ 144 w 178"/>
              <a:gd name="T63" fmla="*/ 181 h 181"/>
              <a:gd name="T64" fmla="*/ 135 w 178"/>
              <a:gd name="T65" fmla="*/ 163 h 181"/>
              <a:gd name="T66" fmla="*/ 154 w 178"/>
              <a:gd name="T67" fmla="*/ 157 h 181"/>
              <a:gd name="T68" fmla="*/ 103 w 178"/>
              <a:gd name="T69" fmla="*/ 45 h 181"/>
              <a:gd name="T70" fmla="*/ 69 w 178"/>
              <a:gd name="T71" fmla="*/ 44 h 181"/>
              <a:gd name="T72" fmla="*/ 111 w 178"/>
              <a:gd name="T73" fmla="*/ 29 h 181"/>
              <a:gd name="T74" fmla="*/ 133 w 178"/>
              <a:gd name="T75" fmla="*/ 65 h 181"/>
              <a:gd name="T76" fmla="*/ 119 w 178"/>
              <a:gd name="T77" fmla="*/ 60 h 181"/>
              <a:gd name="T78" fmla="*/ 114 w 178"/>
              <a:gd name="T79" fmla="*/ 90 h 181"/>
              <a:gd name="T80" fmla="*/ 124 w 178"/>
              <a:gd name="T81" fmla="*/ 95 h 181"/>
              <a:gd name="T82" fmla="*/ 156 w 178"/>
              <a:gd name="T83" fmla="*/ 78 h 181"/>
              <a:gd name="T84" fmla="*/ 157 w 178"/>
              <a:gd name="T85" fmla="*/ 10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181">
                <a:moveTo>
                  <a:pt x="10" y="166"/>
                </a:moveTo>
                <a:cubicBezTo>
                  <a:pt x="10" y="173"/>
                  <a:pt x="30" y="179"/>
                  <a:pt x="54" y="179"/>
                </a:cubicBezTo>
                <a:cubicBezTo>
                  <a:pt x="78" y="179"/>
                  <a:pt x="98" y="173"/>
                  <a:pt x="98" y="166"/>
                </a:cubicBezTo>
                <a:cubicBezTo>
                  <a:pt x="108" y="49"/>
                  <a:pt x="108" y="49"/>
                  <a:pt x="108" y="49"/>
                </a:cubicBezTo>
                <a:cubicBezTo>
                  <a:pt x="0" y="49"/>
                  <a:pt x="0" y="49"/>
                  <a:pt x="0" y="49"/>
                </a:cubicBezTo>
                <a:lnTo>
                  <a:pt x="10" y="166"/>
                </a:lnTo>
                <a:close/>
                <a:moveTo>
                  <a:pt x="82" y="65"/>
                </a:moveTo>
                <a:cubicBezTo>
                  <a:pt x="82" y="64"/>
                  <a:pt x="84" y="62"/>
                  <a:pt x="86" y="62"/>
                </a:cubicBezTo>
                <a:cubicBezTo>
                  <a:pt x="88" y="62"/>
                  <a:pt x="89" y="64"/>
                  <a:pt x="89" y="66"/>
                </a:cubicBezTo>
                <a:cubicBezTo>
                  <a:pt x="85" y="161"/>
                  <a:pt x="85" y="161"/>
                  <a:pt x="85" y="161"/>
                </a:cubicBezTo>
                <a:cubicBezTo>
                  <a:pt x="85" y="163"/>
                  <a:pt x="83" y="165"/>
                  <a:pt x="81" y="165"/>
                </a:cubicBezTo>
                <a:cubicBezTo>
                  <a:pt x="81" y="165"/>
                  <a:pt x="81" y="165"/>
                  <a:pt x="81" y="165"/>
                </a:cubicBezTo>
                <a:cubicBezTo>
                  <a:pt x="79" y="165"/>
                  <a:pt x="78" y="163"/>
                  <a:pt x="78" y="161"/>
                </a:cubicBezTo>
                <a:lnTo>
                  <a:pt x="82" y="65"/>
                </a:lnTo>
                <a:close/>
                <a:moveTo>
                  <a:pt x="51" y="66"/>
                </a:moveTo>
                <a:cubicBezTo>
                  <a:pt x="51" y="64"/>
                  <a:pt x="52" y="62"/>
                  <a:pt x="54" y="62"/>
                </a:cubicBezTo>
                <a:cubicBezTo>
                  <a:pt x="56" y="62"/>
                  <a:pt x="57" y="64"/>
                  <a:pt x="57" y="66"/>
                </a:cubicBezTo>
                <a:cubicBezTo>
                  <a:pt x="57" y="161"/>
                  <a:pt x="57" y="161"/>
                  <a:pt x="57" y="161"/>
                </a:cubicBezTo>
                <a:cubicBezTo>
                  <a:pt x="57" y="163"/>
                  <a:pt x="56" y="165"/>
                  <a:pt x="54" y="165"/>
                </a:cubicBezTo>
                <a:cubicBezTo>
                  <a:pt x="52" y="165"/>
                  <a:pt x="51" y="163"/>
                  <a:pt x="51" y="161"/>
                </a:cubicBezTo>
                <a:lnTo>
                  <a:pt x="51" y="66"/>
                </a:lnTo>
                <a:close/>
                <a:moveTo>
                  <a:pt x="22" y="62"/>
                </a:moveTo>
                <a:cubicBezTo>
                  <a:pt x="24" y="62"/>
                  <a:pt x="26" y="63"/>
                  <a:pt x="26" y="65"/>
                </a:cubicBezTo>
                <a:cubicBezTo>
                  <a:pt x="30" y="161"/>
                  <a:pt x="30" y="161"/>
                  <a:pt x="30" y="161"/>
                </a:cubicBezTo>
                <a:cubicBezTo>
                  <a:pt x="30" y="163"/>
                  <a:pt x="29" y="165"/>
                  <a:pt x="27" y="165"/>
                </a:cubicBezTo>
                <a:cubicBezTo>
                  <a:pt x="27" y="165"/>
                  <a:pt x="27" y="165"/>
                  <a:pt x="27" y="165"/>
                </a:cubicBezTo>
                <a:cubicBezTo>
                  <a:pt x="25" y="165"/>
                  <a:pt x="23" y="163"/>
                  <a:pt x="23" y="161"/>
                </a:cubicBezTo>
                <a:cubicBezTo>
                  <a:pt x="19" y="66"/>
                  <a:pt x="19" y="66"/>
                  <a:pt x="19" y="66"/>
                </a:cubicBezTo>
                <a:cubicBezTo>
                  <a:pt x="19" y="64"/>
                  <a:pt x="21" y="62"/>
                  <a:pt x="22" y="62"/>
                </a:cubicBezTo>
                <a:close/>
                <a:moveTo>
                  <a:pt x="106" y="24"/>
                </a:moveTo>
                <a:cubicBezTo>
                  <a:pt x="105" y="18"/>
                  <a:pt x="97" y="5"/>
                  <a:pt x="68" y="10"/>
                </a:cubicBezTo>
                <a:cubicBezTo>
                  <a:pt x="62" y="11"/>
                  <a:pt x="62" y="11"/>
                  <a:pt x="62" y="11"/>
                </a:cubicBezTo>
                <a:cubicBezTo>
                  <a:pt x="62" y="8"/>
                  <a:pt x="60" y="5"/>
                  <a:pt x="57" y="3"/>
                </a:cubicBezTo>
                <a:cubicBezTo>
                  <a:pt x="55" y="1"/>
                  <a:pt x="51" y="0"/>
                  <a:pt x="48" y="1"/>
                </a:cubicBezTo>
                <a:cubicBezTo>
                  <a:pt x="41" y="2"/>
                  <a:pt x="37" y="8"/>
                  <a:pt x="38" y="15"/>
                </a:cubicBezTo>
                <a:cubicBezTo>
                  <a:pt x="33" y="16"/>
                  <a:pt x="33" y="16"/>
                  <a:pt x="33" y="16"/>
                </a:cubicBezTo>
                <a:cubicBezTo>
                  <a:pt x="4" y="21"/>
                  <a:pt x="0" y="36"/>
                  <a:pt x="1" y="41"/>
                </a:cubicBezTo>
                <a:lnTo>
                  <a:pt x="106" y="24"/>
                </a:lnTo>
                <a:close/>
                <a:moveTo>
                  <a:pt x="46" y="10"/>
                </a:moveTo>
                <a:cubicBezTo>
                  <a:pt x="47" y="9"/>
                  <a:pt x="48" y="8"/>
                  <a:pt x="49" y="8"/>
                </a:cubicBezTo>
                <a:cubicBezTo>
                  <a:pt x="52" y="7"/>
                  <a:pt x="55" y="9"/>
                  <a:pt x="55" y="12"/>
                </a:cubicBezTo>
                <a:cubicBezTo>
                  <a:pt x="45" y="14"/>
                  <a:pt x="45" y="14"/>
                  <a:pt x="45" y="14"/>
                </a:cubicBezTo>
                <a:cubicBezTo>
                  <a:pt x="45" y="12"/>
                  <a:pt x="45" y="11"/>
                  <a:pt x="46" y="10"/>
                </a:cubicBezTo>
                <a:close/>
                <a:moveTo>
                  <a:pt x="150" y="126"/>
                </a:moveTo>
                <a:cubicBezTo>
                  <a:pt x="151" y="127"/>
                  <a:pt x="151" y="128"/>
                  <a:pt x="152" y="128"/>
                </a:cubicBezTo>
                <a:cubicBezTo>
                  <a:pt x="152" y="130"/>
                  <a:pt x="152" y="131"/>
                  <a:pt x="150" y="132"/>
                </a:cubicBezTo>
                <a:cubicBezTo>
                  <a:pt x="145" y="133"/>
                  <a:pt x="145" y="133"/>
                  <a:pt x="145" y="133"/>
                </a:cubicBezTo>
                <a:cubicBezTo>
                  <a:pt x="141" y="130"/>
                  <a:pt x="141" y="130"/>
                  <a:pt x="141" y="130"/>
                </a:cubicBezTo>
                <a:cubicBezTo>
                  <a:pt x="140" y="128"/>
                  <a:pt x="141" y="126"/>
                  <a:pt x="144" y="124"/>
                </a:cubicBezTo>
                <a:lnTo>
                  <a:pt x="150" y="126"/>
                </a:lnTo>
                <a:close/>
                <a:moveTo>
                  <a:pt x="126" y="112"/>
                </a:moveTo>
                <a:cubicBezTo>
                  <a:pt x="133" y="115"/>
                  <a:pt x="133" y="115"/>
                  <a:pt x="133" y="115"/>
                </a:cubicBezTo>
                <a:cubicBezTo>
                  <a:pt x="134" y="115"/>
                  <a:pt x="134" y="116"/>
                  <a:pt x="134" y="117"/>
                </a:cubicBezTo>
                <a:cubicBezTo>
                  <a:pt x="135" y="118"/>
                  <a:pt x="134" y="120"/>
                  <a:pt x="132" y="120"/>
                </a:cubicBezTo>
                <a:cubicBezTo>
                  <a:pt x="127" y="122"/>
                  <a:pt x="127" y="122"/>
                  <a:pt x="127" y="122"/>
                </a:cubicBezTo>
                <a:cubicBezTo>
                  <a:pt x="124" y="118"/>
                  <a:pt x="124" y="118"/>
                  <a:pt x="124" y="118"/>
                </a:cubicBezTo>
                <a:cubicBezTo>
                  <a:pt x="123" y="116"/>
                  <a:pt x="124" y="114"/>
                  <a:pt x="126" y="112"/>
                </a:cubicBezTo>
                <a:close/>
                <a:moveTo>
                  <a:pt x="139" y="118"/>
                </a:moveTo>
                <a:cubicBezTo>
                  <a:pt x="139" y="110"/>
                  <a:pt x="139" y="110"/>
                  <a:pt x="139" y="110"/>
                </a:cubicBezTo>
                <a:cubicBezTo>
                  <a:pt x="140" y="109"/>
                  <a:pt x="140" y="108"/>
                  <a:pt x="141" y="108"/>
                </a:cubicBezTo>
                <a:cubicBezTo>
                  <a:pt x="143" y="107"/>
                  <a:pt x="145" y="107"/>
                  <a:pt x="146" y="108"/>
                </a:cubicBezTo>
                <a:cubicBezTo>
                  <a:pt x="148" y="109"/>
                  <a:pt x="149" y="110"/>
                  <a:pt x="149" y="111"/>
                </a:cubicBezTo>
                <a:cubicBezTo>
                  <a:pt x="149" y="112"/>
                  <a:pt x="149" y="114"/>
                  <a:pt x="147" y="117"/>
                </a:cubicBezTo>
                <a:lnTo>
                  <a:pt x="139" y="118"/>
                </a:lnTo>
                <a:close/>
                <a:moveTo>
                  <a:pt x="172" y="133"/>
                </a:moveTo>
                <a:cubicBezTo>
                  <a:pt x="171" y="133"/>
                  <a:pt x="169" y="134"/>
                  <a:pt x="166" y="135"/>
                </a:cubicBezTo>
                <a:cubicBezTo>
                  <a:pt x="163" y="135"/>
                  <a:pt x="163" y="135"/>
                  <a:pt x="163" y="135"/>
                </a:cubicBezTo>
                <a:cubicBezTo>
                  <a:pt x="162" y="134"/>
                  <a:pt x="162" y="134"/>
                  <a:pt x="162" y="134"/>
                </a:cubicBezTo>
                <a:cubicBezTo>
                  <a:pt x="161" y="133"/>
                  <a:pt x="160" y="132"/>
                  <a:pt x="160" y="131"/>
                </a:cubicBezTo>
                <a:cubicBezTo>
                  <a:pt x="159" y="128"/>
                  <a:pt x="158" y="125"/>
                  <a:pt x="159" y="122"/>
                </a:cubicBezTo>
                <a:cubicBezTo>
                  <a:pt x="159" y="119"/>
                  <a:pt x="160" y="118"/>
                  <a:pt x="162" y="117"/>
                </a:cubicBezTo>
                <a:cubicBezTo>
                  <a:pt x="163" y="118"/>
                  <a:pt x="165" y="118"/>
                  <a:pt x="166" y="118"/>
                </a:cubicBezTo>
                <a:cubicBezTo>
                  <a:pt x="168" y="119"/>
                  <a:pt x="170" y="120"/>
                  <a:pt x="170" y="119"/>
                </a:cubicBezTo>
                <a:cubicBezTo>
                  <a:pt x="170" y="119"/>
                  <a:pt x="170" y="119"/>
                  <a:pt x="170" y="119"/>
                </a:cubicBezTo>
                <a:cubicBezTo>
                  <a:pt x="172" y="119"/>
                  <a:pt x="173" y="120"/>
                  <a:pt x="174" y="122"/>
                </a:cubicBezTo>
                <a:cubicBezTo>
                  <a:pt x="174" y="124"/>
                  <a:pt x="175" y="126"/>
                  <a:pt x="174" y="128"/>
                </a:cubicBezTo>
                <a:cubicBezTo>
                  <a:pt x="174" y="131"/>
                  <a:pt x="173" y="132"/>
                  <a:pt x="172" y="133"/>
                </a:cubicBezTo>
                <a:close/>
                <a:moveTo>
                  <a:pt x="178" y="152"/>
                </a:moveTo>
                <a:cubicBezTo>
                  <a:pt x="172" y="154"/>
                  <a:pt x="172" y="154"/>
                  <a:pt x="172" y="154"/>
                </a:cubicBezTo>
                <a:cubicBezTo>
                  <a:pt x="169" y="153"/>
                  <a:pt x="168" y="153"/>
                  <a:pt x="166" y="152"/>
                </a:cubicBezTo>
                <a:cubicBezTo>
                  <a:pt x="168" y="145"/>
                  <a:pt x="168" y="145"/>
                  <a:pt x="168" y="145"/>
                </a:cubicBezTo>
                <a:cubicBezTo>
                  <a:pt x="175" y="143"/>
                  <a:pt x="175" y="143"/>
                  <a:pt x="175" y="143"/>
                </a:cubicBezTo>
                <a:lnTo>
                  <a:pt x="178" y="152"/>
                </a:lnTo>
                <a:close/>
                <a:moveTo>
                  <a:pt x="134" y="149"/>
                </a:moveTo>
                <a:cubicBezTo>
                  <a:pt x="128" y="151"/>
                  <a:pt x="128" y="151"/>
                  <a:pt x="128" y="151"/>
                </a:cubicBezTo>
                <a:cubicBezTo>
                  <a:pt x="126" y="150"/>
                  <a:pt x="124" y="150"/>
                  <a:pt x="123" y="148"/>
                </a:cubicBezTo>
                <a:cubicBezTo>
                  <a:pt x="125" y="142"/>
                  <a:pt x="125" y="142"/>
                  <a:pt x="125" y="142"/>
                </a:cubicBezTo>
                <a:cubicBezTo>
                  <a:pt x="131" y="140"/>
                  <a:pt x="131" y="140"/>
                  <a:pt x="131" y="140"/>
                </a:cubicBezTo>
                <a:lnTo>
                  <a:pt x="134" y="149"/>
                </a:lnTo>
                <a:close/>
                <a:moveTo>
                  <a:pt x="154" y="157"/>
                </a:moveTo>
                <a:cubicBezTo>
                  <a:pt x="156" y="159"/>
                  <a:pt x="158" y="163"/>
                  <a:pt x="160" y="169"/>
                </a:cubicBezTo>
                <a:cubicBezTo>
                  <a:pt x="161" y="170"/>
                  <a:pt x="160" y="171"/>
                  <a:pt x="160" y="171"/>
                </a:cubicBezTo>
                <a:cubicBezTo>
                  <a:pt x="160" y="172"/>
                  <a:pt x="159" y="173"/>
                  <a:pt x="159" y="174"/>
                </a:cubicBezTo>
                <a:cubicBezTo>
                  <a:pt x="158" y="175"/>
                  <a:pt x="157" y="175"/>
                  <a:pt x="156" y="176"/>
                </a:cubicBezTo>
                <a:cubicBezTo>
                  <a:pt x="155" y="177"/>
                  <a:pt x="154" y="177"/>
                  <a:pt x="153" y="178"/>
                </a:cubicBezTo>
                <a:cubicBezTo>
                  <a:pt x="144" y="181"/>
                  <a:pt x="144" y="181"/>
                  <a:pt x="144" y="181"/>
                </a:cubicBezTo>
                <a:cubicBezTo>
                  <a:pt x="143" y="180"/>
                  <a:pt x="142" y="178"/>
                  <a:pt x="139" y="175"/>
                </a:cubicBezTo>
                <a:cubicBezTo>
                  <a:pt x="136" y="173"/>
                  <a:pt x="134" y="171"/>
                  <a:pt x="134" y="171"/>
                </a:cubicBezTo>
                <a:cubicBezTo>
                  <a:pt x="133" y="169"/>
                  <a:pt x="134" y="166"/>
                  <a:pt x="135" y="163"/>
                </a:cubicBezTo>
                <a:cubicBezTo>
                  <a:pt x="137" y="159"/>
                  <a:pt x="139" y="156"/>
                  <a:pt x="141" y="154"/>
                </a:cubicBezTo>
                <a:cubicBezTo>
                  <a:pt x="142" y="153"/>
                  <a:pt x="142" y="153"/>
                  <a:pt x="142" y="153"/>
                </a:cubicBezTo>
                <a:cubicBezTo>
                  <a:pt x="147" y="152"/>
                  <a:pt x="151" y="153"/>
                  <a:pt x="154" y="157"/>
                </a:cubicBezTo>
                <a:close/>
                <a:moveTo>
                  <a:pt x="118" y="51"/>
                </a:moveTo>
                <a:cubicBezTo>
                  <a:pt x="117" y="51"/>
                  <a:pt x="113" y="47"/>
                  <a:pt x="113" y="47"/>
                </a:cubicBezTo>
                <a:cubicBezTo>
                  <a:pt x="110" y="45"/>
                  <a:pt x="106" y="46"/>
                  <a:pt x="103" y="45"/>
                </a:cubicBezTo>
                <a:cubicBezTo>
                  <a:pt x="100" y="45"/>
                  <a:pt x="97" y="43"/>
                  <a:pt x="94" y="43"/>
                </a:cubicBezTo>
                <a:cubicBezTo>
                  <a:pt x="91" y="42"/>
                  <a:pt x="86" y="42"/>
                  <a:pt x="83" y="42"/>
                </a:cubicBezTo>
                <a:cubicBezTo>
                  <a:pt x="78" y="42"/>
                  <a:pt x="74" y="45"/>
                  <a:pt x="69" y="44"/>
                </a:cubicBezTo>
                <a:cubicBezTo>
                  <a:pt x="73" y="42"/>
                  <a:pt x="75" y="38"/>
                  <a:pt x="79" y="36"/>
                </a:cubicBezTo>
                <a:cubicBezTo>
                  <a:pt x="83" y="35"/>
                  <a:pt x="89" y="32"/>
                  <a:pt x="93" y="30"/>
                </a:cubicBezTo>
                <a:cubicBezTo>
                  <a:pt x="99" y="26"/>
                  <a:pt x="111" y="30"/>
                  <a:pt x="111" y="29"/>
                </a:cubicBezTo>
                <a:cubicBezTo>
                  <a:pt x="111" y="29"/>
                  <a:pt x="121" y="36"/>
                  <a:pt x="124" y="38"/>
                </a:cubicBezTo>
                <a:cubicBezTo>
                  <a:pt x="134" y="48"/>
                  <a:pt x="134" y="48"/>
                  <a:pt x="134" y="48"/>
                </a:cubicBezTo>
                <a:cubicBezTo>
                  <a:pt x="136" y="49"/>
                  <a:pt x="133" y="65"/>
                  <a:pt x="133" y="65"/>
                </a:cubicBezTo>
                <a:cubicBezTo>
                  <a:pt x="125" y="70"/>
                  <a:pt x="125" y="70"/>
                  <a:pt x="125" y="70"/>
                </a:cubicBezTo>
                <a:cubicBezTo>
                  <a:pt x="124" y="63"/>
                  <a:pt x="124" y="63"/>
                  <a:pt x="124" y="63"/>
                </a:cubicBezTo>
                <a:cubicBezTo>
                  <a:pt x="119" y="60"/>
                  <a:pt x="119" y="60"/>
                  <a:pt x="119" y="60"/>
                </a:cubicBezTo>
                <a:cubicBezTo>
                  <a:pt x="119" y="60"/>
                  <a:pt x="119" y="52"/>
                  <a:pt x="118" y="51"/>
                </a:cubicBezTo>
                <a:close/>
                <a:moveTo>
                  <a:pt x="124" y="95"/>
                </a:moveTo>
                <a:cubicBezTo>
                  <a:pt x="124" y="95"/>
                  <a:pt x="119" y="96"/>
                  <a:pt x="114" y="90"/>
                </a:cubicBezTo>
                <a:cubicBezTo>
                  <a:pt x="114" y="78"/>
                  <a:pt x="114" y="78"/>
                  <a:pt x="114" y="78"/>
                </a:cubicBezTo>
                <a:cubicBezTo>
                  <a:pt x="124" y="78"/>
                  <a:pt x="124" y="78"/>
                  <a:pt x="124" y="78"/>
                </a:cubicBezTo>
                <a:cubicBezTo>
                  <a:pt x="124" y="78"/>
                  <a:pt x="131" y="89"/>
                  <a:pt x="124" y="95"/>
                </a:cubicBezTo>
                <a:close/>
                <a:moveTo>
                  <a:pt x="148" y="89"/>
                </a:moveTo>
                <a:cubicBezTo>
                  <a:pt x="145" y="70"/>
                  <a:pt x="145" y="70"/>
                  <a:pt x="145" y="70"/>
                </a:cubicBezTo>
                <a:cubicBezTo>
                  <a:pt x="156" y="78"/>
                  <a:pt x="156" y="78"/>
                  <a:pt x="156" y="78"/>
                </a:cubicBezTo>
                <a:cubicBezTo>
                  <a:pt x="165" y="85"/>
                  <a:pt x="165" y="85"/>
                  <a:pt x="165" y="85"/>
                </a:cubicBezTo>
                <a:cubicBezTo>
                  <a:pt x="165" y="85"/>
                  <a:pt x="167" y="96"/>
                  <a:pt x="167" y="100"/>
                </a:cubicBezTo>
                <a:cubicBezTo>
                  <a:pt x="157" y="100"/>
                  <a:pt x="157" y="100"/>
                  <a:pt x="157" y="100"/>
                </a:cubicBezTo>
                <a:cubicBezTo>
                  <a:pt x="157" y="100"/>
                  <a:pt x="148" y="97"/>
                  <a:pt x="148" y="89"/>
                </a:cubicBezTo>
                <a:close/>
              </a:path>
            </a:pathLst>
          </a:custGeom>
          <a:solidFill>
            <a:schemeClr val="bg1"/>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975482"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1FBBEE"/>
              </a:solidFill>
              <a:effectLst/>
              <a:uLnTx/>
              <a:uFillTx/>
              <a:latin typeface="Arial"/>
              <a:ea typeface="+mn-ea"/>
              <a:cs typeface="+mn-cs"/>
            </a:endParaRPr>
          </a:p>
        </p:txBody>
      </p:sp>
      <p:sp>
        <p:nvSpPr>
          <p:cNvPr id="20" name="TextBox 19">
            <a:extLst>
              <a:ext uri="{FF2B5EF4-FFF2-40B4-BE49-F238E27FC236}">
                <a16:creationId xmlns:a16="http://schemas.microsoft.com/office/drawing/2014/main" id="{CA9CF58F-A872-0C43-9407-CB6DF0F500B7}"/>
              </a:ext>
            </a:extLst>
          </p:cNvPr>
          <p:cNvSpPr txBox="1"/>
          <p:nvPr/>
        </p:nvSpPr>
        <p:spPr>
          <a:xfrm>
            <a:off x="4260887" y="5254991"/>
            <a:ext cx="788139" cy="584775"/>
          </a:xfrm>
          <a:prstGeom prst="rect">
            <a:avLst/>
          </a:prstGeom>
          <a:noFill/>
        </p:spPr>
        <p:txBody>
          <a:bodyPr wrap="square" rtlCol="0">
            <a:spAutoFit/>
          </a:bodyPr>
          <a:lstStyle/>
          <a:p>
            <a:pPr marL="0" marR="0" lvl="0" indent="0" algn="ctr" defTabSz="97548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a:ea typeface="+mn-ea"/>
                <a:cs typeface="+mn-cs"/>
              </a:rPr>
              <a:t>Solid </a:t>
            </a:r>
            <a:br>
              <a:rPr kumimoji="0" lang="en-US" sz="1600" b="1" i="0" u="none" strike="noStrike" kern="1200" cap="none" spc="0" normalizeH="0" baseline="0" noProof="0" dirty="0">
                <a:ln>
                  <a:noFill/>
                </a:ln>
                <a:solidFill>
                  <a:srgbClr val="FFFFFF"/>
                </a:solidFill>
                <a:effectLst/>
                <a:uLnTx/>
                <a:uFillTx/>
                <a:latin typeface="Arial"/>
                <a:ea typeface="+mn-ea"/>
                <a:cs typeface="+mn-cs"/>
              </a:rPr>
            </a:br>
            <a:r>
              <a:rPr kumimoji="0" lang="en-US" sz="1600" b="1" i="0" u="none" strike="noStrike" kern="1200" cap="none" spc="0" normalizeH="0" baseline="0" noProof="0" dirty="0">
                <a:ln>
                  <a:noFill/>
                </a:ln>
                <a:solidFill>
                  <a:srgbClr val="FFFFFF"/>
                </a:solidFill>
                <a:effectLst/>
                <a:uLnTx/>
                <a:uFillTx/>
                <a:latin typeface="Arial"/>
                <a:ea typeface="+mn-ea"/>
                <a:cs typeface="+mn-cs"/>
              </a:rPr>
              <a:t>waste</a:t>
            </a:r>
            <a:endParaRPr kumimoji="0" lang="en-GB" sz="1600" b="1" i="0" u="none" strike="noStrike" kern="1200" cap="none" spc="0" normalizeH="0" baseline="0" noProof="0" dirty="0">
              <a:ln>
                <a:noFill/>
              </a:ln>
              <a:solidFill>
                <a:srgbClr val="FFFFFF"/>
              </a:solidFill>
              <a:effectLst/>
              <a:uLnTx/>
              <a:uFillTx/>
              <a:latin typeface="Arial"/>
              <a:ea typeface="+mn-ea"/>
              <a:cs typeface="+mn-cs"/>
            </a:endParaRPr>
          </a:p>
        </p:txBody>
      </p:sp>
      <p:sp>
        <p:nvSpPr>
          <p:cNvPr id="21" name="Freeform 24">
            <a:extLst>
              <a:ext uri="{FF2B5EF4-FFF2-40B4-BE49-F238E27FC236}">
                <a16:creationId xmlns:a16="http://schemas.microsoft.com/office/drawing/2014/main" id="{09408E69-70F2-6641-839E-3681F3BE7A50}"/>
              </a:ext>
            </a:extLst>
          </p:cNvPr>
          <p:cNvSpPr>
            <a:spLocks noChangeAspect="1" noEditPoints="1"/>
          </p:cNvSpPr>
          <p:nvPr/>
        </p:nvSpPr>
        <p:spPr bwMode="auto">
          <a:xfrm>
            <a:off x="5503279" y="3712869"/>
            <a:ext cx="956698" cy="1019084"/>
          </a:xfrm>
          <a:custGeom>
            <a:avLst/>
            <a:gdLst>
              <a:gd name="T0" fmla="*/ 147 w 172"/>
              <a:gd name="T1" fmla="*/ 107 h 183"/>
              <a:gd name="T2" fmla="*/ 85 w 172"/>
              <a:gd name="T3" fmla="*/ 114 h 183"/>
              <a:gd name="T4" fmla="*/ 107 w 172"/>
              <a:gd name="T5" fmla="*/ 92 h 183"/>
              <a:gd name="T6" fmla="*/ 141 w 172"/>
              <a:gd name="T7" fmla="*/ 88 h 183"/>
              <a:gd name="T8" fmla="*/ 111 w 172"/>
              <a:gd name="T9" fmla="*/ 89 h 183"/>
              <a:gd name="T10" fmla="*/ 130 w 172"/>
              <a:gd name="T11" fmla="*/ 71 h 183"/>
              <a:gd name="T12" fmla="*/ 153 w 172"/>
              <a:gd name="T13" fmla="*/ 61 h 183"/>
              <a:gd name="T14" fmla="*/ 135 w 172"/>
              <a:gd name="T15" fmla="*/ 66 h 183"/>
              <a:gd name="T16" fmla="*/ 146 w 172"/>
              <a:gd name="T17" fmla="*/ 32 h 183"/>
              <a:gd name="T18" fmla="*/ 130 w 172"/>
              <a:gd name="T19" fmla="*/ 64 h 183"/>
              <a:gd name="T20" fmla="*/ 131 w 172"/>
              <a:gd name="T21" fmla="*/ 44 h 183"/>
              <a:gd name="T22" fmla="*/ 126 w 172"/>
              <a:gd name="T23" fmla="*/ 69 h 183"/>
              <a:gd name="T24" fmla="*/ 107 w 172"/>
              <a:gd name="T25" fmla="*/ 85 h 183"/>
              <a:gd name="T26" fmla="*/ 106 w 172"/>
              <a:gd name="T27" fmla="*/ 53 h 183"/>
              <a:gd name="T28" fmla="*/ 103 w 172"/>
              <a:gd name="T29" fmla="*/ 88 h 183"/>
              <a:gd name="T30" fmla="*/ 81 w 172"/>
              <a:gd name="T31" fmla="*/ 109 h 183"/>
              <a:gd name="T32" fmla="*/ 98 w 172"/>
              <a:gd name="T33" fmla="*/ 41 h 183"/>
              <a:gd name="T34" fmla="*/ 149 w 172"/>
              <a:gd name="T35" fmla="*/ 0 h 183"/>
              <a:gd name="T36" fmla="*/ 147 w 172"/>
              <a:gd name="T37" fmla="*/ 107 h 183"/>
              <a:gd name="T38" fmla="*/ 25 w 172"/>
              <a:gd name="T39" fmla="*/ 104 h 183"/>
              <a:gd name="T40" fmla="*/ 53 w 172"/>
              <a:gd name="T41" fmla="*/ 126 h 183"/>
              <a:gd name="T42" fmla="*/ 53 w 172"/>
              <a:gd name="T43" fmla="*/ 125 h 183"/>
              <a:gd name="T44" fmla="*/ 0 w 172"/>
              <a:gd name="T45" fmla="*/ 89 h 183"/>
              <a:gd name="T46" fmla="*/ 14 w 172"/>
              <a:gd name="T47" fmla="*/ 117 h 183"/>
              <a:gd name="T48" fmla="*/ 52 w 172"/>
              <a:gd name="T49" fmla="*/ 129 h 183"/>
              <a:gd name="T50" fmla="*/ 25 w 172"/>
              <a:gd name="T51" fmla="*/ 104 h 183"/>
              <a:gd name="T52" fmla="*/ 85 w 172"/>
              <a:gd name="T53" fmla="*/ 114 h 183"/>
              <a:gd name="T54" fmla="*/ 80 w 172"/>
              <a:gd name="T55" fmla="*/ 109 h 183"/>
              <a:gd name="T56" fmla="*/ 64 w 172"/>
              <a:gd name="T57" fmla="*/ 146 h 183"/>
              <a:gd name="T58" fmla="*/ 53 w 172"/>
              <a:gd name="T59" fmla="*/ 126 h 183"/>
              <a:gd name="T60" fmla="*/ 52 w 172"/>
              <a:gd name="T61" fmla="*/ 129 h 183"/>
              <a:gd name="T62" fmla="*/ 62 w 172"/>
              <a:gd name="T63" fmla="*/ 154 h 183"/>
              <a:gd name="T64" fmla="*/ 65 w 172"/>
              <a:gd name="T65" fmla="*/ 179 h 183"/>
              <a:gd name="T66" fmla="*/ 72 w 172"/>
              <a:gd name="T67" fmla="*/ 176 h 183"/>
              <a:gd name="T68" fmla="*/ 85 w 172"/>
              <a:gd name="T69" fmla="*/ 11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2" h="183">
                <a:moveTo>
                  <a:pt x="147" y="107"/>
                </a:moveTo>
                <a:cubicBezTo>
                  <a:pt x="121" y="139"/>
                  <a:pt x="94" y="121"/>
                  <a:pt x="85" y="114"/>
                </a:cubicBezTo>
                <a:cubicBezTo>
                  <a:pt x="92" y="106"/>
                  <a:pt x="95" y="102"/>
                  <a:pt x="107" y="92"/>
                </a:cubicBezTo>
                <a:cubicBezTo>
                  <a:pt x="119" y="97"/>
                  <a:pt x="141" y="88"/>
                  <a:pt x="141" y="88"/>
                </a:cubicBezTo>
                <a:cubicBezTo>
                  <a:pt x="126" y="92"/>
                  <a:pt x="115" y="90"/>
                  <a:pt x="111" y="89"/>
                </a:cubicBezTo>
                <a:cubicBezTo>
                  <a:pt x="112" y="88"/>
                  <a:pt x="126" y="77"/>
                  <a:pt x="130" y="71"/>
                </a:cubicBezTo>
                <a:cubicBezTo>
                  <a:pt x="143" y="72"/>
                  <a:pt x="153" y="61"/>
                  <a:pt x="153" y="61"/>
                </a:cubicBezTo>
                <a:cubicBezTo>
                  <a:pt x="152" y="61"/>
                  <a:pt x="146" y="66"/>
                  <a:pt x="135" y="66"/>
                </a:cubicBezTo>
                <a:cubicBezTo>
                  <a:pt x="147" y="49"/>
                  <a:pt x="146" y="32"/>
                  <a:pt x="146" y="32"/>
                </a:cubicBezTo>
                <a:cubicBezTo>
                  <a:pt x="146" y="32"/>
                  <a:pt x="142" y="47"/>
                  <a:pt x="130" y="64"/>
                </a:cubicBezTo>
                <a:cubicBezTo>
                  <a:pt x="128" y="52"/>
                  <a:pt x="131" y="44"/>
                  <a:pt x="131" y="44"/>
                </a:cubicBezTo>
                <a:cubicBezTo>
                  <a:pt x="131" y="44"/>
                  <a:pt x="123" y="57"/>
                  <a:pt x="126" y="69"/>
                </a:cubicBezTo>
                <a:cubicBezTo>
                  <a:pt x="120" y="76"/>
                  <a:pt x="110" y="82"/>
                  <a:pt x="107" y="85"/>
                </a:cubicBezTo>
                <a:cubicBezTo>
                  <a:pt x="107" y="84"/>
                  <a:pt x="103" y="72"/>
                  <a:pt x="106" y="53"/>
                </a:cubicBezTo>
                <a:cubicBezTo>
                  <a:pt x="106" y="53"/>
                  <a:pt x="97" y="76"/>
                  <a:pt x="103" y="88"/>
                </a:cubicBezTo>
                <a:cubicBezTo>
                  <a:pt x="95" y="94"/>
                  <a:pt x="93" y="95"/>
                  <a:pt x="81" y="109"/>
                </a:cubicBezTo>
                <a:cubicBezTo>
                  <a:pt x="52" y="88"/>
                  <a:pt x="76" y="50"/>
                  <a:pt x="98" y="41"/>
                </a:cubicBezTo>
                <a:cubicBezTo>
                  <a:pt x="120" y="32"/>
                  <a:pt x="129" y="33"/>
                  <a:pt x="149" y="0"/>
                </a:cubicBezTo>
                <a:cubicBezTo>
                  <a:pt x="172" y="33"/>
                  <a:pt x="168" y="82"/>
                  <a:pt x="147" y="107"/>
                </a:cubicBezTo>
                <a:close/>
                <a:moveTo>
                  <a:pt x="25" y="104"/>
                </a:moveTo>
                <a:cubicBezTo>
                  <a:pt x="38" y="110"/>
                  <a:pt x="47" y="118"/>
                  <a:pt x="53" y="126"/>
                </a:cubicBezTo>
                <a:cubicBezTo>
                  <a:pt x="53" y="126"/>
                  <a:pt x="53" y="125"/>
                  <a:pt x="53" y="125"/>
                </a:cubicBezTo>
                <a:cubicBezTo>
                  <a:pt x="65" y="83"/>
                  <a:pt x="0" y="89"/>
                  <a:pt x="0" y="89"/>
                </a:cubicBezTo>
                <a:cubicBezTo>
                  <a:pt x="0" y="89"/>
                  <a:pt x="9" y="102"/>
                  <a:pt x="14" y="117"/>
                </a:cubicBezTo>
                <a:cubicBezTo>
                  <a:pt x="20" y="135"/>
                  <a:pt x="43" y="149"/>
                  <a:pt x="52" y="129"/>
                </a:cubicBezTo>
                <a:cubicBezTo>
                  <a:pt x="46" y="120"/>
                  <a:pt x="37" y="111"/>
                  <a:pt x="25" y="104"/>
                </a:cubicBezTo>
                <a:close/>
                <a:moveTo>
                  <a:pt x="85" y="114"/>
                </a:moveTo>
                <a:cubicBezTo>
                  <a:pt x="85" y="114"/>
                  <a:pt x="80" y="110"/>
                  <a:pt x="80" y="109"/>
                </a:cubicBezTo>
                <a:cubicBezTo>
                  <a:pt x="69" y="122"/>
                  <a:pt x="65" y="132"/>
                  <a:pt x="64" y="146"/>
                </a:cubicBezTo>
                <a:cubicBezTo>
                  <a:pt x="62" y="141"/>
                  <a:pt x="59" y="134"/>
                  <a:pt x="53" y="126"/>
                </a:cubicBezTo>
                <a:cubicBezTo>
                  <a:pt x="52" y="127"/>
                  <a:pt x="52" y="128"/>
                  <a:pt x="52" y="129"/>
                </a:cubicBezTo>
                <a:cubicBezTo>
                  <a:pt x="58" y="138"/>
                  <a:pt x="61" y="150"/>
                  <a:pt x="62" y="154"/>
                </a:cubicBezTo>
                <a:cubicBezTo>
                  <a:pt x="62" y="165"/>
                  <a:pt x="64" y="170"/>
                  <a:pt x="65" y="179"/>
                </a:cubicBezTo>
                <a:cubicBezTo>
                  <a:pt x="65" y="179"/>
                  <a:pt x="71" y="183"/>
                  <a:pt x="72" y="176"/>
                </a:cubicBezTo>
                <a:cubicBezTo>
                  <a:pt x="69" y="171"/>
                  <a:pt x="66" y="133"/>
                  <a:pt x="85" y="114"/>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75482"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1FBBEE"/>
              </a:solidFill>
              <a:effectLst/>
              <a:uLnTx/>
              <a:uFillTx/>
              <a:latin typeface="Arial"/>
              <a:ea typeface="+mn-ea"/>
              <a:cs typeface="+mn-cs"/>
            </a:endParaRPr>
          </a:p>
        </p:txBody>
      </p:sp>
      <p:sp>
        <p:nvSpPr>
          <p:cNvPr id="22" name="TextBox 21">
            <a:extLst>
              <a:ext uri="{FF2B5EF4-FFF2-40B4-BE49-F238E27FC236}">
                <a16:creationId xmlns:a16="http://schemas.microsoft.com/office/drawing/2014/main" id="{C53D5256-7879-2E4A-B8BE-D668336907BE}"/>
              </a:ext>
            </a:extLst>
          </p:cNvPr>
          <p:cNvSpPr txBox="1"/>
          <p:nvPr/>
        </p:nvSpPr>
        <p:spPr>
          <a:xfrm>
            <a:off x="5480681" y="5254990"/>
            <a:ext cx="956698" cy="584775"/>
          </a:xfrm>
          <a:prstGeom prst="rect">
            <a:avLst/>
          </a:prstGeom>
          <a:noFill/>
        </p:spPr>
        <p:txBody>
          <a:bodyPr wrap="square" rtlCol="0">
            <a:spAutoFit/>
          </a:bodyPr>
          <a:lstStyle/>
          <a:p>
            <a:pPr marL="0" marR="0" lvl="0" indent="0" algn="ctr" defTabSz="97548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a:ea typeface="+mn-ea"/>
                <a:cs typeface="+mn-cs"/>
              </a:rPr>
              <a:t>Wider </a:t>
            </a:r>
            <a:br>
              <a:rPr kumimoji="0" lang="en-US" sz="1600" b="1" i="0" u="none" strike="noStrike" kern="1200" cap="none" spc="0" normalizeH="0" baseline="0" noProof="0" dirty="0">
                <a:ln>
                  <a:noFill/>
                </a:ln>
                <a:solidFill>
                  <a:srgbClr val="FFFFFF"/>
                </a:solidFill>
                <a:effectLst/>
                <a:uLnTx/>
                <a:uFillTx/>
                <a:latin typeface="Arial"/>
                <a:ea typeface="+mn-ea"/>
                <a:cs typeface="+mn-cs"/>
              </a:rPr>
            </a:br>
            <a:r>
              <a:rPr kumimoji="0" lang="en-US" sz="1600" b="1" i="0" u="none" strike="noStrike" kern="1200" cap="none" spc="0" normalizeH="0" baseline="0" noProof="0" dirty="0">
                <a:ln>
                  <a:noFill/>
                </a:ln>
                <a:solidFill>
                  <a:srgbClr val="FFFFFF"/>
                </a:solidFill>
                <a:effectLst/>
                <a:uLnTx/>
                <a:uFillTx/>
                <a:latin typeface="Arial"/>
                <a:ea typeface="+mn-ea"/>
                <a:cs typeface="+mn-cs"/>
              </a:rPr>
              <a:t>impact</a:t>
            </a:r>
            <a:endParaRPr kumimoji="0" lang="en-GB" sz="1600" b="1" i="0" u="none" strike="noStrike" kern="1200" cap="none" spc="0" normalizeH="0" baseline="0" noProof="0" dirty="0">
              <a:ln>
                <a:noFill/>
              </a:ln>
              <a:solidFill>
                <a:srgbClr val="FFFFFF"/>
              </a:solidFill>
              <a:effectLst/>
              <a:uLnTx/>
              <a:uFillTx/>
              <a:latin typeface="Arial"/>
              <a:ea typeface="+mn-ea"/>
              <a:cs typeface="+mn-cs"/>
            </a:endParaRPr>
          </a:p>
        </p:txBody>
      </p:sp>
      <p:sp>
        <p:nvSpPr>
          <p:cNvPr id="23" name="TextBox 22">
            <a:extLst>
              <a:ext uri="{FF2B5EF4-FFF2-40B4-BE49-F238E27FC236}">
                <a16:creationId xmlns:a16="http://schemas.microsoft.com/office/drawing/2014/main" id="{665227D0-FCA0-0A46-B7EB-45EB2377EA1F}"/>
              </a:ext>
            </a:extLst>
          </p:cNvPr>
          <p:cNvSpPr txBox="1"/>
          <p:nvPr/>
        </p:nvSpPr>
        <p:spPr>
          <a:xfrm>
            <a:off x="6789754" y="5342672"/>
            <a:ext cx="1085554" cy="338554"/>
          </a:xfrm>
          <a:prstGeom prst="rect">
            <a:avLst/>
          </a:prstGeom>
          <a:noFill/>
        </p:spPr>
        <p:txBody>
          <a:bodyPr wrap="square" rtlCol="0">
            <a:spAutoFit/>
          </a:bodyPr>
          <a:lstStyle/>
          <a:p>
            <a:pPr marL="0" marR="0" lvl="0" indent="0" algn="ctr" defTabSz="97548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a:ea typeface="+mn-ea"/>
                <a:cs typeface="+mn-cs"/>
              </a:rPr>
              <a:t>EMS*</a:t>
            </a:r>
            <a:endParaRPr kumimoji="0" lang="en-GB" sz="1600" b="1" i="0" u="none" strike="noStrike" kern="1200" cap="none" spc="0" normalizeH="0" baseline="0" noProof="0" dirty="0">
              <a:ln>
                <a:noFill/>
              </a:ln>
              <a:solidFill>
                <a:srgbClr val="FFFFFF"/>
              </a:solidFill>
              <a:effectLst/>
              <a:uLnTx/>
              <a:uFillTx/>
              <a:latin typeface="Arial"/>
              <a:ea typeface="+mn-ea"/>
              <a:cs typeface="+mn-cs"/>
            </a:endParaRPr>
          </a:p>
        </p:txBody>
      </p:sp>
      <p:sp>
        <p:nvSpPr>
          <p:cNvPr id="24" name="Freeform 86">
            <a:extLst>
              <a:ext uri="{FF2B5EF4-FFF2-40B4-BE49-F238E27FC236}">
                <a16:creationId xmlns:a16="http://schemas.microsoft.com/office/drawing/2014/main" id="{4623FD27-1194-B84D-8384-4D35699D4126}"/>
              </a:ext>
            </a:extLst>
          </p:cNvPr>
          <p:cNvSpPr>
            <a:spLocks noChangeAspect="1" noEditPoints="1"/>
          </p:cNvSpPr>
          <p:nvPr/>
        </p:nvSpPr>
        <p:spPr bwMode="auto">
          <a:xfrm>
            <a:off x="6861098" y="3724022"/>
            <a:ext cx="942866" cy="942866"/>
          </a:xfrm>
          <a:custGeom>
            <a:avLst/>
            <a:gdLst>
              <a:gd name="T0" fmla="*/ 44 w 180"/>
              <a:gd name="T1" fmla="*/ 58 h 180"/>
              <a:gd name="T2" fmla="*/ 28 w 180"/>
              <a:gd name="T3" fmla="*/ 46 h 180"/>
              <a:gd name="T4" fmla="*/ 83 w 180"/>
              <a:gd name="T5" fmla="*/ 15 h 180"/>
              <a:gd name="T6" fmla="*/ 83 w 180"/>
              <a:gd name="T7" fmla="*/ 0 h 180"/>
              <a:gd name="T8" fmla="*/ 125 w 180"/>
              <a:gd name="T9" fmla="*/ 24 h 180"/>
              <a:gd name="T10" fmla="*/ 83 w 180"/>
              <a:gd name="T11" fmla="*/ 48 h 180"/>
              <a:gd name="T12" fmla="*/ 83 w 180"/>
              <a:gd name="T13" fmla="*/ 34 h 180"/>
              <a:gd name="T14" fmla="*/ 44 w 180"/>
              <a:gd name="T15" fmla="*/ 58 h 180"/>
              <a:gd name="T16" fmla="*/ 35 w 180"/>
              <a:gd name="T17" fmla="*/ 97 h 180"/>
              <a:gd name="T18" fmla="*/ 49 w 180"/>
              <a:gd name="T19" fmla="*/ 97 h 180"/>
              <a:gd name="T20" fmla="*/ 24 w 180"/>
              <a:gd name="T21" fmla="*/ 54 h 180"/>
              <a:gd name="T22" fmla="*/ 0 w 180"/>
              <a:gd name="T23" fmla="*/ 97 h 180"/>
              <a:gd name="T24" fmla="*/ 15 w 180"/>
              <a:gd name="T25" fmla="*/ 97 h 180"/>
              <a:gd name="T26" fmla="*/ 47 w 180"/>
              <a:gd name="T27" fmla="*/ 151 h 180"/>
              <a:gd name="T28" fmla="*/ 58 w 180"/>
              <a:gd name="T29" fmla="*/ 135 h 180"/>
              <a:gd name="T30" fmla="*/ 35 w 180"/>
              <a:gd name="T31" fmla="*/ 97 h 180"/>
              <a:gd name="T32" fmla="*/ 97 w 180"/>
              <a:gd name="T33" fmla="*/ 145 h 180"/>
              <a:gd name="T34" fmla="*/ 97 w 180"/>
              <a:gd name="T35" fmla="*/ 131 h 180"/>
              <a:gd name="T36" fmla="*/ 55 w 180"/>
              <a:gd name="T37" fmla="*/ 155 h 180"/>
              <a:gd name="T38" fmla="*/ 97 w 180"/>
              <a:gd name="T39" fmla="*/ 180 h 180"/>
              <a:gd name="T40" fmla="*/ 97 w 180"/>
              <a:gd name="T41" fmla="*/ 165 h 180"/>
              <a:gd name="T42" fmla="*/ 152 w 180"/>
              <a:gd name="T43" fmla="*/ 133 h 180"/>
              <a:gd name="T44" fmla="*/ 136 w 180"/>
              <a:gd name="T45" fmla="*/ 121 h 180"/>
              <a:gd name="T46" fmla="*/ 97 w 180"/>
              <a:gd name="T47" fmla="*/ 145 h 180"/>
              <a:gd name="T48" fmla="*/ 165 w 180"/>
              <a:gd name="T49" fmla="*/ 82 h 180"/>
              <a:gd name="T50" fmla="*/ 133 w 180"/>
              <a:gd name="T51" fmla="*/ 28 h 180"/>
              <a:gd name="T52" fmla="*/ 122 w 180"/>
              <a:gd name="T53" fmla="*/ 44 h 180"/>
              <a:gd name="T54" fmla="*/ 145 w 180"/>
              <a:gd name="T55" fmla="*/ 82 h 180"/>
              <a:gd name="T56" fmla="*/ 131 w 180"/>
              <a:gd name="T57" fmla="*/ 82 h 180"/>
              <a:gd name="T58" fmla="*/ 156 w 180"/>
              <a:gd name="T59" fmla="*/ 125 h 180"/>
              <a:gd name="T60" fmla="*/ 180 w 180"/>
              <a:gd name="T61" fmla="*/ 82 h 180"/>
              <a:gd name="T62" fmla="*/ 165 w 180"/>
              <a:gd name="T63" fmla="*/ 8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180">
                <a:moveTo>
                  <a:pt x="44" y="58"/>
                </a:moveTo>
                <a:cubicBezTo>
                  <a:pt x="28" y="46"/>
                  <a:pt x="28" y="46"/>
                  <a:pt x="28" y="46"/>
                </a:cubicBezTo>
                <a:cubicBezTo>
                  <a:pt x="41" y="28"/>
                  <a:pt x="61" y="17"/>
                  <a:pt x="83" y="15"/>
                </a:cubicBezTo>
                <a:cubicBezTo>
                  <a:pt x="83" y="0"/>
                  <a:pt x="83" y="0"/>
                  <a:pt x="83" y="0"/>
                </a:cubicBezTo>
                <a:cubicBezTo>
                  <a:pt x="125" y="24"/>
                  <a:pt x="125" y="24"/>
                  <a:pt x="125" y="24"/>
                </a:cubicBezTo>
                <a:cubicBezTo>
                  <a:pt x="83" y="48"/>
                  <a:pt x="83" y="48"/>
                  <a:pt x="83" y="48"/>
                </a:cubicBezTo>
                <a:cubicBezTo>
                  <a:pt x="83" y="34"/>
                  <a:pt x="83" y="34"/>
                  <a:pt x="83" y="34"/>
                </a:cubicBezTo>
                <a:cubicBezTo>
                  <a:pt x="67" y="36"/>
                  <a:pt x="53" y="45"/>
                  <a:pt x="44" y="58"/>
                </a:cubicBezTo>
                <a:close/>
                <a:moveTo>
                  <a:pt x="35" y="97"/>
                </a:moveTo>
                <a:cubicBezTo>
                  <a:pt x="49" y="97"/>
                  <a:pt x="49" y="97"/>
                  <a:pt x="49" y="97"/>
                </a:cubicBezTo>
                <a:cubicBezTo>
                  <a:pt x="24" y="54"/>
                  <a:pt x="24" y="54"/>
                  <a:pt x="24" y="54"/>
                </a:cubicBezTo>
                <a:cubicBezTo>
                  <a:pt x="0" y="97"/>
                  <a:pt x="0" y="97"/>
                  <a:pt x="0" y="97"/>
                </a:cubicBezTo>
                <a:cubicBezTo>
                  <a:pt x="15" y="97"/>
                  <a:pt x="15" y="97"/>
                  <a:pt x="15" y="97"/>
                </a:cubicBezTo>
                <a:cubicBezTo>
                  <a:pt x="17" y="119"/>
                  <a:pt x="29" y="139"/>
                  <a:pt x="47" y="151"/>
                </a:cubicBezTo>
                <a:cubicBezTo>
                  <a:pt x="58" y="135"/>
                  <a:pt x="58" y="135"/>
                  <a:pt x="58" y="135"/>
                </a:cubicBezTo>
                <a:cubicBezTo>
                  <a:pt x="45" y="126"/>
                  <a:pt x="37" y="112"/>
                  <a:pt x="35" y="97"/>
                </a:cubicBezTo>
                <a:close/>
                <a:moveTo>
                  <a:pt x="97" y="145"/>
                </a:moveTo>
                <a:cubicBezTo>
                  <a:pt x="97" y="131"/>
                  <a:pt x="97" y="131"/>
                  <a:pt x="97" y="131"/>
                </a:cubicBezTo>
                <a:cubicBezTo>
                  <a:pt x="55" y="155"/>
                  <a:pt x="55" y="155"/>
                  <a:pt x="55" y="155"/>
                </a:cubicBezTo>
                <a:cubicBezTo>
                  <a:pt x="97" y="180"/>
                  <a:pt x="97" y="180"/>
                  <a:pt x="97" y="180"/>
                </a:cubicBezTo>
                <a:cubicBezTo>
                  <a:pt x="97" y="165"/>
                  <a:pt x="97" y="165"/>
                  <a:pt x="97" y="165"/>
                </a:cubicBezTo>
                <a:cubicBezTo>
                  <a:pt x="119" y="162"/>
                  <a:pt x="139" y="151"/>
                  <a:pt x="152" y="133"/>
                </a:cubicBezTo>
                <a:cubicBezTo>
                  <a:pt x="136" y="121"/>
                  <a:pt x="136" y="121"/>
                  <a:pt x="136" y="121"/>
                </a:cubicBezTo>
                <a:cubicBezTo>
                  <a:pt x="127" y="134"/>
                  <a:pt x="113" y="143"/>
                  <a:pt x="97" y="145"/>
                </a:cubicBezTo>
                <a:close/>
                <a:moveTo>
                  <a:pt x="165" y="82"/>
                </a:moveTo>
                <a:cubicBezTo>
                  <a:pt x="163" y="61"/>
                  <a:pt x="151" y="40"/>
                  <a:pt x="133" y="28"/>
                </a:cubicBezTo>
                <a:cubicBezTo>
                  <a:pt x="122" y="44"/>
                  <a:pt x="122" y="44"/>
                  <a:pt x="122" y="44"/>
                </a:cubicBezTo>
                <a:cubicBezTo>
                  <a:pt x="135" y="53"/>
                  <a:pt x="143" y="67"/>
                  <a:pt x="145" y="82"/>
                </a:cubicBezTo>
                <a:cubicBezTo>
                  <a:pt x="131" y="82"/>
                  <a:pt x="131" y="82"/>
                  <a:pt x="131" y="82"/>
                </a:cubicBezTo>
                <a:cubicBezTo>
                  <a:pt x="156" y="125"/>
                  <a:pt x="156" y="125"/>
                  <a:pt x="156" y="125"/>
                </a:cubicBezTo>
                <a:cubicBezTo>
                  <a:pt x="180" y="82"/>
                  <a:pt x="180" y="82"/>
                  <a:pt x="180" y="82"/>
                </a:cubicBezTo>
                <a:lnTo>
                  <a:pt x="165" y="8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75482"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1FBBEE"/>
              </a:solidFill>
              <a:effectLst/>
              <a:uLnTx/>
              <a:uFillTx/>
              <a:latin typeface="Arial"/>
              <a:ea typeface="+mn-ea"/>
              <a:cs typeface="+mn-cs"/>
            </a:endParaRPr>
          </a:p>
        </p:txBody>
      </p:sp>
      <p:sp>
        <p:nvSpPr>
          <p:cNvPr id="25" name="Title 1">
            <a:extLst>
              <a:ext uri="{FF2B5EF4-FFF2-40B4-BE49-F238E27FC236}">
                <a16:creationId xmlns:a16="http://schemas.microsoft.com/office/drawing/2014/main" id="{C2236C30-EB5F-6241-BDEA-EAF7CB05C399}"/>
              </a:ext>
            </a:extLst>
          </p:cNvPr>
          <p:cNvSpPr>
            <a:spLocks noGrp="1"/>
          </p:cNvSpPr>
          <p:nvPr>
            <p:ph type="title"/>
          </p:nvPr>
        </p:nvSpPr>
        <p:spPr>
          <a:xfrm>
            <a:off x="255211" y="1276290"/>
            <a:ext cx="8593297" cy="800219"/>
          </a:xfrm>
        </p:spPr>
        <p:txBody>
          <a:bodyPr/>
          <a:lstStyle/>
          <a:p>
            <a:r>
              <a:rPr lang="en-US" dirty="0"/>
              <a:t>Environment Strategy for Peace Operations</a:t>
            </a:r>
            <a:br>
              <a:rPr lang="en-US" dirty="0"/>
            </a:br>
            <a:r>
              <a:rPr lang="en-US" dirty="0"/>
              <a:t>(2017 - 2023)</a:t>
            </a:r>
          </a:p>
        </p:txBody>
      </p:sp>
      <p:sp>
        <p:nvSpPr>
          <p:cNvPr id="2" name="TextBox 1">
            <a:extLst>
              <a:ext uri="{FF2B5EF4-FFF2-40B4-BE49-F238E27FC236}">
                <a16:creationId xmlns:a16="http://schemas.microsoft.com/office/drawing/2014/main" id="{924DF8E7-B122-435B-8543-71F881A0EEDF}"/>
              </a:ext>
            </a:extLst>
          </p:cNvPr>
          <p:cNvSpPr txBox="1"/>
          <p:nvPr/>
        </p:nvSpPr>
        <p:spPr>
          <a:xfrm>
            <a:off x="1268852" y="6777152"/>
            <a:ext cx="6921500" cy="338554"/>
          </a:xfrm>
          <a:prstGeom prst="rect">
            <a:avLst/>
          </a:prstGeom>
          <a:noFill/>
        </p:spPr>
        <p:txBody>
          <a:bodyPr wrap="square" rtlCol="0">
            <a:spAutoFit/>
          </a:bodyPr>
          <a:lstStyle/>
          <a:p>
            <a:r>
              <a:rPr lang="en-US" sz="1600" dirty="0"/>
              <a:t>* EMS – environmental management system</a:t>
            </a:r>
          </a:p>
        </p:txBody>
      </p:sp>
    </p:spTree>
    <p:extLst>
      <p:ext uri="{BB962C8B-B14F-4D97-AF65-F5344CB8AC3E}">
        <p14:creationId xmlns:p14="http://schemas.microsoft.com/office/powerpoint/2010/main" val="355024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2E83CF8D-3F3A-4D21-CA2C-F1268FE6A88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4" name="think-cell data - do not delete" hidden="1">
                        <a:extLst>
                          <a:ext uri="{FF2B5EF4-FFF2-40B4-BE49-F238E27FC236}">
                            <a16:creationId xmlns:a16="http://schemas.microsoft.com/office/drawing/2014/main" id="{2E83CF8D-3F3A-4D21-CA2C-F1268FE6A8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C260067-B9D8-45AC-AF59-0950E6E601D7}"/>
              </a:ext>
            </a:extLst>
          </p:cNvPr>
          <p:cNvSpPr>
            <a:spLocks noGrp="1"/>
          </p:cNvSpPr>
          <p:nvPr>
            <p:ph type="title"/>
          </p:nvPr>
        </p:nvSpPr>
        <p:spPr>
          <a:xfrm>
            <a:off x="255211" y="879664"/>
            <a:ext cx="9256963" cy="796736"/>
          </a:xfrm>
        </p:spPr>
        <p:txBody>
          <a:bodyPr vert="horz"/>
          <a:lstStyle/>
          <a:p>
            <a:r>
              <a:rPr lang="en-US" dirty="0"/>
              <a:t>Sites where wastewater assessed to pose a minimum risk</a:t>
            </a:r>
          </a:p>
        </p:txBody>
      </p:sp>
      <p:sp>
        <p:nvSpPr>
          <p:cNvPr id="3" name="TextBox 2">
            <a:extLst>
              <a:ext uri="{FF2B5EF4-FFF2-40B4-BE49-F238E27FC236}">
                <a16:creationId xmlns:a16="http://schemas.microsoft.com/office/drawing/2014/main" id="{9181BD01-DB5C-6B1A-E659-D1DA2393CC55}"/>
              </a:ext>
            </a:extLst>
          </p:cNvPr>
          <p:cNvSpPr txBox="1"/>
          <p:nvPr/>
        </p:nvSpPr>
        <p:spPr>
          <a:xfrm>
            <a:off x="255211" y="6419849"/>
            <a:ext cx="8763000" cy="646331"/>
          </a:xfrm>
          <a:prstGeom prst="rect">
            <a:avLst/>
          </a:prstGeom>
          <a:noFill/>
          <a:ln>
            <a:noFill/>
          </a:ln>
        </p:spPr>
        <p:txBody>
          <a:bodyPr wrap="square" rtlCol="0">
            <a:spAutoFit/>
          </a:bodyPr>
          <a:lstStyle/>
          <a:p>
            <a:pPr algn="just"/>
            <a:r>
              <a:rPr lang="en-US" sz="1200" dirty="0">
                <a:solidFill>
                  <a:schemeClr val="bg1">
                    <a:lumMod val="65000"/>
                  </a:schemeClr>
                </a:solidFill>
              </a:rPr>
              <a:t>This indicator represents the proportion of sites that meet best practice standards for wastewater management. This includes the absence of any leaks or uncontrolled discharges, fully operational and well maintained infrastructure (adequate treatment capacity, watertight with no infiltration of stormwater, grease traps, oil water separators). </a:t>
            </a:r>
            <a:endParaRPr lang="en-GB" sz="1200" dirty="0">
              <a:solidFill>
                <a:schemeClr val="bg1">
                  <a:lumMod val="65000"/>
                </a:schemeClr>
              </a:solidFill>
            </a:endParaRPr>
          </a:p>
        </p:txBody>
      </p:sp>
      <p:graphicFrame>
        <p:nvGraphicFramePr>
          <p:cNvPr id="8" name="Chart 7">
            <a:extLst>
              <a:ext uri="{FF2B5EF4-FFF2-40B4-BE49-F238E27FC236}">
                <a16:creationId xmlns:a16="http://schemas.microsoft.com/office/drawing/2014/main" id="{F81B0C69-B540-4528-2064-CE650C2F28EB}"/>
              </a:ext>
            </a:extLst>
          </p:cNvPr>
          <p:cNvGraphicFramePr>
            <a:graphicFrameLocks/>
          </p:cNvGraphicFramePr>
          <p:nvPr>
            <p:extLst>
              <p:ext uri="{D42A27DB-BD31-4B8C-83A1-F6EECF244321}">
                <p14:modId xmlns:p14="http://schemas.microsoft.com/office/powerpoint/2010/main" val="2733911342"/>
              </p:ext>
            </p:extLst>
          </p:nvPr>
        </p:nvGraphicFramePr>
        <p:xfrm>
          <a:off x="255210" y="1850065"/>
          <a:ext cx="9256963" cy="4199861"/>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159740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2E83CF8D-3F3A-4D21-CA2C-F1268FE6A88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4" name="think-cell data - do not delete" hidden="1">
                        <a:extLst>
                          <a:ext uri="{FF2B5EF4-FFF2-40B4-BE49-F238E27FC236}">
                            <a16:creationId xmlns:a16="http://schemas.microsoft.com/office/drawing/2014/main" id="{2E83CF8D-3F3A-4D21-CA2C-F1268FE6A8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7" name="TextBox 36">
            <a:extLst>
              <a:ext uri="{FF2B5EF4-FFF2-40B4-BE49-F238E27FC236}">
                <a16:creationId xmlns:a16="http://schemas.microsoft.com/office/drawing/2014/main" id="{BE620649-5BCC-1548-941B-D7AFEEA3E8E0}"/>
              </a:ext>
            </a:extLst>
          </p:cNvPr>
          <p:cNvSpPr txBox="1"/>
          <p:nvPr/>
        </p:nvSpPr>
        <p:spPr>
          <a:xfrm>
            <a:off x="255210" y="6419850"/>
            <a:ext cx="8814178" cy="461665"/>
          </a:xfrm>
          <a:prstGeom prst="rect">
            <a:avLst/>
          </a:prstGeom>
          <a:noFill/>
          <a:ln>
            <a:noFill/>
          </a:ln>
        </p:spPr>
        <p:txBody>
          <a:bodyPr wrap="square" rtlCol="0">
            <a:spAutoFit/>
          </a:bodyPr>
          <a:lstStyle/>
          <a:p>
            <a:pPr algn="just"/>
            <a:r>
              <a:rPr lang="de-DE" sz="1200" dirty="0">
                <a:solidFill>
                  <a:schemeClr val="bg1">
                    <a:lumMod val="65000"/>
                  </a:schemeClr>
                </a:solidFill>
              </a:rPr>
              <a:t>This </a:t>
            </a:r>
            <a:r>
              <a:rPr lang="de-DE" sz="1200" dirty="0" err="1">
                <a:solidFill>
                  <a:schemeClr val="bg1">
                    <a:lumMod val="65000"/>
                  </a:schemeClr>
                </a:solidFill>
              </a:rPr>
              <a:t>indicator</a:t>
            </a:r>
            <a:r>
              <a:rPr lang="de-DE" sz="1200" dirty="0">
                <a:solidFill>
                  <a:schemeClr val="bg1">
                    <a:lumMod val="65000"/>
                  </a:schemeClr>
                </a:solidFill>
              </a:rPr>
              <a:t> </a:t>
            </a:r>
            <a:r>
              <a:rPr lang="de-DE" sz="1200" dirty="0" err="1">
                <a:solidFill>
                  <a:schemeClr val="bg1">
                    <a:lumMod val="65000"/>
                  </a:schemeClr>
                </a:solidFill>
              </a:rPr>
              <a:t>represents</a:t>
            </a:r>
            <a:r>
              <a:rPr lang="de-DE" sz="1200" dirty="0">
                <a:solidFill>
                  <a:schemeClr val="bg1">
                    <a:lumMod val="65000"/>
                  </a:schemeClr>
                </a:solidFill>
              </a:rPr>
              <a:t> the </a:t>
            </a:r>
            <a:r>
              <a:rPr lang="de-DE" sz="1200" dirty="0" err="1">
                <a:solidFill>
                  <a:schemeClr val="bg1">
                    <a:lumMod val="65000"/>
                  </a:schemeClr>
                </a:solidFill>
              </a:rPr>
              <a:t>proportion</a:t>
            </a:r>
            <a:r>
              <a:rPr lang="de-DE" sz="1200" dirty="0">
                <a:solidFill>
                  <a:schemeClr val="bg1">
                    <a:lumMod val="65000"/>
                  </a:schemeClr>
                </a:solidFill>
              </a:rPr>
              <a:t> </a:t>
            </a:r>
            <a:r>
              <a:rPr lang="de-DE" sz="1200" dirty="0" err="1">
                <a:solidFill>
                  <a:schemeClr val="bg1">
                    <a:lumMod val="65000"/>
                  </a:schemeClr>
                </a:solidFill>
              </a:rPr>
              <a:t>of</a:t>
            </a:r>
            <a:r>
              <a:rPr lang="de-DE" sz="1200" dirty="0">
                <a:solidFill>
                  <a:schemeClr val="bg1">
                    <a:lumMod val="65000"/>
                  </a:schemeClr>
                </a:solidFill>
              </a:rPr>
              <a:t> </a:t>
            </a:r>
            <a:r>
              <a:rPr lang="de-DE" sz="1200" dirty="0" err="1">
                <a:solidFill>
                  <a:schemeClr val="bg1">
                    <a:lumMod val="65000"/>
                  </a:schemeClr>
                </a:solidFill>
              </a:rPr>
              <a:t>waste</a:t>
            </a:r>
            <a:r>
              <a:rPr lang="de-DE" sz="1200" dirty="0">
                <a:solidFill>
                  <a:schemeClr val="bg1">
                    <a:lumMod val="65000"/>
                  </a:schemeClr>
                </a:solidFill>
              </a:rPr>
              <a:t> </a:t>
            </a:r>
            <a:r>
              <a:rPr lang="de-DE" sz="1200" dirty="0" err="1">
                <a:solidFill>
                  <a:schemeClr val="bg1">
                    <a:lumMod val="65000"/>
                  </a:schemeClr>
                </a:solidFill>
              </a:rPr>
              <a:t>that</a:t>
            </a:r>
            <a:r>
              <a:rPr lang="de-DE" sz="1200" dirty="0">
                <a:solidFill>
                  <a:schemeClr val="bg1">
                    <a:lumMod val="65000"/>
                  </a:schemeClr>
                </a:solidFill>
              </a:rPr>
              <a:t> </a:t>
            </a:r>
            <a:r>
              <a:rPr lang="de-DE" sz="1200" dirty="0" err="1">
                <a:solidFill>
                  <a:schemeClr val="bg1">
                    <a:lumMod val="65000"/>
                  </a:schemeClr>
                </a:solidFill>
              </a:rPr>
              <a:t>is</a:t>
            </a:r>
            <a:r>
              <a:rPr lang="de-DE" sz="1200" dirty="0">
                <a:solidFill>
                  <a:schemeClr val="bg1">
                    <a:lumMod val="65000"/>
                  </a:schemeClr>
                </a:solidFill>
              </a:rPr>
              <a:t> </a:t>
            </a:r>
            <a:r>
              <a:rPr lang="de-DE" sz="1200" dirty="0" err="1">
                <a:solidFill>
                  <a:schemeClr val="bg1">
                    <a:lumMod val="65000"/>
                  </a:schemeClr>
                </a:solidFill>
              </a:rPr>
              <a:t>re-used</a:t>
            </a:r>
            <a:r>
              <a:rPr lang="de-DE" sz="1200" dirty="0">
                <a:solidFill>
                  <a:schemeClr val="bg1">
                    <a:lumMod val="65000"/>
                  </a:schemeClr>
                </a:solidFill>
              </a:rPr>
              <a:t> (e.g. </a:t>
            </a:r>
            <a:r>
              <a:rPr lang="de-DE" sz="1200" dirty="0" err="1">
                <a:solidFill>
                  <a:schemeClr val="bg1">
                    <a:lumMod val="65000"/>
                  </a:schemeClr>
                </a:solidFill>
              </a:rPr>
              <a:t>composted</a:t>
            </a:r>
            <a:r>
              <a:rPr lang="de-DE" sz="1200" dirty="0">
                <a:solidFill>
                  <a:schemeClr val="bg1">
                    <a:lumMod val="65000"/>
                  </a:schemeClr>
                </a:solidFill>
              </a:rPr>
              <a:t>), </a:t>
            </a:r>
            <a:r>
              <a:rPr lang="de-DE" sz="1200" dirty="0" err="1">
                <a:solidFill>
                  <a:schemeClr val="bg1">
                    <a:lumMod val="65000"/>
                  </a:schemeClr>
                </a:solidFill>
              </a:rPr>
              <a:t>recycled</a:t>
            </a:r>
            <a:r>
              <a:rPr lang="de-DE" sz="1200" dirty="0">
                <a:solidFill>
                  <a:schemeClr val="bg1">
                    <a:lumMod val="65000"/>
                  </a:schemeClr>
                </a:solidFill>
              </a:rPr>
              <a:t>, </a:t>
            </a:r>
            <a:r>
              <a:rPr lang="de-DE" sz="1200" dirty="0" err="1">
                <a:solidFill>
                  <a:schemeClr val="bg1">
                    <a:lumMod val="65000"/>
                  </a:schemeClr>
                </a:solidFill>
              </a:rPr>
              <a:t>incinerated</a:t>
            </a:r>
            <a:r>
              <a:rPr lang="de-DE" sz="1200" dirty="0">
                <a:solidFill>
                  <a:schemeClr val="bg1">
                    <a:lumMod val="65000"/>
                  </a:schemeClr>
                </a:solidFill>
              </a:rPr>
              <a:t> </a:t>
            </a:r>
            <a:r>
              <a:rPr lang="de-DE" sz="1200" dirty="0" err="1">
                <a:solidFill>
                  <a:schemeClr val="bg1">
                    <a:lumMod val="65000"/>
                  </a:schemeClr>
                </a:solidFill>
              </a:rPr>
              <a:t>to</a:t>
            </a:r>
            <a:r>
              <a:rPr lang="de-DE" sz="1200" dirty="0">
                <a:solidFill>
                  <a:schemeClr val="bg1">
                    <a:lumMod val="65000"/>
                  </a:schemeClr>
                </a:solidFill>
              </a:rPr>
              <a:t> </a:t>
            </a:r>
            <a:r>
              <a:rPr lang="de-DE" sz="1200" dirty="0" err="1">
                <a:solidFill>
                  <a:schemeClr val="bg1">
                    <a:lumMod val="65000"/>
                  </a:schemeClr>
                </a:solidFill>
              </a:rPr>
              <a:t>required</a:t>
            </a:r>
            <a:r>
              <a:rPr lang="de-DE" sz="1200" dirty="0">
                <a:solidFill>
                  <a:schemeClr val="bg1">
                    <a:lumMod val="65000"/>
                  </a:schemeClr>
                </a:solidFill>
              </a:rPr>
              <a:t> </a:t>
            </a:r>
            <a:r>
              <a:rPr lang="de-DE" sz="1200" dirty="0" err="1">
                <a:solidFill>
                  <a:schemeClr val="bg1">
                    <a:lumMod val="65000"/>
                  </a:schemeClr>
                </a:solidFill>
              </a:rPr>
              <a:t>emissions</a:t>
            </a:r>
            <a:r>
              <a:rPr lang="de-DE" sz="1200" dirty="0">
                <a:solidFill>
                  <a:schemeClr val="bg1">
                    <a:lumMod val="65000"/>
                  </a:schemeClr>
                </a:solidFill>
              </a:rPr>
              <a:t> </a:t>
            </a:r>
            <a:r>
              <a:rPr lang="de-DE" sz="1200" dirty="0" err="1">
                <a:solidFill>
                  <a:schemeClr val="bg1">
                    <a:lumMod val="65000"/>
                  </a:schemeClr>
                </a:solidFill>
              </a:rPr>
              <a:t>standards</a:t>
            </a:r>
            <a:r>
              <a:rPr lang="de-DE" sz="1200" dirty="0">
                <a:solidFill>
                  <a:schemeClr val="bg1">
                    <a:lumMod val="65000"/>
                  </a:schemeClr>
                </a:solidFill>
              </a:rPr>
              <a:t>, </a:t>
            </a:r>
            <a:r>
              <a:rPr lang="de-DE" sz="1200" dirty="0" err="1">
                <a:solidFill>
                  <a:schemeClr val="bg1">
                    <a:lumMod val="65000"/>
                  </a:schemeClr>
                </a:solidFill>
              </a:rPr>
              <a:t>or</a:t>
            </a:r>
            <a:r>
              <a:rPr lang="de-DE" sz="1200" dirty="0">
                <a:solidFill>
                  <a:schemeClr val="bg1">
                    <a:lumMod val="65000"/>
                  </a:schemeClr>
                </a:solidFill>
              </a:rPr>
              <a:t> </a:t>
            </a:r>
            <a:r>
              <a:rPr lang="de-DE" sz="1200" dirty="0" err="1">
                <a:solidFill>
                  <a:schemeClr val="bg1">
                    <a:lumMod val="65000"/>
                  </a:schemeClr>
                </a:solidFill>
              </a:rPr>
              <a:t>disposed</a:t>
            </a:r>
            <a:r>
              <a:rPr lang="de-DE" sz="1200" dirty="0">
                <a:solidFill>
                  <a:schemeClr val="bg1">
                    <a:lumMod val="65000"/>
                  </a:schemeClr>
                </a:solidFill>
              </a:rPr>
              <a:t> </a:t>
            </a:r>
            <a:r>
              <a:rPr lang="de-DE" sz="1200" dirty="0" err="1">
                <a:solidFill>
                  <a:schemeClr val="bg1">
                    <a:lumMod val="65000"/>
                  </a:schemeClr>
                </a:solidFill>
              </a:rPr>
              <a:t>of</a:t>
            </a:r>
            <a:r>
              <a:rPr lang="de-DE" sz="1200" dirty="0">
                <a:solidFill>
                  <a:schemeClr val="bg1">
                    <a:lumMod val="65000"/>
                  </a:schemeClr>
                </a:solidFill>
              </a:rPr>
              <a:t> in a </a:t>
            </a:r>
            <a:r>
              <a:rPr lang="de-DE" sz="1200" dirty="0" err="1">
                <a:solidFill>
                  <a:schemeClr val="bg1">
                    <a:lumMod val="65000"/>
                  </a:schemeClr>
                </a:solidFill>
              </a:rPr>
              <a:t>best</a:t>
            </a:r>
            <a:r>
              <a:rPr lang="de-DE" sz="1200" dirty="0">
                <a:solidFill>
                  <a:schemeClr val="bg1">
                    <a:lumMod val="65000"/>
                  </a:schemeClr>
                </a:solidFill>
              </a:rPr>
              <a:t> </a:t>
            </a:r>
            <a:r>
              <a:rPr lang="de-DE" sz="1200" dirty="0" err="1">
                <a:solidFill>
                  <a:schemeClr val="bg1">
                    <a:lumMod val="65000"/>
                  </a:schemeClr>
                </a:solidFill>
              </a:rPr>
              <a:t>practice</a:t>
            </a:r>
            <a:r>
              <a:rPr lang="de-DE" sz="1200" dirty="0">
                <a:solidFill>
                  <a:schemeClr val="bg1">
                    <a:lumMod val="65000"/>
                  </a:schemeClr>
                </a:solidFill>
              </a:rPr>
              <a:t> </a:t>
            </a:r>
            <a:r>
              <a:rPr lang="de-DE" sz="1200" dirty="0" err="1">
                <a:solidFill>
                  <a:schemeClr val="bg1">
                    <a:lumMod val="65000"/>
                  </a:schemeClr>
                </a:solidFill>
              </a:rPr>
              <a:t>landfill</a:t>
            </a:r>
            <a:r>
              <a:rPr lang="de-DE" sz="1200" dirty="0">
                <a:solidFill>
                  <a:schemeClr val="bg1">
                    <a:lumMod val="65000"/>
                  </a:schemeClr>
                </a:solidFill>
              </a:rPr>
              <a:t> (</a:t>
            </a:r>
            <a:r>
              <a:rPr lang="de-DE" sz="1200" dirty="0" err="1">
                <a:solidFill>
                  <a:schemeClr val="bg1">
                    <a:lumMod val="65000"/>
                  </a:schemeClr>
                </a:solidFill>
              </a:rPr>
              <a:t>fenced</a:t>
            </a:r>
            <a:r>
              <a:rPr lang="de-DE" sz="1200" dirty="0">
                <a:solidFill>
                  <a:schemeClr val="bg1">
                    <a:lumMod val="65000"/>
                  </a:schemeClr>
                </a:solidFill>
              </a:rPr>
              <a:t>, </a:t>
            </a:r>
            <a:r>
              <a:rPr lang="de-DE" sz="1200" dirty="0" err="1">
                <a:solidFill>
                  <a:schemeClr val="bg1">
                    <a:lumMod val="65000"/>
                  </a:schemeClr>
                </a:solidFill>
              </a:rPr>
              <a:t>lined</a:t>
            </a:r>
            <a:r>
              <a:rPr lang="de-DE" sz="1200" dirty="0">
                <a:solidFill>
                  <a:schemeClr val="bg1">
                    <a:lumMod val="65000"/>
                  </a:schemeClr>
                </a:solidFill>
              </a:rPr>
              <a:t>, </a:t>
            </a:r>
            <a:r>
              <a:rPr lang="de-DE" sz="1200" dirty="0" err="1">
                <a:solidFill>
                  <a:schemeClr val="bg1">
                    <a:lumMod val="65000"/>
                  </a:schemeClr>
                </a:solidFill>
              </a:rPr>
              <a:t>surface</a:t>
            </a:r>
            <a:r>
              <a:rPr lang="de-DE" sz="1200" dirty="0">
                <a:solidFill>
                  <a:schemeClr val="bg1">
                    <a:lumMod val="65000"/>
                  </a:schemeClr>
                </a:solidFill>
              </a:rPr>
              <a:t> </a:t>
            </a:r>
            <a:r>
              <a:rPr lang="de-DE" sz="1200" dirty="0" err="1">
                <a:solidFill>
                  <a:schemeClr val="bg1">
                    <a:lumMod val="65000"/>
                  </a:schemeClr>
                </a:solidFill>
              </a:rPr>
              <a:t>water</a:t>
            </a:r>
            <a:r>
              <a:rPr lang="de-DE" sz="1200" dirty="0">
                <a:solidFill>
                  <a:schemeClr val="bg1">
                    <a:lumMod val="65000"/>
                  </a:schemeClr>
                </a:solidFill>
              </a:rPr>
              <a:t> </a:t>
            </a:r>
            <a:r>
              <a:rPr lang="de-DE" sz="1200" dirty="0" err="1">
                <a:solidFill>
                  <a:schemeClr val="bg1">
                    <a:lumMod val="65000"/>
                  </a:schemeClr>
                </a:solidFill>
              </a:rPr>
              <a:t>managed</a:t>
            </a:r>
            <a:r>
              <a:rPr lang="de-DE" sz="1200" dirty="0">
                <a:solidFill>
                  <a:schemeClr val="bg1">
                    <a:lumMod val="65000"/>
                  </a:schemeClr>
                </a:solidFill>
              </a:rPr>
              <a:t> and </a:t>
            </a:r>
            <a:r>
              <a:rPr lang="de-DE" sz="1200" dirty="0" err="1">
                <a:solidFill>
                  <a:schemeClr val="bg1">
                    <a:lumMod val="65000"/>
                  </a:schemeClr>
                </a:solidFill>
              </a:rPr>
              <a:t>leachate</a:t>
            </a:r>
            <a:r>
              <a:rPr lang="de-DE" sz="1200" dirty="0">
                <a:solidFill>
                  <a:schemeClr val="bg1">
                    <a:lumMod val="65000"/>
                  </a:schemeClr>
                </a:solidFill>
              </a:rPr>
              <a:t> / </a:t>
            </a:r>
            <a:r>
              <a:rPr lang="de-DE" sz="1200" dirty="0" err="1">
                <a:solidFill>
                  <a:schemeClr val="bg1">
                    <a:lumMod val="65000"/>
                  </a:schemeClr>
                </a:solidFill>
              </a:rPr>
              <a:t>gases</a:t>
            </a:r>
            <a:r>
              <a:rPr lang="de-DE" sz="1200" dirty="0">
                <a:solidFill>
                  <a:schemeClr val="bg1">
                    <a:lumMod val="65000"/>
                  </a:schemeClr>
                </a:solidFill>
              </a:rPr>
              <a:t> </a:t>
            </a:r>
            <a:r>
              <a:rPr lang="de-DE" sz="1200" dirty="0" err="1">
                <a:solidFill>
                  <a:schemeClr val="bg1">
                    <a:lumMod val="65000"/>
                  </a:schemeClr>
                </a:solidFill>
              </a:rPr>
              <a:t>controlled</a:t>
            </a:r>
            <a:r>
              <a:rPr lang="de-DE" sz="1200" dirty="0">
                <a:solidFill>
                  <a:schemeClr val="bg1">
                    <a:lumMod val="65000"/>
                  </a:schemeClr>
                </a:solidFill>
              </a:rPr>
              <a:t>). </a:t>
            </a:r>
            <a:endParaRPr lang="en-GB" sz="1200" dirty="0">
              <a:solidFill>
                <a:schemeClr val="bg1">
                  <a:lumMod val="65000"/>
                </a:schemeClr>
              </a:solidFill>
            </a:endParaRPr>
          </a:p>
        </p:txBody>
      </p:sp>
      <p:sp>
        <p:nvSpPr>
          <p:cNvPr id="2" name="Title 1">
            <a:extLst>
              <a:ext uri="{FF2B5EF4-FFF2-40B4-BE49-F238E27FC236}">
                <a16:creationId xmlns:a16="http://schemas.microsoft.com/office/drawing/2014/main" id="{2C260067-B9D8-45AC-AF59-0950E6E601D7}"/>
              </a:ext>
            </a:extLst>
          </p:cNvPr>
          <p:cNvSpPr>
            <a:spLocks noGrp="1"/>
          </p:cNvSpPr>
          <p:nvPr>
            <p:ph type="title"/>
          </p:nvPr>
        </p:nvSpPr>
        <p:spPr>
          <a:xfrm>
            <a:off x="255211" y="879664"/>
            <a:ext cx="9256963" cy="796736"/>
          </a:xfrm>
        </p:spPr>
        <p:txBody>
          <a:bodyPr vert="horz"/>
          <a:lstStyle/>
          <a:p>
            <a:r>
              <a:rPr lang="en-US" dirty="0"/>
              <a:t>Share of waste with preferred disposal methods</a:t>
            </a:r>
          </a:p>
        </p:txBody>
      </p:sp>
      <p:graphicFrame>
        <p:nvGraphicFramePr>
          <p:cNvPr id="7" name="Chart 6">
            <a:extLst>
              <a:ext uri="{FF2B5EF4-FFF2-40B4-BE49-F238E27FC236}">
                <a16:creationId xmlns:a16="http://schemas.microsoft.com/office/drawing/2014/main" id="{F36559CE-04F1-3F84-E79C-0C50771F751A}"/>
              </a:ext>
            </a:extLst>
          </p:cNvPr>
          <p:cNvGraphicFramePr>
            <a:graphicFrameLocks/>
          </p:cNvGraphicFramePr>
          <p:nvPr>
            <p:extLst>
              <p:ext uri="{D42A27DB-BD31-4B8C-83A1-F6EECF244321}">
                <p14:modId xmlns:p14="http://schemas.microsoft.com/office/powerpoint/2010/main" val="981105400"/>
              </p:ext>
            </p:extLst>
          </p:nvPr>
        </p:nvGraphicFramePr>
        <p:xfrm>
          <a:off x="255210" y="1913861"/>
          <a:ext cx="9175868" cy="427428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606457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5">
            <a:extLst>
              <a:ext uri="{FF2B5EF4-FFF2-40B4-BE49-F238E27FC236}">
                <a16:creationId xmlns:a16="http://schemas.microsoft.com/office/drawing/2014/main" id="{5DFB623D-D230-A6B5-10B7-95422BB25FB5}"/>
              </a:ext>
            </a:extLst>
          </p:cNvPr>
          <p:cNvSpPr txBox="1">
            <a:spLocks/>
          </p:cNvSpPr>
          <p:nvPr/>
        </p:nvSpPr>
        <p:spPr>
          <a:xfrm>
            <a:off x="255210" y="879664"/>
            <a:ext cx="9256963" cy="796736"/>
          </a:xfrm>
          <a:prstGeom prst="rect">
            <a:avLst/>
          </a:prstGeom>
        </p:spPr>
        <p:txBody>
          <a:bodyPr vert="horz" lIns="0" tIns="0" rIns="0" bIns="48774" rtlCol="0" anchor="b" anchorCtr="0">
            <a:no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r>
              <a:rPr lang="en-US" dirty="0"/>
              <a:t>More recent mandates and resolutions</a:t>
            </a:r>
            <a:endParaRPr lang="en-GB" dirty="0"/>
          </a:p>
        </p:txBody>
      </p:sp>
      <p:sp>
        <p:nvSpPr>
          <p:cNvPr id="7" name="TextBox 6">
            <a:extLst>
              <a:ext uri="{FF2B5EF4-FFF2-40B4-BE49-F238E27FC236}">
                <a16:creationId xmlns:a16="http://schemas.microsoft.com/office/drawing/2014/main" id="{8326CD86-C5A4-C378-4F95-0CA12E77EE08}"/>
              </a:ext>
            </a:extLst>
          </p:cNvPr>
          <p:cNvSpPr txBox="1"/>
          <p:nvPr/>
        </p:nvSpPr>
        <p:spPr>
          <a:xfrm>
            <a:off x="255211" y="1986215"/>
            <a:ext cx="3371910" cy="4262705"/>
          </a:xfrm>
          <a:prstGeom prst="rect">
            <a:avLst/>
          </a:prstGeom>
          <a:noFill/>
        </p:spPr>
        <p:txBody>
          <a:bodyPr wrap="square" lIns="0" tIns="0" rtlCol="0">
            <a:spAutoFit/>
          </a:bodyPr>
          <a:lstStyle/>
          <a:p>
            <a:pPr marL="0" indent="0">
              <a:spcAft>
                <a:spcPts val="600"/>
              </a:spcAft>
              <a:buNone/>
            </a:pPr>
            <a:r>
              <a:rPr lang="en-US" sz="1600" b="1" u="sng" dirty="0"/>
              <a:t>General Assembly</a:t>
            </a:r>
          </a:p>
          <a:p>
            <a:pPr marL="0" indent="0">
              <a:spcAft>
                <a:spcPts val="600"/>
              </a:spcAft>
              <a:buNone/>
            </a:pPr>
            <a:r>
              <a:rPr lang="en-US" sz="1400" b="1" dirty="0">
                <a:solidFill>
                  <a:srgbClr val="414042"/>
                </a:solidFill>
              </a:rPr>
              <a:t>A/RES/76/274; 2022</a:t>
            </a:r>
          </a:p>
          <a:p>
            <a:pPr marL="285750" indent="-285750">
              <a:spcAft>
                <a:spcPts val="1200"/>
              </a:spcAft>
              <a:buFont typeface="Arial" panose="020B0604020202020204" pitchFamily="34" charset="0"/>
              <a:buChar char="•"/>
            </a:pPr>
            <a:r>
              <a:rPr lang="en-US" sz="1400" dirty="0">
                <a:solidFill>
                  <a:srgbClr val="414042"/>
                </a:solidFill>
              </a:rPr>
              <a:t>“minimize risks”</a:t>
            </a:r>
          </a:p>
          <a:p>
            <a:pPr marL="285750" indent="-285750">
              <a:spcAft>
                <a:spcPts val="1200"/>
              </a:spcAft>
              <a:buFont typeface="Arial" panose="020B0604020202020204" pitchFamily="34" charset="0"/>
              <a:buChar char="•"/>
            </a:pPr>
            <a:r>
              <a:rPr lang="en-US" sz="1400" dirty="0">
                <a:solidFill>
                  <a:srgbClr val="414042"/>
                </a:solidFill>
              </a:rPr>
              <a:t>“</a:t>
            </a:r>
            <a:r>
              <a:rPr lang="en-US" sz="1400" dirty="0">
                <a:solidFill>
                  <a:srgbClr val="414042"/>
                </a:solidFill>
                <a:effectLst/>
              </a:rPr>
              <a:t>intensify the efforts aimed at reducing the overall environmental footprint”</a:t>
            </a:r>
          </a:p>
          <a:p>
            <a:pPr marL="285750" indent="-285750">
              <a:spcAft>
                <a:spcPts val="1200"/>
              </a:spcAft>
              <a:buFont typeface="Arial" panose="020B0604020202020204" pitchFamily="34" charset="0"/>
              <a:buChar char="•"/>
            </a:pPr>
            <a:r>
              <a:rPr lang="en-US" sz="1400" dirty="0">
                <a:solidFill>
                  <a:srgbClr val="414042"/>
                </a:solidFill>
              </a:rPr>
              <a:t>“working</a:t>
            </a:r>
            <a:r>
              <a:rPr lang="en-US" sz="1400" dirty="0">
                <a:solidFill>
                  <a:srgbClr val="414042"/>
                </a:solidFill>
                <a:effectLst/>
              </a:rPr>
              <a:t> towards a potential positive legacy for host communitie</a:t>
            </a:r>
            <a:r>
              <a:rPr lang="en-US" sz="1400" dirty="0">
                <a:solidFill>
                  <a:srgbClr val="414042"/>
                </a:solidFill>
              </a:rPr>
              <a:t>s”</a:t>
            </a:r>
          </a:p>
          <a:p>
            <a:pPr marL="0" indent="0">
              <a:buNone/>
            </a:pPr>
            <a:endParaRPr lang="en-US" sz="1600" b="1" dirty="0">
              <a:solidFill>
                <a:srgbClr val="414042"/>
              </a:solidFill>
            </a:endParaRPr>
          </a:p>
          <a:p>
            <a:pPr marL="0" indent="0">
              <a:spcAft>
                <a:spcPts val="1200"/>
              </a:spcAft>
              <a:buNone/>
            </a:pPr>
            <a:r>
              <a:rPr lang="en-US" sz="1400" b="1" dirty="0">
                <a:solidFill>
                  <a:srgbClr val="414042"/>
                </a:solidFill>
              </a:rPr>
              <a:t>A/78/19 (Report of the Special Committee on Peacekeeping Operations); 2024</a:t>
            </a:r>
          </a:p>
          <a:p>
            <a:pPr marL="285750" indent="-285750">
              <a:spcAft>
                <a:spcPts val="1200"/>
              </a:spcAft>
              <a:buFont typeface="Arial" panose="020B0604020202020204" pitchFamily="34" charset="0"/>
              <a:buChar char="•"/>
            </a:pPr>
            <a:r>
              <a:rPr lang="en-US" sz="1400" dirty="0">
                <a:solidFill>
                  <a:srgbClr val="414042"/>
                </a:solidFill>
              </a:rPr>
              <a:t>“sound</a:t>
            </a:r>
            <a:r>
              <a:rPr lang="en-US" sz="1400" b="1" dirty="0">
                <a:solidFill>
                  <a:srgbClr val="414042"/>
                </a:solidFill>
              </a:rPr>
              <a:t> </a:t>
            </a:r>
            <a:r>
              <a:rPr lang="en-US" sz="1400" dirty="0">
                <a:solidFill>
                  <a:srgbClr val="414042"/>
                </a:solidFill>
              </a:rPr>
              <a:t>use of renewable resources”</a:t>
            </a:r>
          </a:p>
          <a:p>
            <a:pPr marL="285750" indent="-285750">
              <a:spcAft>
                <a:spcPts val="1200"/>
              </a:spcAft>
              <a:buFont typeface="Arial" panose="020B0604020202020204" pitchFamily="34" charset="0"/>
              <a:buChar char="•"/>
            </a:pPr>
            <a:r>
              <a:rPr lang="en-US" sz="1400" dirty="0">
                <a:solidFill>
                  <a:srgbClr val="414042"/>
                </a:solidFill>
              </a:rPr>
              <a:t>“achieve more efficient use of energy and water, reduce waste production”</a:t>
            </a:r>
          </a:p>
        </p:txBody>
      </p:sp>
      <p:pic>
        <p:nvPicPr>
          <p:cNvPr id="8" name="Picture 7">
            <a:extLst>
              <a:ext uri="{FF2B5EF4-FFF2-40B4-BE49-F238E27FC236}">
                <a16:creationId xmlns:a16="http://schemas.microsoft.com/office/drawing/2014/main" id="{AE0CC3BD-9149-0BF7-7F60-4CE4C320C094}"/>
              </a:ext>
            </a:extLst>
          </p:cNvPr>
          <p:cNvPicPr>
            <a:picLocks noChangeAspect="1"/>
          </p:cNvPicPr>
          <p:nvPr/>
        </p:nvPicPr>
        <p:blipFill>
          <a:blip r:embed="rId3"/>
          <a:stretch>
            <a:fillRect/>
          </a:stretch>
        </p:blipFill>
        <p:spPr>
          <a:xfrm>
            <a:off x="7730842" y="1986215"/>
            <a:ext cx="1908302" cy="1691966"/>
          </a:xfrm>
          <a:prstGeom prst="rect">
            <a:avLst/>
          </a:prstGeom>
        </p:spPr>
      </p:pic>
      <p:sp>
        <p:nvSpPr>
          <p:cNvPr id="9" name="TextBox 8">
            <a:extLst>
              <a:ext uri="{FF2B5EF4-FFF2-40B4-BE49-F238E27FC236}">
                <a16:creationId xmlns:a16="http://schemas.microsoft.com/office/drawing/2014/main" id="{3F0F2128-2A2F-2FD4-A108-DF37C02474E6}"/>
              </a:ext>
            </a:extLst>
          </p:cNvPr>
          <p:cNvSpPr txBox="1"/>
          <p:nvPr/>
        </p:nvSpPr>
        <p:spPr>
          <a:xfrm>
            <a:off x="3891603" y="1986215"/>
            <a:ext cx="3574757" cy="4339650"/>
          </a:xfrm>
          <a:prstGeom prst="rect">
            <a:avLst/>
          </a:prstGeom>
          <a:noFill/>
        </p:spPr>
        <p:txBody>
          <a:bodyPr wrap="square" tIns="0" rIns="91440">
            <a:spAutoFit/>
          </a:bodyPr>
          <a:lstStyle/>
          <a:p>
            <a:pPr marL="0" marR="0">
              <a:spcBef>
                <a:spcPts val="0"/>
              </a:spcBef>
              <a:spcAft>
                <a:spcPts val="600"/>
              </a:spcAft>
            </a:pPr>
            <a:r>
              <a:rPr lang="en-US" sz="1600" b="1" u="sng" dirty="0">
                <a:effectLst/>
              </a:rPr>
              <a:t>Security Council</a:t>
            </a:r>
            <a:endParaRPr lang="en-US" sz="1600" b="1" u="sng" dirty="0"/>
          </a:p>
          <a:p>
            <a:pPr>
              <a:spcAft>
                <a:spcPts val="600"/>
              </a:spcAft>
            </a:pPr>
            <a:r>
              <a:rPr lang="en-US" sz="1400" b="1" dirty="0">
                <a:solidFill>
                  <a:srgbClr val="414042"/>
                </a:solidFill>
                <a:ea typeface="DengXian" panose="02010600030101010101" pitchFamily="2" charset="-122"/>
              </a:rPr>
              <a:t>South Sudan (</a:t>
            </a:r>
            <a:r>
              <a:rPr lang="en-US" sz="1400" b="1" dirty="0">
                <a:solidFill>
                  <a:schemeClr val="accent5">
                    <a:lumMod val="50000"/>
                  </a:schemeClr>
                </a:solidFill>
                <a:ea typeface="DengXian" panose="02010600030101010101" pitchFamily="2" charset="-122"/>
                <a:hlinkClick r:id="rId4">
                  <a:extLst>
                    <a:ext uri="{A12FA001-AC4F-418D-AE19-62706E023703}">
                      <ahyp:hlinkClr xmlns:ahyp="http://schemas.microsoft.com/office/drawing/2018/hyperlinkcolor" val="tx"/>
                    </a:ext>
                  </a:extLst>
                </a:hlinkClick>
              </a:rPr>
              <a:t>S/RES/2729; 2024</a:t>
            </a:r>
            <a:r>
              <a:rPr lang="en-US" sz="1400" b="1" dirty="0">
                <a:solidFill>
                  <a:srgbClr val="414042"/>
                </a:solidFill>
                <a:ea typeface="DengXian" panose="02010600030101010101" pitchFamily="2" charset="-122"/>
              </a:rPr>
              <a:t>) </a:t>
            </a:r>
          </a:p>
          <a:p>
            <a:pPr marL="285750" indent="-285750">
              <a:buFont typeface="Arial" panose="020B0604020202020204" pitchFamily="34" charset="0"/>
              <a:buChar char="•"/>
            </a:pPr>
            <a:r>
              <a:rPr lang="en-US" sz="1400" dirty="0">
                <a:solidFill>
                  <a:srgbClr val="414042"/>
                </a:solidFill>
                <a:effectLst/>
              </a:rPr>
              <a:t>“</a:t>
            </a:r>
            <a:r>
              <a:rPr lang="en-US" sz="1400" dirty="0">
                <a:solidFill>
                  <a:srgbClr val="414042"/>
                </a:solidFill>
              </a:rPr>
              <a:t>emphasizes good stewardship of resources and a positive legacy of the mission”</a:t>
            </a:r>
          </a:p>
          <a:p>
            <a:pPr marL="285750" marR="0" indent="-285750">
              <a:spcBef>
                <a:spcPts val="0"/>
              </a:spcBef>
              <a:buFont typeface="Arial" panose="020B0604020202020204" pitchFamily="34" charset="0"/>
              <a:buChar char="•"/>
            </a:pPr>
            <a:r>
              <a:rPr lang="en-US" sz="1400" dirty="0">
                <a:solidFill>
                  <a:srgbClr val="414042"/>
                </a:solidFill>
              </a:rPr>
              <a:t>“identifies the goal of transition to renewable energy”</a:t>
            </a:r>
          </a:p>
          <a:p>
            <a:pPr marL="285750" marR="0" indent="-285750">
              <a:spcBef>
                <a:spcPts val="0"/>
              </a:spcBef>
              <a:spcAft>
                <a:spcPts val="300"/>
              </a:spcAft>
              <a:buFont typeface="Arial" panose="020B0604020202020204" pitchFamily="34" charset="0"/>
              <a:buChar char="•"/>
            </a:pPr>
            <a:r>
              <a:rPr lang="en-US" sz="1400" dirty="0">
                <a:solidFill>
                  <a:srgbClr val="414042"/>
                </a:solidFill>
              </a:rPr>
              <a:t>“contribute to positive infrastructure legacy for host communities”</a:t>
            </a:r>
          </a:p>
          <a:p>
            <a:pPr marL="285750" marR="0" indent="-285750">
              <a:spcBef>
                <a:spcPts val="0"/>
              </a:spcBef>
              <a:buFont typeface="Arial" panose="020B0604020202020204" pitchFamily="34" charset="0"/>
              <a:buChar char="•"/>
            </a:pPr>
            <a:endParaRPr lang="en-US" sz="1400" b="1" dirty="0">
              <a:solidFill>
                <a:schemeClr val="bg2">
                  <a:lumMod val="50000"/>
                </a:schemeClr>
              </a:solidFill>
              <a:ea typeface="DengXian" panose="02010600030101010101" pitchFamily="2" charset="-122"/>
            </a:endParaRPr>
          </a:p>
          <a:p>
            <a:pPr>
              <a:spcAft>
                <a:spcPts val="300"/>
              </a:spcAft>
            </a:pPr>
            <a:r>
              <a:rPr lang="en-US" sz="1400" b="1" dirty="0">
                <a:solidFill>
                  <a:schemeClr val="bg2">
                    <a:lumMod val="50000"/>
                  </a:schemeClr>
                </a:solidFill>
                <a:ea typeface="DengXian" panose="02010600030101010101" pitchFamily="2" charset="-122"/>
              </a:rPr>
              <a:t>Cyprus (</a:t>
            </a:r>
            <a:r>
              <a:rPr lang="en-GB" sz="1400" b="1" dirty="0">
                <a:solidFill>
                  <a:schemeClr val="accent5">
                    <a:lumMod val="50000"/>
                  </a:schemeClr>
                </a:solidFill>
                <a:ea typeface="DengXian" panose="02010600030101010101" pitchFamily="2" charset="-122"/>
                <a:hlinkClick r:id="rId5">
                  <a:extLst>
                    <a:ext uri="{A12FA001-AC4F-418D-AE19-62706E023703}">
                      <ahyp:hlinkClr xmlns:ahyp="http://schemas.microsoft.com/office/drawing/2018/hyperlinkcolor" val="tx"/>
                    </a:ext>
                  </a:extLst>
                </a:hlinkClick>
              </a:rPr>
              <a:t>2024</a:t>
            </a:r>
            <a:r>
              <a:rPr lang="en-GB" sz="1400" b="1" dirty="0">
                <a:solidFill>
                  <a:schemeClr val="bg2">
                    <a:lumMod val="50000"/>
                  </a:schemeClr>
                </a:solidFill>
                <a:ea typeface="DengXian" panose="02010600030101010101" pitchFamily="2" charset="-122"/>
                <a:hlinkClick r:id="rId6">
                  <a:extLst>
                    <a:ext uri="{A12FA001-AC4F-418D-AE19-62706E023703}">
                      <ahyp:hlinkClr xmlns:ahyp="http://schemas.microsoft.com/office/drawing/2018/hyperlinkcolor" val="tx"/>
                    </a:ext>
                  </a:extLst>
                </a:hlinkClick>
              </a:rPr>
              <a:t>)</a:t>
            </a:r>
            <a:r>
              <a:rPr lang="en-GB" sz="1400" b="1" dirty="0">
                <a:solidFill>
                  <a:schemeClr val="bg2">
                    <a:lumMod val="50000"/>
                  </a:schemeClr>
                </a:solidFill>
                <a:ea typeface="DengXian" panose="02010600030101010101" pitchFamily="2" charset="-122"/>
              </a:rPr>
              <a:t>*, </a:t>
            </a:r>
            <a:r>
              <a:rPr lang="en-GB" sz="1400" b="1" dirty="0">
                <a:solidFill>
                  <a:srgbClr val="414042"/>
                </a:solidFill>
                <a:ea typeface="DengXian" panose="02010600030101010101" pitchFamily="2" charset="-122"/>
              </a:rPr>
              <a:t>CAR (</a:t>
            </a:r>
            <a:r>
              <a:rPr lang="en-GB" sz="1400" b="1" dirty="0">
                <a:solidFill>
                  <a:schemeClr val="accent5">
                    <a:lumMod val="50000"/>
                  </a:schemeClr>
                </a:solidFill>
                <a:ea typeface="DengXian" panose="02010600030101010101" pitchFamily="2" charset="-122"/>
                <a:hlinkClick r:id="rId7">
                  <a:extLst>
                    <a:ext uri="{A12FA001-AC4F-418D-AE19-62706E023703}">
                      <ahyp:hlinkClr xmlns:ahyp="http://schemas.microsoft.com/office/drawing/2018/hyperlinkcolor" val="tx"/>
                    </a:ext>
                  </a:extLst>
                </a:hlinkClick>
              </a:rPr>
              <a:t>2023</a:t>
            </a:r>
            <a:r>
              <a:rPr lang="en-GB" sz="1400" b="1" dirty="0">
                <a:solidFill>
                  <a:schemeClr val="accent5">
                    <a:lumMod val="50000"/>
                  </a:schemeClr>
                </a:solidFill>
                <a:ea typeface="DengXian" panose="02010600030101010101" pitchFamily="2" charset="-122"/>
              </a:rPr>
              <a:t>)*, </a:t>
            </a:r>
            <a:r>
              <a:rPr lang="en-GB" sz="1400" b="1" dirty="0">
                <a:solidFill>
                  <a:srgbClr val="414042"/>
                </a:solidFill>
                <a:ea typeface="DengXian" panose="02010600030101010101" pitchFamily="2" charset="-122"/>
              </a:rPr>
              <a:t>DRC (</a:t>
            </a:r>
            <a:r>
              <a:rPr lang="en-GB" sz="1400" b="1" dirty="0">
                <a:solidFill>
                  <a:srgbClr val="414042"/>
                </a:solidFill>
                <a:ea typeface="DengXian" panose="02010600030101010101" pitchFamily="2" charset="-122"/>
                <a:hlinkClick r:id="rId8">
                  <a:extLst>
                    <a:ext uri="{A12FA001-AC4F-418D-AE19-62706E023703}">
                      <ahyp:hlinkClr xmlns:ahyp="http://schemas.microsoft.com/office/drawing/2018/hyperlinkcolor" val="tx"/>
                    </a:ext>
                  </a:extLst>
                </a:hlinkClick>
              </a:rPr>
              <a:t>2023)</a:t>
            </a:r>
            <a:r>
              <a:rPr lang="en-GB" sz="1400" b="1" dirty="0">
                <a:solidFill>
                  <a:srgbClr val="414042"/>
                </a:solidFill>
                <a:ea typeface="DengXian" panose="02010600030101010101" pitchFamily="2" charset="-122"/>
              </a:rPr>
              <a:t>*</a:t>
            </a:r>
            <a:r>
              <a:rPr lang="en-GB" sz="1400" b="1" dirty="0">
                <a:solidFill>
                  <a:schemeClr val="bg2">
                    <a:lumMod val="50000"/>
                  </a:schemeClr>
                </a:solidFill>
                <a:ea typeface="DengXian" panose="02010600030101010101" pitchFamily="2" charset="-122"/>
              </a:rPr>
              <a:t>, </a:t>
            </a:r>
            <a:r>
              <a:rPr lang="en-GB" sz="1400" b="1" dirty="0">
                <a:solidFill>
                  <a:srgbClr val="414042"/>
                </a:solidFill>
                <a:ea typeface="DengXian" panose="02010600030101010101" pitchFamily="2" charset="-122"/>
              </a:rPr>
              <a:t>Somalia (</a:t>
            </a:r>
            <a:r>
              <a:rPr lang="en-GB" sz="1400" b="1" dirty="0">
                <a:solidFill>
                  <a:srgbClr val="414042"/>
                </a:solidFill>
                <a:ea typeface="DengXian" panose="02010600030101010101" pitchFamily="2" charset="-122"/>
                <a:hlinkClick r:id="rId9" tooltip="https://eur02.safelinks.protection.outlook.com/?url=http%3A%2F%2Funscr.com%2Fen%2Fresolutions%2Fdoc%2F2628&amp;data=05%7C01%7Childa.vanderveen%40un.org%7C3060075da10a45097a9008db1a91187b%7C0f9e35db544f4f60bdcc5ea416e6dc70%7C0%7C0%7C638132982699769705%7CUnknow">
                  <a:extLst>
                    <a:ext uri="{A12FA001-AC4F-418D-AE19-62706E023703}">
                      <ahyp:hlinkClr xmlns:ahyp="http://schemas.microsoft.com/office/drawing/2018/hyperlinkcolor" val="tx"/>
                    </a:ext>
                  </a:extLst>
                </a:hlinkClick>
              </a:rPr>
              <a:t>2023)</a:t>
            </a:r>
            <a:r>
              <a:rPr lang="en-GB" sz="1400" b="1" dirty="0">
                <a:solidFill>
                  <a:srgbClr val="414042"/>
                </a:solidFill>
                <a:ea typeface="DengXian" panose="02010600030101010101" pitchFamily="2" charset="-122"/>
              </a:rPr>
              <a:t>*</a:t>
            </a:r>
          </a:p>
          <a:p>
            <a:pPr marL="285750" marR="0" indent="-285750">
              <a:spcBef>
                <a:spcPts val="0"/>
              </a:spcBef>
              <a:buFont typeface="Arial" panose="020B0604020202020204" pitchFamily="34" charset="0"/>
              <a:buChar char="•"/>
            </a:pPr>
            <a:r>
              <a:rPr lang="en-US" sz="1400" dirty="0">
                <a:solidFill>
                  <a:srgbClr val="414042"/>
                </a:solidFill>
                <a:effectLst/>
              </a:rPr>
              <a:t>“</a:t>
            </a:r>
            <a:r>
              <a:rPr lang="en-US" sz="1400" dirty="0">
                <a:solidFill>
                  <a:srgbClr val="414042"/>
                </a:solidFill>
              </a:rPr>
              <a:t>emphasizes good stewardship of resources and a positive legacy of the mission”</a:t>
            </a:r>
          </a:p>
          <a:p>
            <a:pPr marL="285750" indent="-285750">
              <a:spcAft>
                <a:spcPts val="1200"/>
              </a:spcAft>
              <a:buFont typeface="Arial" panose="020B0604020202020204" pitchFamily="34" charset="0"/>
              <a:buChar char="•"/>
            </a:pPr>
            <a:r>
              <a:rPr lang="en-US" sz="1400" dirty="0">
                <a:solidFill>
                  <a:srgbClr val="414042"/>
                </a:solidFill>
              </a:rPr>
              <a:t>“identifies the goal of expanded renewable energy use in missions” </a:t>
            </a:r>
          </a:p>
          <a:p>
            <a:pPr marL="285750" indent="-285750">
              <a:spcAft>
                <a:spcPts val="1200"/>
              </a:spcAft>
              <a:buFont typeface="Arial" panose="020B0604020202020204" pitchFamily="34" charset="0"/>
              <a:buChar char="•"/>
            </a:pPr>
            <a:endParaRPr lang="en-US" sz="1400" dirty="0">
              <a:solidFill>
                <a:srgbClr val="414042"/>
              </a:solidFill>
            </a:endParaRPr>
          </a:p>
        </p:txBody>
      </p:sp>
      <p:sp>
        <p:nvSpPr>
          <p:cNvPr id="10" name="TextBox 9">
            <a:extLst>
              <a:ext uri="{FF2B5EF4-FFF2-40B4-BE49-F238E27FC236}">
                <a16:creationId xmlns:a16="http://schemas.microsoft.com/office/drawing/2014/main" id="{2EE9F634-FFE9-93D7-9756-F2B7627B61BD}"/>
              </a:ext>
            </a:extLst>
          </p:cNvPr>
          <p:cNvSpPr txBox="1"/>
          <p:nvPr/>
        </p:nvSpPr>
        <p:spPr>
          <a:xfrm>
            <a:off x="255211" y="6705600"/>
            <a:ext cx="7166006" cy="246221"/>
          </a:xfrm>
          <a:prstGeom prst="rect">
            <a:avLst/>
          </a:prstGeom>
          <a:noFill/>
        </p:spPr>
        <p:txBody>
          <a:bodyPr wrap="square" lIns="0" rtlCol="0">
            <a:spAutoFit/>
          </a:bodyPr>
          <a:lstStyle/>
          <a:p>
            <a:pPr>
              <a:spcAft>
                <a:spcPts val="300"/>
              </a:spcAft>
            </a:pPr>
            <a:r>
              <a:rPr lang="en-GB" sz="1000" dirty="0">
                <a:solidFill>
                  <a:schemeClr val="bg2"/>
                </a:solidFill>
              </a:rPr>
              <a:t>* </a:t>
            </a:r>
            <a:r>
              <a:rPr lang="en-US" sz="1000" b="1" dirty="0">
                <a:solidFill>
                  <a:schemeClr val="bg2"/>
                </a:solidFill>
                <a:ea typeface="DengXian" panose="02010600030101010101" pitchFamily="2" charset="-122"/>
              </a:rPr>
              <a:t>Cyprus (</a:t>
            </a:r>
            <a:r>
              <a:rPr lang="en-GB" sz="1000" b="1" u="sng" dirty="0">
                <a:solidFill>
                  <a:schemeClr val="bg2"/>
                </a:solidFill>
                <a:ea typeface="DengXian" panose="02010600030101010101" pitchFamily="2" charset="-122"/>
                <a:hlinkClick r:id="rId5">
                  <a:extLst>
                    <a:ext uri="{A12FA001-AC4F-418D-AE19-62706E023703}">
                      <ahyp:hlinkClr xmlns:ahyp="http://schemas.microsoft.com/office/drawing/2018/hyperlinkcolor" val="tx"/>
                    </a:ext>
                  </a:extLst>
                </a:hlinkClick>
              </a:rPr>
              <a:t>S/RES/2723; 2024</a:t>
            </a:r>
            <a:r>
              <a:rPr lang="en-GB" sz="1000" b="1" u="sng" dirty="0">
                <a:solidFill>
                  <a:schemeClr val="bg2"/>
                </a:solidFill>
                <a:ea typeface="DengXian" panose="02010600030101010101" pitchFamily="2" charset="-122"/>
                <a:hlinkClick r:id="rId6">
                  <a:extLst>
                    <a:ext uri="{A12FA001-AC4F-418D-AE19-62706E023703}">
                      <ahyp:hlinkClr xmlns:ahyp="http://schemas.microsoft.com/office/drawing/2018/hyperlinkcolor" val="tx"/>
                    </a:ext>
                  </a:extLst>
                </a:hlinkClick>
              </a:rPr>
              <a:t>)</a:t>
            </a:r>
            <a:r>
              <a:rPr lang="en-GB" sz="1000" b="1" dirty="0">
                <a:solidFill>
                  <a:schemeClr val="bg2"/>
                </a:solidFill>
                <a:ea typeface="DengXian" panose="02010600030101010101" pitchFamily="2" charset="-122"/>
              </a:rPr>
              <a:t>, CAR (</a:t>
            </a:r>
            <a:r>
              <a:rPr lang="en-GB" sz="1000" b="1" u="sng" dirty="0">
                <a:solidFill>
                  <a:schemeClr val="bg2"/>
                </a:solidFill>
                <a:ea typeface="DengXian" panose="02010600030101010101" pitchFamily="2" charset="-122"/>
                <a:hlinkClick r:id="rId7">
                  <a:extLst>
                    <a:ext uri="{A12FA001-AC4F-418D-AE19-62706E023703}">
                      <ahyp:hlinkClr xmlns:ahyp="http://schemas.microsoft.com/office/drawing/2018/hyperlinkcolor" val="tx"/>
                    </a:ext>
                  </a:extLst>
                </a:hlinkClick>
              </a:rPr>
              <a:t>S/RES/2709; 2023</a:t>
            </a:r>
            <a:r>
              <a:rPr lang="en-GB" sz="1000" b="1" dirty="0">
                <a:solidFill>
                  <a:schemeClr val="bg2"/>
                </a:solidFill>
                <a:ea typeface="DengXian" panose="02010600030101010101" pitchFamily="2" charset="-122"/>
              </a:rPr>
              <a:t>), DRC (</a:t>
            </a:r>
            <a:r>
              <a:rPr lang="en-GB" sz="1000" b="1" u="sng" dirty="0">
                <a:solidFill>
                  <a:schemeClr val="bg2"/>
                </a:solidFill>
                <a:ea typeface="DengXian" panose="02010600030101010101" pitchFamily="2" charset="-122"/>
                <a:hlinkClick r:id="rId8">
                  <a:extLst>
                    <a:ext uri="{A12FA001-AC4F-418D-AE19-62706E023703}">
                      <ahyp:hlinkClr xmlns:ahyp="http://schemas.microsoft.com/office/drawing/2018/hyperlinkcolor" val="tx"/>
                    </a:ext>
                  </a:extLst>
                </a:hlinkClick>
              </a:rPr>
              <a:t>S/RES/2717; 2023</a:t>
            </a:r>
            <a:r>
              <a:rPr lang="en-GB" sz="1000" b="1" u="sng" dirty="0">
                <a:solidFill>
                  <a:schemeClr val="bg2"/>
                </a:solidFill>
                <a:ea typeface="DengXian" panose="02010600030101010101" pitchFamily="2" charset="-122"/>
                <a:hlinkClick r:id="rId10">
                  <a:extLst>
                    <a:ext uri="{A12FA001-AC4F-418D-AE19-62706E023703}">
                      <ahyp:hlinkClr xmlns:ahyp="http://schemas.microsoft.com/office/drawing/2018/hyperlinkcolor" val="tx"/>
                    </a:ext>
                  </a:extLst>
                </a:hlinkClick>
              </a:rPr>
              <a:t>)</a:t>
            </a:r>
            <a:r>
              <a:rPr lang="en-GB" sz="1000" b="1" dirty="0">
                <a:solidFill>
                  <a:schemeClr val="bg2"/>
                </a:solidFill>
                <a:ea typeface="DengXian" panose="02010600030101010101" pitchFamily="2" charset="-122"/>
              </a:rPr>
              <a:t>, Somalia (</a:t>
            </a:r>
            <a:r>
              <a:rPr lang="en-GB" sz="1000" b="1" u="sng" dirty="0">
                <a:solidFill>
                  <a:schemeClr val="bg2"/>
                </a:solidFill>
                <a:ea typeface="DengXian" panose="02010600030101010101" pitchFamily="2" charset="-122"/>
                <a:hlinkClick r:id="rId9" tooltip="https://eur02.safelinks.protection.outlook.com/?url=http%3A%2F%2Funscr.com%2Fen%2Fresolutions%2Fdoc%2F2628&amp;data=05%7C01%7Childa.vanderveen%40un.org%7C3060075da10a45097a9008db1a91187b%7C0f9e35db544f4f60bdcc5ea416e6dc70%7C0%7C0%7C638132982699769705%7CUnknow">
                  <a:extLst>
                    <a:ext uri="{A12FA001-AC4F-418D-AE19-62706E023703}">
                      <ahyp:hlinkClr xmlns:ahyp="http://schemas.microsoft.com/office/drawing/2018/hyperlinkcolor" val="tx"/>
                    </a:ext>
                  </a:extLst>
                </a:hlinkClick>
              </a:rPr>
              <a:t>S/RES/2705; 2023)</a:t>
            </a:r>
            <a:endParaRPr lang="en-GB" sz="1000" dirty="0">
              <a:solidFill>
                <a:schemeClr val="bg2"/>
              </a:solidFill>
            </a:endParaRPr>
          </a:p>
        </p:txBody>
      </p:sp>
    </p:spTree>
    <p:extLst>
      <p:ext uri="{BB962C8B-B14F-4D97-AF65-F5344CB8AC3E}">
        <p14:creationId xmlns:p14="http://schemas.microsoft.com/office/powerpoint/2010/main" val="1781453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3E9A4B79-5B13-C641-6337-3C0FB56EFA9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9" name="think-cell data - do not delete" hidden="1">
                        <a:extLst>
                          <a:ext uri="{FF2B5EF4-FFF2-40B4-BE49-F238E27FC236}">
                            <a16:creationId xmlns:a16="http://schemas.microsoft.com/office/drawing/2014/main" id="{3E9A4B79-5B13-C641-6337-3C0FB56EFA9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62" name="Group 61">
            <a:extLst>
              <a:ext uri="{FF2B5EF4-FFF2-40B4-BE49-F238E27FC236}">
                <a16:creationId xmlns:a16="http://schemas.microsoft.com/office/drawing/2014/main" id="{B4E70FF3-ABA2-EDB5-4E9A-B9436FE49A2D}"/>
              </a:ext>
            </a:extLst>
          </p:cNvPr>
          <p:cNvGrpSpPr/>
          <p:nvPr/>
        </p:nvGrpSpPr>
        <p:grpSpPr>
          <a:xfrm>
            <a:off x="768310" y="1010941"/>
            <a:ext cx="8220154" cy="5787053"/>
            <a:chOff x="728513" y="1116818"/>
            <a:chExt cx="8220154" cy="5787053"/>
          </a:xfrm>
        </p:grpSpPr>
        <p:sp>
          <p:nvSpPr>
            <p:cNvPr id="26" name="Isosceles Triangle 25">
              <a:extLst>
                <a:ext uri="{FF2B5EF4-FFF2-40B4-BE49-F238E27FC236}">
                  <a16:creationId xmlns:a16="http://schemas.microsoft.com/office/drawing/2014/main" id="{9CC44DEF-CF21-0C92-1984-2360761814A6}"/>
                </a:ext>
              </a:extLst>
            </p:cNvPr>
            <p:cNvSpPr/>
            <p:nvPr/>
          </p:nvSpPr>
          <p:spPr bwMode="auto">
            <a:xfrm>
              <a:off x="728513" y="1116818"/>
              <a:ext cx="8214205" cy="2273497"/>
            </a:xfrm>
            <a:prstGeom prst="triangle">
              <a:avLst>
                <a:gd name="adj" fmla="val 49423"/>
              </a:avLst>
            </a:prstGeom>
            <a:solidFill>
              <a:schemeClr val="tx1">
                <a:lumMod val="40000"/>
                <a:lumOff val="60000"/>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43" name="TextBox 42">
              <a:extLst>
                <a:ext uri="{FF2B5EF4-FFF2-40B4-BE49-F238E27FC236}">
                  <a16:creationId xmlns:a16="http://schemas.microsoft.com/office/drawing/2014/main" id="{B9DE6BB4-DD45-3411-B50C-EEC5EE8F35E7}"/>
                </a:ext>
              </a:extLst>
            </p:cNvPr>
            <p:cNvSpPr txBox="1"/>
            <p:nvPr/>
          </p:nvSpPr>
          <p:spPr>
            <a:xfrm>
              <a:off x="728513" y="3392797"/>
              <a:ext cx="8201424" cy="646331"/>
            </a:xfrm>
            <a:prstGeom prst="rect">
              <a:avLst/>
            </a:prstGeom>
            <a:noFill/>
            <a:ln w="19050">
              <a:solidFill>
                <a:schemeClr val="tx2"/>
              </a:solidFill>
            </a:ln>
          </p:spPr>
          <p:txBody>
            <a:bodyPr wrap="square" rtlCol="0">
              <a:spAutoFit/>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800" b="1" u="none" strike="noStrike" kern="1200" cap="none" spc="0" normalizeH="0" baseline="0" noProof="0">
                <a:ln>
                  <a:noFill/>
                </a:ln>
                <a:solidFill>
                  <a:schemeClr val="tx2"/>
                </a:solidFill>
                <a:effectLst/>
                <a:uLnTx/>
                <a:uFillTx/>
                <a:cs typeface="Biome Light" panose="020B0502040204020203" pitchFamily="34" charset="0"/>
              </a:endParaRPr>
            </a:p>
            <a:p>
              <a:pPr marL="0" marR="0" lvl="0" indent="0" algn="ctr" defTabSz="975482" rtl="0" eaLnBrk="1" fontAlgn="auto" latinLnBrk="0" hangingPunct="1">
                <a:lnSpc>
                  <a:spcPct val="100000"/>
                </a:lnSpc>
                <a:spcBef>
                  <a:spcPts val="0"/>
                </a:spcBef>
                <a:spcAft>
                  <a:spcPts val="0"/>
                </a:spcAft>
                <a:buClrTx/>
                <a:buSzTx/>
                <a:buFontTx/>
                <a:buNone/>
                <a:tabLst/>
                <a:defRPr/>
              </a:pPr>
              <a:r>
                <a:rPr kumimoji="0" lang="en-GB" sz="2000" i="1" u="none" strike="noStrike" kern="1200" cap="none" spc="0" normalizeH="0" baseline="0" noProof="0">
                  <a:ln>
                    <a:noFill/>
                  </a:ln>
                  <a:solidFill>
                    <a:schemeClr val="tx2">
                      <a:lumMod val="50000"/>
                    </a:schemeClr>
                  </a:solidFill>
                  <a:effectLst/>
                  <a:uLnTx/>
                  <a:uFillTx/>
                  <a:cs typeface="Biome Light" panose="020B0502040204020203" pitchFamily="34" charset="0"/>
                </a:rPr>
                <a:t>Responsibility                       Ambition                             Legacy</a:t>
              </a:r>
            </a:p>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800" i="1" u="none" strike="noStrike" kern="1200" cap="none" spc="0" normalizeH="0" baseline="0" noProof="0">
                <a:ln>
                  <a:noFill/>
                </a:ln>
                <a:solidFill>
                  <a:schemeClr val="tx2"/>
                </a:solidFill>
                <a:effectLst/>
                <a:uLnTx/>
                <a:uFillTx/>
                <a:cs typeface="Biome Light" panose="020B0502040204020203" pitchFamily="34" charset="0"/>
              </a:endParaRPr>
            </a:p>
          </p:txBody>
        </p:sp>
        <p:pic>
          <p:nvPicPr>
            <p:cNvPr id="44" name="Graphic 43" descr="Bullseye with solid fill">
              <a:extLst>
                <a:ext uri="{FF2B5EF4-FFF2-40B4-BE49-F238E27FC236}">
                  <a16:creationId xmlns:a16="http://schemas.microsoft.com/office/drawing/2014/main" id="{AA1E4EAB-F8B4-B52B-81BB-4EABCDD9A80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05781" y="1481069"/>
              <a:ext cx="828614" cy="828614"/>
            </a:xfrm>
            <a:prstGeom prst="rect">
              <a:avLst/>
            </a:prstGeom>
          </p:spPr>
        </p:pic>
        <p:sp>
          <p:nvSpPr>
            <p:cNvPr id="27" name="TextBox 26">
              <a:extLst>
                <a:ext uri="{FF2B5EF4-FFF2-40B4-BE49-F238E27FC236}">
                  <a16:creationId xmlns:a16="http://schemas.microsoft.com/office/drawing/2014/main" id="{BECD3908-CE09-D188-9757-7CC441F4B620}"/>
                </a:ext>
              </a:extLst>
            </p:cNvPr>
            <p:cNvSpPr txBox="1"/>
            <p:nvPr/>
          </p:nvSpPr>
          <p:spPr>
            <a:xfrm>
              <a:off x="2377101" y="2514879"/>
              <a:ext cx="4911239" cy="646330"/>
            </a:xfrm>
            <a:prstGeom prst="rect">
              <a:avLst/>
            </a:prstGeom>
            <a:noFill/>
          </p:spPr>
          <p:txBody>
            <a:bodyPr wrap="square" rtlCol="0">
              <a:spAutoFit/>
            </a:bodyPr>
            <a:lstStyle/>
            <a:p>
              <a:pPr marL="0" marR="0" lvl="0" indent="0" algn="ctr" defTabSz="975482" rtl="0" eaLnBrk="1" fontAlgn="auto" latinLnBrk="0" hangingPunct="1">
                <a:lnSpc>
                  <a:spcPct val="100000"/>
                </a:lnSpc>
                <a:spcBef>
                  <a:spcPts val="0"/>
                </a:spcBef>
                <a:spcAft>
                  <a:spcPts val="0"/>
                </a:spcAft>
                <a:buClrTx/>
                <a:buSzTx/>
                <a:buFontTx/>
                <a:buNone/>
                <a:tabLst/>
                <a:defRPr/>
              </a:pPr>
              <a:r>
                <a:rPr lang="en-US" sz="1800" b="1">
                  <a:solidFill>
                    <a:srgbClr val="0D5E86"/>
                  </a:solidFill>
                  <a:latin typeface="Arial"/>
                </a:rPr>
                <a:t>The Way Forward: Environment Strategy for Peace Operations 2023-2030</a:t>
              </a:r>
              <a:endParaRPr kumimoji="0" lang="en-GB" sz="1800" b="1" u="none" strike="noStrike" kern="1200" cap="none" spc="0" normalizeH="0" baseline="0" noProof="0">
                <a:ln>
                  <a:noFill/>
                </a:ln>
                <a:solidFill>
                  <a:srgbClr val="0D5E86"/>
                </a:solidFill>
                <a:effectLst/>
                <a:uLnTx/>
                <a:uFillTx/>
                <a:latin typeface="Arial"/>
                <a:ea typeface="+mn-ea"/>
                <a:cs typeface="+mn-cs"/>
              </a:endParaRPr>
            </a:p>
          </p:txBody>
        </p:sp>
        <p:sp>
          <p:nvSpPr>
            <p:cNvPr id="28" name="Rectangle 27">
              <a:extLst>
                <a:ext uri="{FF2B5EF4-FFF2-40B4-BE49-F238E27FC236}">
                  <a16:creationId xmlns:a16="http://schemas.microsoft.com/office/drawing/2014/main" id="{BF81DF75-B607-EFE5-965E-A6CDB5452BC1}"/>
                </a:ext>
              </a:extLst>
            </p:cNvPr>
            <p:cNvSpPr/>
            <p:nvPr/>
          </p:nvSpPr>
          <p:spPr bwMode="auto">
            <a:xfrm>
              <a:off x="728513" y="4055675"/>
              <a:ext cx="1557848" cy="2487168"/>
            </a:xfrm>
            <a:prstGeom prst="rect">
              <a:avLst/>
            </a:prstGeom>
            <a:solidFill>
              <a:schemeClr val="tx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82A88B22-097B-1AF1-6A0C-6A3D6F9D5D86}"/>
                </a:ext>
              </a:extLst>
            </p:cNvPr>
            <p:cNvSpPr/>
            <p:nvPr/>
          </p:nvSpPr>
          <p:spPr bwMode="auto">
            <a:xfrm>
              <a:off x="2389406" y="4055675"/>
              <a:ext cx="1557848" cy="2487168"/>
            </a:xfrm>
            <a:prstGeom prst="rect">
              <a:avLst/>
            </a:prstGeom>
            <a:solidFill>
              <a:schemeClr val="tx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30" name="Rectangle 29">
              <a:extLst>
                <a:ext uri="{FF2B5EF4-FFF2-40B4-BE49-F238E27FC236}">
                  <a16:creationId xmlns:a16="http://schemas.microsoft.com/office/drawing/2014/main" id="{764DBD04-5124-CC73-B7B0-A497730096FB}"/>
                </a:ext>
              </a:extLst>
            </p:cNvPr>
            <p:cNvSpPr/>
            <p:nvPr/>
          </p:nvSpPr>
          <p:spPr bwMode="auto">
            <a:xfrm>
              <a:off x="4050299" y="4055675"/>
              <a:ext cx="1557848" cy="2487168"/>
            </a:xfrm>
            <a:prstGeom prst="rect">
              <a:avLst/>
            </a:prstGeom>
            <a:solidFill>
              <a:schemeClr val="tx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31" name="Rectangle 30">
              <a:extLst>
                <a:ext uri="{FF2B5EF4-FFF2-40B4-BE49-F238E27FC236}">
                  <a16:creationId xmlns:a16="http://schemas.microsoft.com/office/drawing/2014/main" id="{050AB4B6-5B03-29BF-BFA7-6BE226E97745}"/>
                </a:ext>
              </a:extLst>
            </p:cNvPr>
            <p:cNvSpPr/>
            <p:nvPr/>
          </p:nvSpPr>
          <p:spPr bwMode="auto">
            <a:xfrm>
              <a:off x="5711192" y="4055675"/>
              <a:ext cx="1557848" cy="2487168"/>
            </a:xfrm>
            <a:prstGeom prst="rect">
              <a:avLst/>
            </a:prstGeom>
            <a:solidFill>
              <a:schemeClr val="tx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32" name="Rectangle 31">
              <a:extLst>
                <a:ext uri="{FF2B5EF4-FFF2-40B4-BE49-F238E27FC236}">
                  <a16:creationId xmlns:a16="http://schemas.microsoft.com/office/drawing/2014/main" id="{0F645EFF-111D-4CB7-D648-C072A69EA83B}"/>
                </a:ext>
              </a:extLst>
            </p:cNvPr>
            <p:cNvSpPr/>
            <p:nvPr/>
          </p:nvSpPr>
          <p:spPr bwMode="auto">
            <a:xfrm>
              <a:off x="7372085" y="4055675"/>
              <a:ext cx="1557850" cy="2487168"/>
            </a:xfrm>
            <a:prstGeom prst="rect">
              <a:avLst/>
            </a:prstGeom>
            <a:solidFill>
              <a:schemeClr val="tx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33" name="TextBox 32">
              <a:extLst>
                <a:ext uri="{FF2B5EF4-FFF2-40B4-BE49-F238E27FC236}">
                  <a16:creationId xmlns:a16="http://schemas.microsoft.com/office/drawing/2014/main" id="{228EED53-B3C6-75BC-A0ED-A75E77F3BD5A}"/>
                </a:ext>
              </a:extLst>
            </p:cNvPr>
            <p:cNvSpPr txBox="1"/>
            <p:nvPr/>
          </p:nvSpPr>
          <p:spPr>
            <a:xfrm>
              <a:off x="948658" y="5882889"/>
              <a:ext cx="1117558" cy="457200"/>
            </a:xfrm>
            <a:prstGeom prst="rect">
              <a:avLst/>
            </a:prstGeom>
            <a:noFill/>
          </p:spPr>
          <p:txBody>
            <a:bodyPr wrap="square" rtlCol="0">
              <a:noAutofit/>
            </a:bodyPr>
            <a:lstStyle/>
            <a:p>
              <a:pPr marL="0" marR="0" lvl="0" indent="0" algn="ctr" defTabSz="97548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mn-ea"/>
                  <a:cs typeface="+mn-cs"/>
                </a:rPr>
                <a:t>Energy</a:t>
              </a:r>
              <a:endParaRPr kumimoji="0" lang="en-GB" sz="1400" b="1" i="0" u="none" strike="noStrike" kern="1200" cap="none" spc="0" normalizeH="0" baseline="0" noProof="0">
                <a:ln>
                  <a:noFill/>
                </a:ln>
                <a:solidFill>
                  <a:srgbClr val="FFFFFF"/>
                </a:solidFill>
                <a:effectLst/>
                <a:uLnTx/>
                <a:uFillTx/>
                <a:latin typeface="Arial"/>
                <a:ea typeface="+mn-ea"/>
                <a:cs typeface="+mn-cs"/>
              </a:endParaRPr>
            </a:p>
          </p:txBody>
        </p:sp>
        <p:sp>
          <p:nvSpPr>
            <p:cNvPr id="34" name="Freeform 5">
              <a:extLst>
                <a:ext uri="{FF2B5EF4-FFF2-40B4-BE49-F238E27FC236}">
                  <a16:creationId xmlns:a16="http://schemas.microsoft.com/office/drawing/2014/main" id="{579B4A1B-D219-ED1A-7F8E-F728527B301D}"/>
                </a:ext>
              </a:extLst>
            </p:cNvPr>
            <p:cNvSpPr>
              <a:spLocks noEditPoints="1"/>
            </p:cNvSpPr>
            <p:nvPr/>
          </p:nvSpPr>
          <p:spPr bwMode="auto">
            <a:xfrm>
              <a:off x="1047209" y="4395738"/>
              <a:ext cx="920457" cy="1302983"/>
            </a:xfrm>
            <a:custGeom>
              <a:avLst/>
              <a:gdLst>
                <a:gd name="T0" fmla="*/ 407 w 712"/>
                <a:gd name="T1" fmla="*/ 1059 h 1157"/>
                <a:gd name="T2" fmla="*/ 486 w 712"/>
                <a:gd name="T3" fmla="*/ 1006 h 1157"/>
                <a:gd name="T4" fmla="*/ 377 w 712"/>
                <a:gd name="T5" fmla="*/ 977 h 1157"/>
                <a:gd name="T6" fmla="*/ 407 w 712"/>
                <a:gd name="T7" fmla="*/ 953 h 1157"/>
                <a:gd name="T8" fmla="*/ 473 w 712"/>
                <a:gd name="T9" fmla="*/ 923 h 1157"/>
                <a:gd name="T10" fmla="*/ 377 w 712"/>
                <a:gd name="T11" fmla="*/ 924 h 1157"/>
                <a:gd name="T12" fmla="*/ 353 w 712"/>
                <a:gd name="T13" fmla="*/ 695 h 1157"/>
                <a:gd name="T14" fmla="*/ 352 w 712"/>
                <a:gd name="T15" fmla="*/ 567 h 1157"/>
                <a:gd name="T16" fmla="*/ 140 w 712"/>
                <a:gd name="T17" fmla="*/ 408 h 1157"/>
                <a:gd name="T18" fmla="*/ 298 w 712"/>
                <a:gd name="T19" fmla="*/ 540 h 1157"/>
                <a:gd name="T20" fmla="*/ 495 w 712"/>
                <a:gd name="T21" fmla="*/ 260 h 1157"/>
                <a:gd name="T22" fmla="*/ 385 w 712"/>
                <a:gd name="T23" fmla="*/ 506 h 1157"/>
                <a:gd name="T24" fmla="*/ 495 w 712"/>
                <a:gd name="T25" fmla="*/ 260 h 1157"/>
                <a:gd name="T26" fmla="*/ 202 w 712"/>
                <a:gd name="T27" fmla="*/ 53 h 1157"/>
                <a:gd name="T28" fmla="*/ 25 w 712"/>
                <a:gd name="T29" fmla="*/ 303 h 1157"/>
                <a:gd name="T30" fmla="*/ 37 w 712"/>
                <a:gd name="T31" fmla="*/ 456 h 1157"/>
                <a:gd name="T32" fmla="*/ 138 w 712"/>
                <a:gd name="T33" fmla="*/ 659 h 1157"/>
                <a:gd name="T34" fmla="*/ 189 w 712"/>
                <a:gd name="T35" fmla="*/ 850 h 1157"/>
                <a:gd name="T36" fmla="*/ 336 w 712"/>
                <a:gd name="T37" fmla="*/ 637 h 1157"/>
                <a:gd name="T38" fmla="*/ 257 w 712"/>
                <a:gd name="T39" fmla="*/ 614 h 1157"/>
                <a:gd name="T40" fmla="*/ 96 w 712"/>
                <a:gd name="T41" fmla="*/ 354 h 1157"/>
                <a:gd name="T42" fmla="*/ 326 w 712"/>
                <a:gd name="T43" fmla="*/ 399 h 1157"/>
                <a:gd name="T44" fmla="*/ 562 w 712"/>
                <a:gd name="T45" fmla="*/ 163 h 1157"/>
                <a:gd name="T46" fmla="*/ 457 w 712"/>
                <a:gd name="T47" fmla="*/ 563 h 1157"/>
                <a:gd name="T48" fmla="*/ 363 w 712"/>
                <a:gd name="T49" fmla="*/ 635 h 1157"/>
                <a:gd name="T50" fmla="*/ 509 w 712"/>
                <a:gd name="T51" fmla="*/ 859 h 1157"/>
                <a:gd name="T52" fmla="*/ 543 w 712"/>
                <a:gd name="T53" fmla="*/ 735 h 1157"/>
                <a:gd name="T54" fmla="*/ 618 w 712"/>
                <a:gd name="T55" fmla="*/ 575 h 1157"/>
                <a:gd name="T56" fmla="*/ 689 w 712"/>
                <a:gd name="T57" fmla="*/ 383 h 1157"/>
                <a:gd name="T58" fmla="*/ 668 w 712"/>
                <a:gd name="T59" fmla="*/ 222 h 1157"/>
                <a:gd name="T60" fmla="*/ 524 w 712"/>
                <a:gd name="T61" fmla="*/ 58 h 1157"/>
                <a:gd name="T62" fmla="*/ 310 w 712"/>
                <a:gd name="T63" fmla="*/ 2 h 1157"/>
                <a:gd name="T64" fmla="*/ 514 w 712"/>
                <a:gd name="T65" fmla="*/ 29 h 1157"/>
                <a:gd name="T66" fmla="*/ 672 w 712"/>
                <a:gd name="T67" fmla="*/ 177 h 1157"/>
                <a:gd name="T68" fmla="*/ 711 w 712"/>
                <a:gd name="T69" fmla="*/ 327 h 1157"/>
                <a:gd name="T70" fmla="*/ 698 w 712"/>
                <a:gd name="T71" fmla="*/ 453 h 1157"/>
                <a:gd name="T72" fmla="*/ 570 w 712"/>
                <a:gd name="T73" fmla="*/ 717 h 1157"/>
                <a:gd name="T74" fmla="*/ 545 w 712"/>
                <a:gd name="T75" fmla="*/ 846 h 1157"/>
                <a:gd name="T76" fmla="*/ 493 w 712"/>
                <a:gd name="T77" fmla="*/ 929 h 1157"/>
                <a:gd name="T78" fmla="*/ 507 w 712"/>
                <a:gd name="T79" fmla="*/ 1010 h 1157"/>
                <a:gd name="T80" fmla="*/ 464 w 712"/>
                <a:gd name="T81" fmla="*/ 1095 h 1157"/>
                <a:gd name="T82" fmla="*/ 246 w 712"/>
                <a:gd name="T83" fmla="*/ 1095 h 1157"/>
                <a:gd name="T84" fmla="*/ 218 w 712"/>
                <a:gd name="T85" fmla="*/ 1037 h 1157"/>
                <a:gd name="T86" fmla="*/ 218 w 712"/>
                <a:gd name="T87" fmla="*/ 930 h 1157"/>
                <a:gd name="T88" fmla="*/ 150 w 712"/>
                <a:gd name="T89" fmla="*/ 745 h 1157"/>
                <a:gd name="T90" fmla="*/ 23 w 712"/>
                <a:gd name="T91" fmla="*/ 487 h 1157"/>
                <a:gd name="T92" fmla="*/ 1 w 712"/>
                <a:gd name="T93" fmla="*/ 361 h 1157"/>
                <a:gd name="T94" fmla="*/ 149 w 712"/>
                <a:gd name="T95" fmla="*/ 59 h 1157"/>
                <a:gd name="T96" fmla="*/ 310 w 712"/>
                <a:gd name="T97" fmla="*/ 2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2" h="1157">
                  <a:moveTo>
                    <a:pt x="377" y="1083"/>
                  </a:moveTo>
                  <a:cubicBezTo>
                    <a:pt x="407" y="1083"/>
                    <a:pt x="437" y="1083"/>
                    <a:pt x="466" y="1083"/>
                  </a:cubicBezTo>
                  <a:cubicBezTo>
                    <a:pt x="478" y="1083"/>
                    <a:pt x="486" y="1070"/>
                    <a:pt x="486" y="1059"/>
                  </a:cubicBezTo>
                  <a:cubicBezTo>
                    <a:pt x="460" y="1059"/>
                    <a:pt x="433" y="1059"/>
                    <a:pt x="407" y="1059"/>
                  </a:cubicBezTo>
                  <a:cubicBezTo>
                    <a:pt x="393" y="1058"/>
                    <a:pt x="380" y="1070"/>
                    <a:pt x="377" y="1083"/>
                  </a:cubicBezTo>
                  <a:moveTo>
                    <a:pt x="377" y="1030"/>
                  </a:moveTo>
                  <a:cubicBezTo>
                    <a:pt x="407" y="1030"/>
                    <a:pt x="436" y="1030"/>
                    <a:pt x="466" y="1030"/>
                  </a:cubicBezTo>
                  <a:cubicBezTo>
                    <a:pt x="478" y="1030"/>
                    <a:pt x="486" y="1017"/>
                    <a:pt x="486" y="1006"/>
                  </a:cubicBezTo>
                  <a:cubicBezTo>
                    <a:pt x="460" y="1006"/>
                    <a:pt x="433" y="1006"/>
                    <a:pt x="407" y="1006"/>
                  </a:cubicBezTo>
                  <a:cubicBezTo>
                    <a:pt x="393" y="1005"/>
                    <a:pt x="380" y="1017"/>
                    <a:pt x="377" y="1030"/>
                  </a:cubicBezTo>
                  <a:moveTo>
                    <a:pt x="380" y="970"/>
                  </a:moveTo>
                  <a:cubicBezTo>
                    <a:pt x="379" y="972"/>
                    <a:pt x="377" y="975"/>
                    <a:pt x="377" y="977"/>
                  </a:cubicBezTo>
                  <a:cubicBezTo>
                    <a:pt x="404" y="977"/>
                    <a:pt x="430" y="977"/>
                    <a:pt x="457" y="977"/>
                  </a:cubicBezTo>
                  <a:cubicBezTo>
                    <a:pt x="462" y="977"/>
                    <a:pt x="468" y="978"/>
                    <a:pt x="473" y="975"/>
                  </a:cubicBezTo>
                  <a:cubicBezTo>
                    <a:pt x="482" y="971"/>
                    <a:pt x="486" y="962"/>
                    <a:pt x="486" y="953"/>
                  </a:cubicBezTo>
                  <a:cubicBezTo>
                    <a:pt x="460" y="953"/>
                    <a:pt x="433" y="953"/>
                    <a:pt x="407" y="953"/>
                  </a:cubicBezTo>
                  <a:cubicBezTo>
                    <a:pt x="396" y="953"/>
                    <a:pt x="385" y="960"/>
                    <a:pt x="380" y="970"/>
                  </a:cubicBezTo>
                  <a:moveTo>
                    <a:pt x="377" y="924"/>
                  </a:moveTo>
                  <a:cubicBezTo>
                    <a:pt x="404" y="924"/>
                    <a:pt x="432" y="924"/>
                    <a:pt x="460" y="924"/>
                  </a:cubicBezTo>
                  <a:cubicBezTo>
                    <a:pt x="464" y="924"/>
                    <a:pt x="469" y="925"/>
                    <a:pt x="473" y="923"/>
                  </a:cubicBezTo>
                  <a:cubicBezTo>
                    <a:pt x="482" y="919"/>
                    <a:pt x="486" y="909"/>
                    <a:pt x="486" y="900"/>
                  </a:cubicBezTo>
                  <a:cubicBezTo>
                    <a:pt x="461" y="900"/>
                    <a:pt x="436" y="900"/>
                    <a:pt x="411" y="900"/>
                  </a:cubicBezTo>
                  <a:cubicBezTo>
                    <a:pt x="407" y="900"/>
                    <a:pt x="403" y="900"/>
                    <a:pt x="399" y="901"/>
                  </a:cubicBezTo>
                  <a:cubicBezTo>
                    <a:pt x="388" y="904"/>
                    <a:pt x="380" y="914"/>
                    <a:pt x="377" y="924"/>
                  </a:cubicBezTo>
                  <a:moveTo>
                    <a:pt x="353" y="695"/>
                  </a:moveTo>
                  <a:cubicBezTo>
                    <a:pt x="349" y="749"/>
                    <a:pt x="349" y="803"/>
                    <a:pt x="354" y="857"/>
                  </a:cubicBezTo>
                  <a:cubicBezTo>
                    <a:pt x="357" y="830"/>
                    <a:pt x="360" y="804"/>
                    <a:pt x="360" y="776"/>
                  </a:cubicBezTo>
                  <a:cubicBezTo>
                    <a:pt x="360" y="749"/>
                    <a:pt x="359" y="722"/>
                    <a:pt x="353" y="695"/>
                  </a:cubicBezTo>
                  <a:moveTo>
                    <a:pt x="348" y="553"/>
                  </a:moveTo>
                  <a:cubicBezTo>
                    <a:pt x="344" y="560"/>
                    <a:pt x="339" y="568"/>
                    <a:pt x="333" y="574"/>
                  </a:cubicBezTo>
                  <a:cubicBezTo>
                    <a:pt x="337" y="580"/>
                    <a:pt x="340" y="587"/>
                    <a:pt x="345" y="593"/>
                  </a:cubicBezTo>
                  <a:cubicBezTo>
                    <a:pt x="347" y="584"/>
                    <a:pt x="349" y="575"/>
                    <a:pt x="352" y="567"/>
                  </a:cubicBezTo>
                  <a:cubicBezTo>
                    <a:pt x="353" y="563"/>
                    <a:pt x="355" y="559"/>
                    <a:pt x="355" y="555"/>
                  </a:cubicBezTo>
                  <a:cubicBezTo>
                    <a:pt x="353" y="555"/>
                    <a:pt x="351" y="552"/>
                    <a:pt x="348" y="553"/>
                  </a:cubicBezTo>
                  <a:moveTo>
                    <a:pt x="123" y="399"/>
                  </a:moveTo>
                  <a:cubicBezTo>
                    <a:pt x="128" y="403"/>
                    <a:pt x="134" y="405"/>
                    <a:pt x="140" y="408"/>
                  </a:cubicBezTo>
                  <a:cubicBezTo>
                    <a:pt x="172" y="423"/>
                    <a:pt x="203" y="441"/>
                    <a:pt x="230" y="464"/>
                  </a:cubicBezTo>
                  <a:cubicBezTo>
                    <a:pt x="257" y="486"/>
                    <a:pt x="281" y="514"/>
                    <a:pt x="294" y="547"/>
                  </a:cubicBezTo>
                  <a:cubicBezTo>
                    <a:pt x="295" y="549"/>
                    <a:pt x="295" y="552"/>
                    <a:pt x="297" y="551"/>
                  </a:cubicBezTo>
                  <a:cubicBezTo>
                    <a:pt x="300" y="548"/>
                    <a:pt x="298" y="543"/>
                    <a:pt x="298" y="540"/>
                  </a:cubicBezTo>
                  <a:cubicBezTo>
                    <a:pt x="291" y="510"/>
                    <a:pt x="271" y="486"/>
                    <a:pt x="249" y="467"/>
                  </a:cubicBezTo>
                  <a:cubicBezTo>
                    <a:pt x="216" y="439"/>
                    <a:pt x="176" y="418"/>
                    <a:pt x="136" y="403"/>
                  </a:cubicBezTo>
                  <a:cubicBezTo>
                    <a:pt x="132" y="401"/>
                    <a:pt x="127" y="400"/>
                    <a:pt x="123" y="399"/>
                  </a:cubicBezTo>
                  <a:moveTo>
                    <a:pt x="495" y="260"/>
                  </a:moveTo>
                  <a:cubicBezTo>
                    <a:pt x="474" y="281"/>
                    <a:pt x="454" y="303"/>
                    <a:pt x="436" y="327"/>
                  </a:cubicBezTo>
                  <a:cubicBezTo>
                    <a:pt x="415" y="356"/>
                    <a:pt x="397" y="387"/>
                    <a:pt x="386" y="422"/>
                  </a:cubicBezTo>
                  <a:cubicBezTo>
                    <a:pt x="378" y="447"/>
                    <a:pt x="375" y="474"/>
                    <a:pt x="381" y="500"/>
                  </a:cubicBezTo>
                  <a:cubicBezTo>
                    <a:pt x="382" y="502"/>
                    <a:pt x="382" y="506"/>
                    <a:pt x="385" y="506"/>
                  </a:cubicBezTo>
                  <a:cubicBezTo>
                    <a:pt x="385" y="495"/>
                    <a:pt x="385" y="484"/>
                    <a:pt x="387" y="472"/>
                  </a:cubicBezTo>
                  <a:cubicBezTo>
                    <a:pt x="392" y="435"/>
                    <a:pt x="405" y="398"/>
                    <a:pt x="423" y="365"/>
                  </a:cubicBezTo>
                  <a:cubicBezTo>
                    <a:pt x="448" y="318"/>
                    <a:pt x="482" y="276"/>
                    <a:pt x="519" y="238"/>
                  </a:cubicBezTo>
                  <a:cubicBezTo>
                    <a:pt x="510" y="245"/>
                    <a:pt x="503" y="253"/>
                    <a:pt x="495" y="260"/>
                  </a:cubicBezTo>
                  <a:moveTo>
                    <a:pt x="322" y="22"/>
                  </a:moveTo>
                  <a:cubicBezTo>
                    <a:pt x="315" y="24"/>
                    <a:pt x="307" y="23"/>
                    <a:pt x="299" y="24"/>
                  </a:cubicBezTo>
                  <a:cubicBezTo>
                    <a:pt x="294" y="25"/>
                    <a:pt x="289" y="26"/>
                    <a:pt x="284" y="26"/>
                  </a:cubicBezTo>
                  <a:cubicBezTo>
                    <a:pt x="256" y="33"/>
                    <a:pt x="228" y="40"/>
                    <a:pt x="202" y="53"/>
                  </a:cubicBezTo>
                  <a:cubicBezTo>
                    <a:pt x="188" y="59"/>
                    <a:pt x="176" y="67"/>
                    <a:pt x="164" y="75"/>
                  </a:cubicBezTo>
                  <a:cubicBezTo>
                    <a:pt x="147" y="86"/>
                    <a:pt x="131" y="99"/>
                    <a:pt x="117" y="113"/>
                  </a:cubicBezTo>
                  <a:cubicBezTo>
                    <a:pt x="78" y="152"/>
                    <a:pt x="51" y="201"/>
                    <a:pt x="36" y="253"/>
                  </a:cubicBezTo>
                  <a:cubicBezTo>
                    <a:pt x="30" y="269"/>
                    <a:pt x="28" y="286"/>
                    <a:pt x="25" y="303"/>
                  </a:cubicBezTo>
                  <a:cubicBezTo>
                    <a:pt x="24" y="316"/>
                    <a:pt x="22" y="328"/>
                    <a:pt x="22" y="341"/>
                  </a:cubicBezTo>
                  <a:cubicBezTo>
                    <a:pt x="22" y="358"/>
                    <a:pt x="21" y="376"/>
                    <a:pt x="24" y="392"/>
                  </a:cubicBezTo>
                  <a:cubicBezTo>
                    <a:pt x="26" y="403"/>
                    <a:pt x="26" y="413"/>
                    <a:pt x="30" y="423"/>
                  </a:cubicBezTo>
                  <a:cubicBezTo>
                    <a:pt x="32" y="434"/>
                    <a:pt x="33" y="446"/>
                    <a:pt x="37" y="456"/>
                  </a:cubicBezTo>
                  <a:cubicBezTo>
                    <a:pt x="41" y="470"/>
                    <a:pt x="45" y="485"/>
                    <a:pt x="51" y="499"/>
                  </a:cubicBezTo>
                  <a:cubicBezTo>
                    <a:pt x="56" y="511"/>
                    <a:pt x="60" y="524"/>
                    <a:pt x="67" y="537"/>
                  </a:cubicBezTo>
                  <a:cubicBezTo>
                    <a:pt x="83" y="570"/>
                    <a:pt x="103" y="600"/>
                    <a:pt x="122" y="632"/>
                  </a:cubicBezTo>
                  <a:cubicBezTo>
                    <a:pt x="128" y="640"/>
                    <a:pt x="132" y="650"/>
                    <a:pt x="138" y="659"/>
                  </a:cubicBezTo>
                  <a:cubicBezTo>
                    <a:pt x="145" y="670"/>
                    <a:pt x="150" y="682"/>
                    <a:pt x="156" y="694"/>
                  </a:cubicBezTo>
                  <a:cubicBezTo>
                    <a:pt x="161" y="708"/>
                    <a:pt x="167" y="722"/>
                    <a:pt x="170" y="736"/>
                  </a:cubicBezTo>
                  <a:cubicBezTo>
                    <a:pt x="173" y="757"/>
                    <a:pt x="175" y="777"/>
                    <a:pt x="176" y="797"/>
                  </a:cubicBezTo>
                  <a:cubicBezTo>
                    <a:pt x="178" y="815"/>
                    <a:pt x="180" y="834"/>
                    <a:pt x="189" y="850"/>
                  </a:cubicBezTo>
                  <a:cubicBezTo>
                    <a:pt x="194" y="860"/>
                    <a:pt x="204" y="867"/>
                    <a:pt x="215" y="869"/>
                  </a:cubicBezTo>
                  <a:cubicBezTo>
                    <a:pt x="229" y="872"/>
                    <a:pt x="243" y="870"/>
                    <a:pt x="257" y="872"/>
                  </a:cubicBezTo>
                  <a:cubicBezTo>
                    <a:pt x="281" y="872"/>
                    <a:pt x="305" y="871"/>
                    <a:pt x="330" y="872"/>
                  </a:cubicBezTo>
                  <a:cubicBezTo>
                    <a:pt x="323" y="794"/>
                    <a:pt x="323" y="714"/>
                    <a:pt x="336" y="637"/>
                  </a:cubicBezTo>
                  <a:cubicBezTo>
                    <a:pt x="337" y="633"/>
                    <a:pt x="335" y="630"/>
                    <a:pt x="333" y="627"/>
                  </a:cubicBezTo>
                  <a:cubicBezTo>
                    <a:pt x="328" y="615"/>
                    <a:pt x="322" y="603"/>
                    <a:pt x="315" y="592"/>
                  </a:cubicBezTo>
                  <a:cubicBezTo>
                    <a:pt x="311" y="594"/>
                    <a:pt x="309" y="596"/>
                    <a:pt x="306" y="598"/>
                  </a:cubicBezTo>
                  <a:cubicBezTo>
                    <a:pt x="291" y="608"/>
                    <a:pt x="274" y="615"/>
                    <a:pt x="257" y="614"/>
                  </a:cubicBezTo>
                  <a:cubicBezTo>
                    <a:pt x="234" y="614"/>
                    <a:pt x="212" y="603"/>
                    <a:pt x="195" y="588"/>
                  </a:cubicBezTo>
                  <a:cubicBezTo>
                    <a:pt x="169" y="566"/>
                    <a:pt x="150" y="537"/>
                    <a:pt x="134" y="507"/>
                  </a:cubicBezTo>
                  <a:cubicBezTo>
                    <a:pt x="109" y="459"/>
                    <a:pt x="92" y="406"/>
                    <a:pt x="82" y="353"/>
                  </a:cubicBezTo>
                  <a:cubicBezTo>
                    <a:pt x="87" y="353"/>
                    <a:pt x="91" y="354"/>
                    <a:pt x="96" y="354"/>
                  </a:cubicBezTo>
                  <a:cubicBezTo>
                    <a:pt x="127" y="358"/>
                    <a:pt x="158" y="366"/>
                    <a:pt x="188" y="376"/>
                  </a:cubicBezTo>
                  <a:cubicBezTo>
                    <a:pt x="231" y="391"/>
                    <a:pt x="272" y="411"/>
                    <a:pt x="306" y="440"/>
                  </a:cubicBezTo>
                  <a:cubicBezTo>
                    <a:pt x="311" y="444"/>
                    <a:pt x="315" y="448"/>
                    <a:pt x="319" y="451"/>
                  </a:cubicBezTo>
                  <a:cubicBezTo>
                    <a:pt x="319" y="434"/>
                    <a:pt x="321" y="416"/>
                    <a:pt x="326" y="399"/>
                  </a:cubicBezTo>
                  <a:cubicBezTo>
                    <a:pt x="336" y="359"/>
                    <a:pt x="357" y="324"/>
                    <a:pt x="384" y="293"/>
                  </a:cubicBezTo>
                  <a:cubicBezTo>
                    <a:pt x="410" y="262"/>
                    <a:pt x="442" y="235"/>
                    <a:pt x="476" y="212"/>
                  </a:cubicBezTo>
                  <a:cubicBezTo>
                    <a:pt x="502" y="194"/>
                    <a:pt x="529" y="178"/>
                    <a:pt x="557" y="164"/>
                  </a:cubicBezTo>
                  <a:cubicBezTo>
                    <a:pt x="559" y="163"/>
                    <a:pt x="560" y="163"/>
                    <a:pt x="562" y="163"/>
                  </a:cubicBezTo>
                  <a:cubicBezTo>
                    <a:pt x="582" y="193"/>
                    <a:pt x="591" y="230"/>
                    <a:pt x="594" y="266"/>
                  </a:cubicBezTo>
                  <a:cubicBezTo>
                    <a:pt x="597" y="304"/>
                    <a:pt x="593" y="343"/>
                    <a:pt x="584" y="380"/>
                  </a:cubicBezTo>
                  <a:cubicBezTo>
                    <a:pt x="573" y="427"/>
                    <a:pt x="554" y="473"/>
                    <a:pt x="524" y="511"/>
                  </a:cubicBezTo>
                  <a:cubicBezTo>
                    <a:pt x="507" y="534"/>
                    <a:pt x="484" y="553"/>
                    <a:pt x="457" y="563"/>
                  </a:cubicBezTo>
                  <a:cubicBezTo>
                    <a:pt x="435" y="571"/>
                    <a:pt x="411" y="573"/>
                    <a:pt x="388" y="567"/>
                  </a:cubicBezTo>
                  <a:cubicBezTo>
                    <a:pt x="385" y="567"/>
                    <a:pt x="382" y="565"/>
                    <a:pt x="379" y="565"/>
                  </a:cubicBezTo>
                  <a:cubicBezTo>
                    <a:pt x="372" y="586"/>
                    <a:pt x="367" y="608"/>
                    <a:pt x="363" y="629"/>
                  </a:cubicBezTo>
                  <a:cubicBezTo>
                    <a:pt x="362" y="631"/>
                    <a:pt x="363" y="633"/>
                    <a:pt x="363" y="635"/>
                  </a:cubicBezTo>
                  <a:cubicBezTo>
                    <a:pt x="368" y="649"/>
                    <a:pt x="372" y="663"/>
                    <a:pt x="376" y="678"/>
                  </a:cubicBezTo>
                  <a:cubicBezTo>
                    <a:pt x="389" y="742"/>
                    <a:pt x="387" y="808"/>
                    <a:pt x="376" y="871"/>
                  </a:cubicBezTo>
                  <a:cubicBezTo>
                    <a:pt x="407" y="872"/>
                    <a:pt x="439" y="872"/>
                    <a:pt x="470" y="872"/>
                  </a:cubicBezTo>
                  <a:cubicBezTo>
                    <a:pt x="484" y="872"/>
                    <a:pt x="499" y="868"/>
                    <a:pt x="509" y="859"/>
                  </a:cubicBezTo>
                  <a:cubicBezTo>
                    <a:pt x="524" y="845"/>
                    <a:pt x="530" y="826"/>
                    <a:pt x="533" y="807"/>
                  </a:cubicBezTo>
                  <a:cubicBezTo>
                    <a:pt x="534" y="800"/>
                    <a:pt x="537" y="794"/>
                    <a:pt x="537" y="787"/>
                  </a:cubicBezTo>
                  <a:cubicBezTo>
                    <a:pt x="537" y="773"/>
                    <a:pt x="540" y="758"/>
                    <a:pt x="541" y="744"/>
                  </a:cubicBezTo>
                  <a:cubicBezTo>
                    <a:pt x="542" y="741"/>
                    <a:pt x="543" y="738"/>
                    <a:pt x="543" y="735"/>
                  </a:cubicBezTo>
                  <a:cubicBezTo>
                    <a:pt x="544" y="724"/>
                    <a:pt x="548" y="713"/>
                    <a:pt x="551" y="703"/>
                  </a:cubicBezTo>
                  <a:cubicBezTo>
                    <a:pt x="554" y="694"/>
                    <a:pt x="559" y="685"/>
                    <a:pt x="563" y="676"/>
                  </a:cubicBezTo>
                  <a:cubicBezTo>
                    <a:pt x="569" y="661"/>
                    <a:pt x="578" y="648"/>
                    <a:pt x="585" y="634"/>
                  </a:cubicBezTo>
                  <a:cubicBezTo>
                    <a:pt x="595" y="614"/>
                    <a:pt x="607" y="595"/>
                    <a:pt x="618" y="575"/>
                  </a:cubicBezTo>
                  <a:cubicBezTo>
                    <a:pt x="629" y="557"/>
                    <a:pt x="639" y="538"/>
                    <a:pt x="649" y="519"/>
                  </a:cubicBezTo>
                  <a:cubicBezTo>
                    <a:pt x="657" y="502"/>
                    <a:pt x="665" y="484"/>
                    <a:pt x="671" y="466"/>
                  </a:cubicBezTo>
                  <a:cubicBezTo>
                    <a:pt x="673" y="460"/>
                    <a:pt x="675" y="454"/>
                    <a:pt x="677" y="448"/>
                  </a:cubicBezTo>
                  <a:cubicBezTo>
                    <a:pt x="684" y="427"/>
                    <a:pt x="686" y="405"/>
                    <a:pt x="689" y="383"/>
                  </a:cubicBezTo>
                  <a:cubicBezTo>
                    <a:pt x="690" y="368"/>
                    <a:pt x="690" y="352"/>
                    <a:pt x="690" y="337"/>
                  </a:cubicBezTo>
                  <a:cubicBezTo>
                    <a:pt x="690" y="332"/>
                    <a:pt x="688" y="327"/>
                    <a:pt x="688" y="322"/>
                  </a:cubicBezTo>
                  <a:cubicBezTo>
                    <a:pt x="689" y="309"/>
                    <a:pt x="686" y="296"/>
                    <a:pt x="685" y="283"/>
                  </a:cubicBezTo>
                  <a:cubicBezTo>
                    <a:pt x="680" y="263"/>
                    <a:pt x="676" y="242"/>
                    <a:pt x="668" y="222"/>
                  </a:cubicBezTo>
                  <a:cubicBezTo>
                    <a:pt x="662" y="208"/>
                    <a:pt x="656" y="194"/>
                    <a:pt x="649" y="180"/>
                  </a:cubicBezTo>
                  <a:cubicBezTo>
                    <a:pt x="638" y="161"/>
                    <a:pt x="626" y="143"/>
                    <a:pt x="612" y="127"/>
                  </a:cubicBezTo>
                  <a:cubicBezTo>
                    <a:pt x="594" y="105"/>
                    <a:pt x="572" y="87"/>
                    <a:pt x="549" y="72"/>
                  </a:cubicBezTo>
                  <a:cubicBezTo>
                    <a:pt x="541" y="67"/>
                    <a:pt x="533" y="62"/>
                    <a:pt x="524" y="58"/>
                  </a:cubicBezTo>
                  <a:cubicBezTo>
                    <a:pt x="486" y="39"/>
                    <a:pt x="444" y="28"/>
                    <a:pt x="402" y="23"/>
                  </a:cubicBezTo>
                  <a:cubicBezTo>
                    <a:pt x="393" y="21"/>
                    <a:pt x="384" y="22"/>
                    <a:pt x="376" y="20"/>
                  </a:cubicBezTo>
                  <a:cubicBezTo>
                    <a:pt x="358" y="19"/>
                    <a:pt x="340" y="18"/>
                    <a:pt x="322" y="22"/>
                  </a:cubicBezTo>
                  <a:moveTo>
                    <a:pt x="310" y="2"/>
                  </a:moveTo>
                  <a:cubicBezTo>
                    <a:pt x="316" y="2"/>
                    <a:pt x="323" y="0"/>
                    <a:pt x="330" y="0"/>
                  </a:cubicBezTo>
                  <a:cubicBezTo>
                    <a:pt x="353" y="1"/>
                    <a:pt x="375" y="0"/>
                    <a:pt x="398" y="1"/>
                  </a:cubicBezTo>
                  <a:cubicBezTo>
                    <a:pt x="413" y="4"/>
                    <a:pt x="428" y="4"/>
                    <a:pt x="442" y="9"/>
                  </a:cubicBezTo>
                  <a:cubicBezTo>
                    <a:pt x="467" y="11"/>
                    <a:pt x="490" y="21"/>
                    <a:pt x="514" y="29"/>
                  </a:cubicBezTo>
                  <a:cubicBezTo>
                    <a:pt x="518" y="31"/>
                    <a:pt x="523" y="34"/>
                    <a:pt x="527" y="35"/>
                  </a:cubicBezTo>
                  <a:cubicBezTo>
                    <a:pt x="541" y="41"/>
                    <a:pt x="553" y="49"/>
                    <a:pt x="565" y="56"/>
                  </a:cubicBezTo>
                  <a:cubicBezTo>
                    <a:pt x="604" y="81"/>
                    <a:pt x="636" y="115"/>
                    <a:pt x="659" y="155"/>
                  </a:cubicBezTo>
                  <a:cubicBezTo>
                    <a:pt x="663" y="162"/>
                    <a:pt x="668" y="170"/>
                    <a:pt x="672" y="177"/>
                  </a:cubicBezTo>
                  <a:cubicBezTo>
                    <a:pt x="681" y="198"/>
                    <a:pt x="691" y="219"/>
                    <a:pt x="696" y="241"/>
                  </a:cubicBezTo>
                  <a:cubicBezTo>
                    <a:pt x="701" y="253"/>
                    <a:pt x="702" y="266"/>
                    <a:pt x="705" y="278"/>
                  </a:cubicBezTo>
                  <a:cubicBezTo>
                    <a:pt x="707" y="286"/>
                    <a:pt x="708" y="295"/>
                    <a:pt x="709" y="303"/>
                  </a:cubicBezTo>
                  <a:cubicBezTo>
                    <a:pt x="709" y="311"/>
                    <a:pt x="709" y="320"/>
                    <a:pt x="711" y="327"/>
                  </a:cubicBezTo>
                  <a:cubicBezTo>
                    <a:pt x="711" y="347"/>
                    <a:pt x="712" y="366"/>
                    <a:pt x="710" y="385"/>
                  </a:cubicBezTo>
                  <a:cubicBezTo>
                    <a:pt x="708" y="395"/>
                    <a:pt x="708" y="406"/>
                    <a:pt x="705" y="416"/>
                  </a:cubicBezTo>
                  <a:cubicBezTo>
                    <a:pt x="704" y="421"/>
                    <a:pt x="704" y="427"/>
                    <a:pt x="702" y="432"/>
                  </a:cubicBezTo>
                  <a:cubicBezTo>
                    <a:pt x="700" y="439"/>
                    <a:pt x="700" y="446"/>
                    <a:pt x="698" y="453"/>
                  </a:cubicBezTo>
                  <a:cubicBezTo>
                    <a:pt x="692" y="468"/>
                    <a:pt x="688" y="484"/>
                    <a:pt x="682" y="499"/>
                  </a:cubicBezTo>
                  <a:cubicBezTo>
                    <a:pt x="676" y="511"/>
                    <a:pt x="671" y="524"/>
                    <a:pt x="665" y="536"/>
                  </a:cubicBezTo>
                  <a:cubicBezTo>
                    <a:pt x="640" y="584"/>
                    <a:pt x="609" y="631"/>
                    <a:pt x="585" y="680"/>
                  </a:cubicBezTo>
                  <a:cubicBezTo>
                    <a:pt x="580" y="692"/>
                    <a:pt x="574" y="704"/>
                    <a:pt x="570" y="717"/>
                  </a:cubicBezTo>
                  <a:cubicBezTo>
                    <a:pt x="565" y="733"/>
                    <a:pt x="561" y="750"/>
                    <a:pt x="560" y="767"/>
                  </a:cubicBezTo>
                  <a:cubicBezTo>
                    <a:pt x="558" y="780"/>
                    <a:pt x="559" y="793"/>
                    <a:pt x="556" y="805"/>
                  </a:cubicBezTo>
                  <a:cubicBezTo>
                    <a:pt x="554" y="812"/>
                    <a:pt x="554" y="819"/>
                    <a:pt x="552" y="826"/>
                  </a:cubicBezTo>
                  <a:cubicBezTo>
                    <a:pt x="549" y="833"/>
                    <a:pt x="548" y="840"/>
                    <a:pt x="545" y="846"/>
                  </a:cubicBezTo>
                  <a:cubicBezTo>
                    <a:pt x="538" y="861"/>
                    <a:pt x="529" y="874"/>
                    <a:pt x="515" y="883"/>
                  </a:cubicBezTo>
                  <a:cubicBezTo>
                    <a:pt x="511" y="885"/>
                    <a:pt x="507" y="886"/>
                    <a:pt x="504" y="888"/>
                  </a:cubicBezTo>
                  <a:cubicBezTo>
                    <a:pt x="507" y="895"/>
                    <a:pt x="507" y="903"/>
                    <a:pt x="506" y="911"/>
                  </a:cubicBezTo>
                  <a:cubicBezTo>
                    <a:pt x="505" y="918"/>
                    <a:pt x="499" y="925"/>
                    <a:pt x="493" y="929"/>
                  </a:cubicBezTo>
                  <a:cubicBezTo>
                    <a:pt x="496" y="933"/>
                    <a:pt x="500" y="935"/>
                    <a:pt x="502" y="939"/>
                  </a:cubicBezTo>
                  <a:cubicBezTo>
                    <a:pt x="507" y="946"/>
                    <a:pt x="508" y="957"/>
                    <a:pt x="506" y="966"/>
                  </a:cubicBezTo>
                  <a:cubicBezTo>
                    <a:pt x="504" y="973"/>
                    <a:pt x="499" y="979"/>
                    <a:pt x="493" y="983"/>
                  </a:cubicBezTo>
                  <a:cubicBezTo>
                    <a:pt x="501" y="990"/>
                    <a:pt x="508" y="999"/>
                    <a:pt x="507" y="1010"/>
                  </a:cubicBezTo>
                  <a:cubicBezTo>
                    <a:pt x="508" y="1021"/>
                    <a:pt x="501" y="1031"/>
                    <a:pt x="493" y="1037"/>
                  </a:cubicBezTo>
                  <a:cubicBezTo>
                    <a:pt x="501" y="1043"/>
                    <a:pt x="507" y="1053"/>
                    <a:pt x="507" y="1063"/>
                  </a:cubicBezTo>
                  <a:cubicBezTo>
                    <a:pt x="508" y="1075"/>
                    <a:pt x="501" y="1087"/>
                    <a:pt x="490" y="1092"/>
                  </a:cubicBezTo>
                  <a:cubicBezTo>
                    <a:pt x="482" y="1097"/>
                    <a:pt x="473" y="1095"/>
                    <a:pt x="464" y="1095"/>
                  </a:cubicBezTo>
                  <a:cubicBezTo>
                    <a:pt x="452" y="1115"/>
                    <a:pt x="435" y="1131"/>
                    <a:pt x="414" y="1141"/>
                  </a:cubicBezTo>
                  <a:cubicBezTo>
                    <a:pt x="389" y="1154"/>
                    <a:pt x="360" y="1157"/>
                    <a:pt x="333" y="1154"/>
                  </a:cubicBezTo>
                  <a:cubicBezTo>
                    <a:pt x="311" y="1152"/>
                    <a:pt x="289" y="1144"/>
                    <a:pt x="272" y="1129"/>
                  </a:cubicBezTo>
                  <a:cubicBezTo>
                    <a:pt x="261" y="1120"/>
                    <a:pt x="252" y="1108"/>
                    <a:pt x="246" y="1095"/>
                  </a:cubicBezTo>
                  <a:cubicBezTo>
                    <a:pt x="241" y="1095"/>
                    <a:pt x="235" y="1095"/>
                    <a:pt x="230" y="1095"/>
                  </a:cubicBezTo>
                  <a:cubicBezTo>
                    <a:pt x="218" y="1094"/>
                    <a:pt x="207" y="1084"/>
                    <a:pt x="205" y="1072"/>
                  </a:cubicBezTo>
                  <a:cubicBezTo>
                    <a:pt x="203" y="1064"/>
                    <a:pt x="204" y="1054"/>
                    <a:pt x="208" y="1047"/>
                  </a:cubicBezTo>
                  <a:cubicBezTo>
                    <a:pt x="211" y="1043"/>
                    <a:pt x="214" y="1040"/>
                    <a:pt x="218" y="1037"/>
                  </a:cubicBezTo>
                  <a:cubicBezTo>
                    <a:pt x="208" y="1031"/>
                    <a:pt x="203" y="1019"/>
                    <a:pt x="204" y="1008"/>
                  </a:cubicBezTo>
                  <a:cubicBezTo>
                    <a:pt x="204" y="998"/>
                    <a:pt x="210" y="989"/>
                    <a:pt x="218" y="983"/>
                  </a:cubicBezTo>
                  <a:cubicBezTo>
                    <a:pt x="204" y="974"/>
                    <a:pt x="200" y="954"/>
                    <a:pt x="208" y="940"/>
                  </a:cubicBezTo>
                  <a:cubicBezTo>
                    <a:pt x="211" y="936"/>
                    <a:pt x="215" y="933"/>
                    <a:pt x="218" y="930"/>
                  </a:cubicBezTo>
                  <a:cubicBezTo>
                    <a:pt x="204" y="921"/>
                    <a:pt x="201" y="903"/>
                    <a:pt x="207" y="888"/>
                  </a:cubicBezTo>
                  <a:cubicBezTo>
                    <a:pt x="196" y="887"/>
                    <a:pt x="188" y="880"/>
                    <a:pt x="180" y="874"/>
                  </a:cubicBezTo>
                  <a:cubicBezTo>
                    <a:pt x="163" y="856"/>
                    <a:pt x="158" y="831"/>
                    <a:pt x="155" y="808"/>
                  </a:cubicBezTo>
                  <a:cubicBezTo>
                    <a:pt x="154" y="787"/>
                    <a:pt x="152" y="766"/>
                    <a:pt x="150" y="745"/>
                  </a:cubicBezTo>
                  <a:cubicBezTo>
                    <a:pt x="142" y="712"/>
                    <a:pt x="127" y="681"/>
                    <a:pt x="109" y="653"/>
                  </a:cubicBezTo>
                  <a:cubicBezTo>
                    <a:pt x="100" y="637"/>
                    <a:pt x="89" y="622"/>
                    <a:pt x="80" y="606"/>
                  </a:cubicBezTo>
                  <a:cubicBezTo>
                    <a:pt x="64" y="579"/>
                    <a:pt x="48" y="551"/>
                    <a:pt x="36" y="522"/>
                  </a:cubicBezTo>
                  <a:cubicBezTo>
                    <a:pt x="30" y="511"/>
                    <a:pt x="28" y="498"/>
                    <a:pt x="23" y="487"/>
                  </a:cubicBezTo>
                  <a:cubicBezTo>
                    <a:pt x="17" y="470"/>
                    <a:pt x="13" y="452"/>
                    <a:pt x="9" y="434"/>
                  </a:cubicBezTo>
                  <a:cubicBezTo>
                    <a:pt x="7" y="428"/>
                    <a:pt x="8" y="422"/>
                    <a:pt x="6" y="416"/>
                  </a:cubicBezTo>
                  <a:cubicBezTo>
                    <a:pt x="4" y="409"/>
                    <a:pt x="4" y="400"/>
                    <a:pt x="3" y="392"/>
                  </a:cubicBezTo>
                  <a:cubicBezTo>
                    <a:pt x="1" y="382"/>
                    <a:pt x="1" y="372"/>
                    <a:pt x="1" y="361"/>
                  </a:cubicBezTo>
                  <a:cubicBezTo>
                    <a:pt x="1" y="344"/>
                    <a:pt x="0" y="326"/>
                    <a:pt x="3" y="309"/>
                  </a:cubicBezTo>
                  <a:cubicBezTo>
                    <a:pt x="10" y="244"/>
                    <a:pt x="34" y="181"/>
                    <a:pt x="74" y="129"/>
                  </a:cubicBezTo>
                  <a:cubicBezTo>
                    <a:pt x="84" y="115"/>
                    <a:pt x="97" y="102"/>
                    <a:pt x="110" y="90"/>
                  </a:cubicBezTo>
                  <a:cubicBezTo>
                    <a:pt x="122" y="78"/>
                    <a:pt x="135" y="68"/>
                    <a:pt x="149" y="59"/>
                  </a:cubicBezTo>
                  <a:cubicBezTo>
                    <a:pt x="161" y="51"/>
                    <a:pt x="173" y="43"/>
                    <a:pt x="187" y="37"/>
                  </a:cubicBezTo>
                  <a:cubicBezTo>
                    <a:pt x="207" y="26"/>
                    <a:pt x="230" y="18"/>
                    <a:pt x="252" y="12"/>
                  </a:cubicBezTo>
                  <a:cubicBezTo>
                    <a:pt x="260" y="11"/>
                    <a:pt x="268" y="8"/>
                    <a:pt x="276" y="7"/>
                  </a:cubicBezTo>
                  <a:cubicBezTo>
                    <a:pt x="287" y="5"/>
                    <a:pt x="298" y="2"/>
                    <a:pt x="310" y="2"/>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75482"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1FBBEE"/>
                </a:solidFill>
                <a:effectLst/>
                <a:uLnTx/>
                <a:uFillTx/>
                <a:latin typeface="Arial"/>
                <a:ea typeface="+mn-ea"/>
                <a:cs typeface="+mn-cs"/>
              </a:endParaRPr>
            </a:p>
          </p:txBody>
        </p:sp>
        <p:sp>
          <p:nvSpPr>
            <p:cNvPr id="35" name="Freeform 194">
              <a:extLst>
                <a:ext uri="{FF2B5EF4-FFF2-40B4-BE49-F238E27FC236}">
                  <a16:creationId xmlns:a16="http://schemas.microsoft.com/office/drawing/2014/main" id="{71756141-7838-7912-E3DC-FC14CB36E798}"/>
                </a:ext>
              </a:extLst>
            </p:cNvPr>
            <p:cNvSpPr>
              <a:spLocks noEditPoints="1"/>
            </p:cNvSpPr>
            <p:nvPr/>
          </p:nvSpPr>
          <p:spPr bwMode="auto">
            <a:xfrm>
              <a:off x="2700264" y="4391892"/>
              <a:ext cx="936132" cy="1310675"/>
            </a:xfrm>
            <a:custGeom>
              <a:avLst/>
              <a:gdLst>
                <a:gd name="T0" fmla="*/ 146 w 171"/>
                <a:gd name="T1" fmla="*/ 112 h 187"/>
                <a:gd name="T2" fmla="*/ 164 w 171"/>
                <a:gd name="T3" fmla="*/ 159 h 187"/>
                <a:gd name="T4" fmla="*/ 127 w 171"/>
                <a:gd name="T5" fmla="*/ 159 h 187"/>
                <a:gd name="T6" fmla="*/ 146 w 171"/>
                <a:gd name="T7" fmla="*/ 112 h 187"/>
                <a:gd name="T8" fmla="*/ 167 w 171"/>
                <a:gd name="T9" fmla="*/ 93 h 187"/>
                <a:gd name="T10" fmla="*/ 167 w 171"/>
                <a:gd name="T11" fmla="*/ 72 h 187"/>
                <a:gd name="T12" fmla="*/ 139 w 171"/>
                <a:gd name="T13" fmla="*/ 47 h 187"/>
                <a:gd name="T14" fmla="*/ 101 w 171"/>
                <a:gd name="T15" fmla="*/ 47 h 187"/>
                <a:gd name="T16" fmla="*/ 101 w 171"/>
                <a:gd name="T17" fmla="*/ 35 h 187"/>
                <a:gd name="T18" fmla="*/ 94 w 171"/>
                <a:gd name="T19" fmla="*/ 29 h 187"/>
                <a:gd name="T20" fmla="*/ 79 w 171"/>
                <a:gd name="T21" fmla="*/ 29 h 187"/>
                <a:gd name="T22" fmla="*/ 79 w 171"/>
                <a:gd name="T23" fmla="*/ 21 h 187"/>
                <a:gd name="T24" fmla="*/ 83 w 171"/>
                <a:gd name="T25" fmla="*/ 18 h 187"/>
                <a:gd name="T26" fmla="*/ 114 w 171"/>
                <a:gd name="T27" fmla="*/ 18 h 187"/>
                <a:gd name="T28" fmla="*/ 123 w 171"/>
                <a:gd name="T29" fmla="*/ 23 h 187"/>
                <a:gd name="T30" fmla="*/ 135 w 171"/>
                <a:gd name="T31" fmla="*/ 11 h 187"/>
                <a:gd name="T32" fmla="*/ 123 w 171"/>
                <a:gd name="T33" fmla="*/ 0 h 187"/>
                <a:gd name="T34" fmla="*/ 114 w 171"/>
                <a:gd name="T35" fmla="*/ 5 h 187"/>
                <a:gd name="T36" fmla="*/ 83 w 171"/>
                <a:gd name="T37" fmla="*/ 5 h 187"/>
                <a:gd name="T38" fmla="*/ 74 w 171"/>
                <a:gd name="T39" fmla="*/ 0 h 187"/>
                <a:gd name="T40" fmla="*/ 65 w 171"/>
                <a:gd name="T41" fmla="*/ 5 h 187"/>
                <a:gd name="T42" fmla="*/ 30 w 171"/>
                <a:gd name="T43" fmla="*/ 5 h 187"/>
                <a:gd name="T44" fmla="*/ 21 w 171"/>
                <a:gd name="T45" fmla="*/ 0 h 187"/>
                <a:gd name="T46" fmla="*/ 10 w 171"/>
                <a:gd name="T47" fmla="*/ 11 h 187"/>
                <a:gd name="T48" fmla="*/ 21 w 171"/>
                <a:gd name="T49" fmla="*/ 23 h 187"/>
                <a:gd name="T50" fmla="*/ 30 w 171"/>
                <a:gd name="T51" fmla="*/ 18 h 187"/>
                <a:gd name="T52" fmla="*/ 65 w 171"/>
                <a:gd name="T53" fmla="*/ 18 h 187"/>
                <a:gd name="T54" fmla="*/ 68 w 171"/>
                <a:gd name="T55" fmla="*/ 21 h 187"/>
                <a:gd name="T56" fmla="*/ 68 w 171"/>
                <a:gd name="T57" fmla="*/ 29 h 187"/>
                <a:gd name="T58" fmla="*/ 52 w 171"/>
                <a:gd name="T59" fmla="*/ 29 h 187"/>
                <a:gd name="T60" fmla="*/ 46 w 171"/>
                <a:gd name="T61" fmla="*/ 35 h 187"/>
                <a:gd name="T62" fmla="*/ 46 w 171"/>
                <a:gd name="T63" fmla="*/ 47 h 187"/>
                <a:gd name="T64" fmla="*/ 0 w 171"/>
                <a:gd name="T65" fmla="*/ 47 h 187"/>
                <a:gd name="T66" fmla="*/ 0 w 171"/>
                <a:gd name="T67" fmla="*/ 84 h 187"/>
                <a:gd name="T68" fmla="*/ 51 w 171"/>
                <a:gd name="T69" fmla="*/ 84 h 187"/>
                <a:gd name="T70" fmla="*/ 73 w 171"/>
                <a:gd name="T71" fmla="*/ 99 h 187"/>
                <a:gd name="T72" fmla="*/ 97 w 171"/>
                <a:gd name="T73" fmla="*/ 84 h 187"/>
                <a:gd name="T74" fmla="*/ 115 w 171"/>
                <a:gd name="T75" fmla="*/ 84 h 187"/>
                <a:gd name="T76" fmla="*/ 123 w 171"/>
                <a:gd name="T77" fmla="*/ 94 h 187"/>
                <a:gd name="T78" fmla="*/ 121 w 171"/>
                <a:gd name="T79" fmla="*/ 99 h 187"/>
                <a:gd name="T80" fmla="*/ 127 w 171"/>
                <a:gd name="T81" fmla="*/ 105 h 187"/>
                <a:gd name="T82" fmla="*/ 165 w 171"/>
                <a:gd name="T83" fmla="*/ 105 h 187"/>
                <a:gd name="T84" fmla="*/ 171 w 171"/>
                <a:gd name="T85" fmla="*/ 99 h 187"/>
                <a:gd name="T86" fmla="*/ 167 w 171"/>
                <a:gd name="T87" fmla="*/ 9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1" h="187">
                  <a:moveTo>
                    <a:pt x="146" y="112"/>
                  </a:moveTo>
                  <a:cubicBezTo>
                    <a:pt x="149" y="119"/>
                    <a:pt x="164" y="154"/>
                    <a:pt x="164" y="159"/>
                  </a:cubicBezTo>
                  <a:cubicBezTo>
                    <a:pt x="164" y="187"/>
                    <a:pt x="127" y="187"/>
                    <a:pt x="127" y="159"/>
                  </a:cubicBezTo>
                  <a:cubicBezTo>
                    <a:pt x="127" y="154"/>
                    <a:pt x="142" y="117"/>
                    <a:pt x="146" y="112"/>
                  </a:cubicBezTo>
                  <a:close/>
                  <a:moveTo>
                    <a:pt x="167" y="93"/>
                  </a:moveTo>
                  <a:cubicBezTo>
                    <a:pt x="167" y="90"/>
                    <a:pt x="167" y="83"/>
                    <a:pt x="167" y="72"/>
                  </a:cubicBezTo>
                  <a:cubicBezTo>
                    <a:pt x="167" y="58"/>
                    <a:pt x="155" y="47"/>
                    <a:pt x="139" y="47"/>
                  </a:cubicBezTo>
                  <a:cubicBezTo>
                    <a:pt x="139" y="47"/>
                    <a:pt x="139" y="47"/>
                    <a:pt x="101" y="47"/>
                  </a:cubicBezTo>
                  <a:cubicBezTo>
                    <a:pt x="101" y="35"/>
                    <a:pt x="101" y="35"/>
                    <a:pt x="101" y="35"/>
                  </a:cubicBezTo>
                  <a:cubicBezTo>
                    <a:pt x="101" y="31"/>
                    <a:pt x="98" y="29"/>
                    <a:pt x="94" y="29"/>
                  </a:cubicBezTo>
                  <a:cubicBezTo>
                    <a:pt x="79" y="29"/>
                    <a:pt x="79" y="29"/>
                    <a:pt x="79" y="29"/>
                  </a:cubicBezTo>
                  <a:cubicBezTo>
                    <a:pt x="79" y="21"/>
                    <a:pt x="79" y="21"/>
                    <a:pt x="79" y="21"/>
                  </a:cubicBezTo>
                  <a:cubicBezTo>
                    <a:pt x="81" y="20"/>
                    <a:pt x="82" y="19"/>
                    <a:pt x="83" y="18"/>
                  </a:cubicBezTo>
                  <a:cubicBezTo>
                    <a:pt x="87" y="18"/>
                    <a:pt x="96" y="18"/>
                    <a:pt x="114" y="18"/>
                  </a:cubicBezTo>
                  <a:cubicBezTo>
                    <a:pt x="117" y="21"/>
                    <a:pt x="120" y="23"/>
                    <a:pt x="123" y="23"/>
                  </a:cubicBezTo>
                  <a:cubicBezTo>
                    <a:pt x="130" y="23"/>
                    <a:pt x="135" y="18"/>
                    <a:pt x="135" y="11"/>
                  </a:cubicBezTo>
                  <a:cubicBezTo>
                    <a:pt x="135" y="5"/>
                    <a:pt x="130" y="0"/>
                    <a:pt x="123" y="0"/>
                  </a:cubicBezTo>
                  <a:cubicBezTo>
                    <a:pt x="120" y="0"/>
                    <a:pt x="116" y="2"/>
                    <a:pt x="114" y="5"/>
                  </a:cubicBezTo>
                  <a:cubicBezTo>
                    <a:pt x="109" y="5"/>
                    <a:pt x="100" y="5"/>
                    <a:pt x="83" y="5"/>
                  </a:cubicBezTo>
                  <a:cubicBezTo>
                    <a:pt x="81" y="2"/>
                    <a:pt x="78" y="0"/>
                    <a:pt x="74" y="0"/>
                  </a:cubicBezTo>
                  <a:cubicBezTo>
                    <a:pt x="70" y="0"/>
                    <a:pt x="67" y="2"/>
                    <a:pt x="65" y="5"/>
                  </a:cubicBezTo>
                  <a:cubicBezTo>
                    <a:pt x="55" y="5"/>
                    <a:pt x="44" y="5"/>
                    <a:pt x="30" y="5"/>
                  </a:cubicBezTo>
                  <a:cubicBezTo>
                    <a:pt x="28" y="2"/>
                    <a:pt x="25" y="0"/>
                    <a:pt x="21" y="0"/>
                  </a:cubicBezTo>
                  <a:cubicBezTo>
                    <a:pt x="15" y="0"/>
                    <a:pt x="10" y="5"/>
                    <a:pt x="10" y="11"/>
                  </a:cubicBezTo>
                  <a:cubicBezTo>
                    <a:pt x="10" y="18"/>
                    <a:pt x="15" y="23"/>
                    <a:pt x="21" y="23"/>
                  </a:cubicBezTo>
                  <a:cubicBezTo>
                    <a:pt x="25" y="23"/>
                    <a:pt x="28" y="21"/>
                    <a:pt x="30" y="18"/>
                  </a:cubicBezTo>
                  <a:cubicBezTo>
                    <a:pt x="36" y="18"/>
                    <a:pt x="46" y="18"/>
                    <a:pt x="65" y="18"/>
                  </a:cubicBezTo>
                  <a:cubicBezTo>
                    <a:pt x="66" y="19"/>
                    <a:pt x="67" y="20"/>
                    <a:pt x="68" y="21"/>
                  </a:cubicBezTo>
                  <a:cubicBezTo>
                    <a:pt x="68" y="29"/>
                    <a:pt x="68" y="29"/>
                    <a:pt x="68" y="29"/>
                  </a:cubicBezTo>
                  <a:cubicBezTo>
                    <a:pt x="52" y="29"/>
                    <a:pt x="52" y="29"/>
                    <a:pt x="52" y="29"/>
                  </a:cubicBezTo>
                  <a:cubicBezTo>
                    <a:pt x="49" y="29"/>
                    <a:pt x="46" y="31"/>
                    <a:pt x="46" y="35"/>
                  </a:cubicBezTo>
                  <a:cubicBezTo>
                    <a:pt x="46" y="47"/>
                    <a:pt x="46" y="47"/>
                    <a:pt x="46" y="47"/>
                  </a:cubicBezTo>
                  <a:cubicBezTo>
                    <a:pt x="42" y="47"/>
                    <a:pt x="31" y="47"/>
                    <a:pt x="0" y="47"/>
                  </a:cubicBezTo>
                  <a:cubicBezTo>
                    <a:pt x="0" y="84"/>
                    <a:pt x="0" y="84"/>
                    <a:pt x="0" y="84"/>
                  </a:cubicBezTo>
                  <a:cubicBezTo>
                    <a:pt x="1" y="84"/>
                    <a:pt x="9" y="84"/>
                    <a:pt x="51" y="84"/>
                  </a:cubicBezTo>
                  <a:cubicBezTo>
                    <a:pt x="56" y="94"/>
                    <a:pt x="63" y="99"/>
                    <a:pt x="73" y="99"/>
                  </a:cubicBezTo>
                  <a:cubicBezTo>
                    <a:pt x="83" y="99"/>
                    <a:pt x="92" y="94"/>
                    <a:pt x="97" y="84"/>
                  </a:cubicBezTo>
                  <a:cubicBezTo>
                    <a:pt x="97" y="84"/>
                    <a:pt x="97" y="84"/>
                    <a:pt x="115" y="84"/>
                  </a:cubicBezTo>
                  <a:cubicBezTo>
                    <a:pt x="121" y="84"/>
                    <a:pt x="123" y="87"/>
                    <a:pt x="123" y="94"/>
                  </a:cubicBezTo>
                  <a:cubicBezTo>
                    <a:pt x="122" y="95"/>
                    <a:pt x="121" y="97"/>
                    <a:pt x="121" y="99"/>
                  </a:cubicBezTo>
                  <a:cubicBezTo>
                    <a:pt x="121" y="103"/>
                    <a:pt x="123" y="105"/>
                    <a:pt x="127" y="105"/>
                  </a:cubicBezTo>
                  <a:cubicBezTo>
                    <a:pt x="165" y="105"/>
                    <a:pt x="165" y="105"/>
                    <a:pt x="165" y="105"/>
                  </a:cubicBezTo>
                  <a:cubicBezTo>
                    <a:pt x="169" y="105"/>
                    <a:pt x="171" y="103"/>
                    <a:pt x="171" y="99"/>
                  </a:cubicBezTo>
                  <a:cubicBezTo>
                    <a:pt x="171" y="96"/>
                    <a:pt x="170" y="94"/>
                    <a:pt x="167" y="93"/>
                  </a:cubicBezTo>
                  <a:close/>
                </a:path>
              </a:pathLst>
            </a:custGeom>
            <a:solidFill>
              <a:schemeClr val="bg1"/>
            </a:solidFill>
            <a:ln w="12700">
              <a:solidFill>
                <a:schemeClr val="tx1"/>
              </a:solidFill>
            </a:ln>
          </p:spPr>
          <p:txBody>
            <a:bodyPr vert="horz" wrap="square" lIns="68580" tIns="34290" rIns="68580" bIns="34290" numCol="1" anchor="t" anchorCtr="0" compatLnSpc="1">
              <a:prstTxWarp prst="textNoShape">
                <a:avLst/>
              </a:prstTxWarp>
            </a:bodyPr>
            <a:lstStyle/>
            <a:p>
              <a:pPr marL="0" marR="0" lvl="0" indent="0" algn="l" defTabSz="975482"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1FBBEE"/>
                </a:solidFill>
                <a:effectLst/>
                <a:uLnTx/>
                <a:uFillTx/>
                <a:latin typeface="Arial"/>
                <a:ea typeface="+mn-ea"/>
                <a:cs typeface="+mn-cs"/>
              </a:endParaRPr>
            </a:p>
          </p:txBody>
        </p:sp>
        <p:sp>
          <p:nvSpPr>
            <p:cNvPr id="36" name="TextBox 35">
              <a:extLst>
                <a:ext uri="{FF2B5EF4-FFF2-40B4-BE49-F238E27FC236}">
                  <a16:creationId xmlns:a16="http://schemas.microsoft.com/office/drawing/2014/main" id="{39280E0E-C094-A36D-532A-E5800349ED8F}"/>
                </a:ext>
              </a:extLst>
            </p:cNvPr>
            <p:cNvSpPr txBox="1"/>
            <p:nvPr/>
          </p:nvSpPr>
          <p:spPr>
            <a:xfrm>
              <a:off x="2482530" y="5882889"/>
              <a:ext cx="1371600" cy="457200"/>
            </a:xfrm>
            <a:prstGeom prst="rect">
              <a:avLst/>
            </a:prstGeom>
            <a:noFill/>
          </p:spPr>
          <p:txBody>
            <a:bodyPr wrap="square" rtlCol="0">
              <a:noAutofit/>
            </a:bodyPr>
            <a:lstStyle/>
            <a:p>
              <a:pPr marL="0" marR="0" lvl="0" indent="0" algn="ctr" defTabSz="97548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mn-ea"/>
                  <a:cs typeface="+mn-cs"/>
                </a:rPr>
                <a:t>Water &amp; </a:t>
              </a:r>
              <a:br>
                <a:rPr kumimoji="0" lang="en-US" sz="1400" b="1" i="0" u="none" strike="noStrike" kern="1200" cap="none" spc="0" normalizeH="0" baseline="0" noProof="0">
                  <a:ln>
                    <a:noFill/>
                  </a:ln>
                  <a:solidFill>
                    <a:srgbClr val="FFFFFF"/>
                  </a:solidFill>
                  <a:effectLst/>
                  <a:uLnTx/>
                  <a:uFillTx/>
                  <a:latin typeface="Arial"/>
                  <a:ea typeface="+mn-ea"/>
                  <a:cs typeface="+mn-cs"/>
                </a:rPr>
              </a:br>
              <a:r>
                <a:rPr kumimoji="0" lang="en-US" sz="1400" b="1" i="0" u="none" strike="noStrike" kern="1200" cap="none" spc="0" normalizeH="0" baseline="0" noProof="0">
                  <a:ln>
                    <a:noFill/>
                  </a:ln>
                  <a:solidFill>
                    <a:srgbClr val="FFFFFF"/>
                  </a:solidFill>
                  <a:effectLst/>
                  <a:uLnTx/>
                  <a:uFillTx/>
                  <a:latin typeface="Arial"/>
                  <a:ea typeface="+mn-ea"/>
                  <a:cs typeface="+mn-cs"/>
                </a:rPr>
                <a:t>Wastewater</a:t>
              </a:r>
              <a:endParaRPr kumimoji="0" lang="en-GB" sz="1400" b="1" i="0" u="none" strike="noStrike" kern="1200" cap="none" spc="0" normalizeH="0" baseline="0" noProof="0">
                <a:ln>
                  <a:noFill/>
                </a:ln>
                <a:solidFill>
                  <a:srgbClr val="FFFFFF"/>
                </a:solidFill>
                <a:effectLst/>
                <a:uLnTx/>
                <a:uFillTx/>
                <a:latin typeface="Arial"/>
                <a:ea typeface="+mn-ea"/>
                <a:cs typeface="+mn-cs"/>
              </a:endParaRPr>
            </a:p>
          </p:txBody>
        </p:sp>
        <p:sp>
          <p:nvSpPr>
            <p:cNvPr id="37" name="Freeform 69">
              <a:extLst>
                <a:ext uri="{FF2B5EF4-FFF2-40B4-BE49-F238E27FC236}">
                  <a16:creationId xmlns:a16="http://schemas.microsoft.com/office/drawing/2014/main" id="{BC2DC1DF-6664-85F8-B838-4FE12A9FD34B}"/>
                </a:ext>
              </a:extLst>
            </p:cNvPr>
            <p:cNvSpPr>
              <a:spLocks noEditPoints="1"/>
            </p:cNvSpPr>
            <p:nvPr/>
          </p:nvSpPr>
          <p:spPr bwMode="auto">
            <a:xfrm>
              <a:off x="4269429" y="4418287"/>
              <a:ext cx="1119588" cy="1257885"/>
            </a:xfrm>
            <a:custGeom>
              <a:avLst/>
              <a:gdLst>
                <a:gd name="T0" fmla="*/ 98 w 178"/>
                <a:gd name="T1" fmla="*/ 166 h 181"/>
                <a:gd name="T2" fmla="*/ 10 w 178"/>
                <a:gd name="T3" fmla="*/ 166 h 181"/>
                <a:gd name="T4" fmla="*/ 89 w 178"/>
                <a:gd name="T5" fmla="*/ 66 h 181"/>
                <a:gd name="T6" fmla="*/ 81 w 178"/>
                <a:gd name="T7" fmla="*/ 165 h 181"/>
                <a:gd name="T8" fmla="*/ 51 w 178"/>
                <a:gd name="T9" fmla="*/ 66 h 181"/>
                <a:gd name="T10" fmla="*/ 57 w 178"/>
                <a:gd name="T11" fmla="*/ 161 h 181"/>
                <a:gd name="T12" fmla="*/ 51 w 178"/>
                <a:gd name="T13" fmla="*/ 66 h 181"/>
                <a:gd name="T14" fmla="*/ 30 w 178"/>
                <a:gd name="T15" fmla="*/ 161 h 181"/>
                <a:gd name="T16" fmla="*/ 23 w 178"/>
                <a:gd name="T17" fmla="*/ 161 h 181"/>
                <a:gd name="T18" fmla="*/ 106 w 178"/>
                <a:gd name="T19" fmla="*/ 24 h 181"/>
                <a:gd name="T20" fmla="*/ 57 w 178"/>
                <a:gd name="T21" fmla="*/ 3 h 181"/>
                <a:gd name="T22" fmla="*/ 33 w 178"/>
                <a:gd name="T23" fmla="*/ 16 h 181"/>
                <a:gd name="T24" fmla="*/ 46 w 178"/>
                <a:gd name="T25" fmla="*/ 10 h 181"/>
                <a:gd name="T26" fmla="*/ 45 w 178"/>
                <a:gd name="T27" fmla="*/ 14 h 181"/>
                <a:gd name="T28" fmla="*/ 152 w 178"/>
                <a:gd name="T29" fmla="*/ 128 h 181"/>
                <a:gd name="T30" fmla="*/ 141 w 178"/>
                <a:gd name="T31" fmla="*/ 130 h 181"/>
                <a:gd name="T32" fmla="*/ 126 w 178"/>
                <a:gd name="T33" fmla="*/ 112 h 181"/>
                <a:gd name="T34" fmla="*/ 132 w 178"/>
                <a:gd name="T35" fmla="*/ 120 h 181"/>
                <a:gd name="T36" fmla="*/ 126 w 178"/>
                <a:gd name="T37" fmla="*/ 112 h 181"/>
                <a:gd name="T38" fmla="*/ 141 w 178"/>
                <a:gd name="T39" fmla="*/ 108 h 181"/>
                <a:gd name="T40" fmla="*/ 147 w 178"/>
                <a:gd name="T41" fmla="*/ 117 h 181"/>
                <a:gd name="T42" fmla="*/ 166 w 178"/>
                <a:gd name="T43" fmla="*/ 135 h 181"/>
                <a:gd name="T44" fmla="*/ 160 w 178"/>
                <a:gd name="T45" fmla="*/ 131 h 181"/>
                <a:gd name="T46" fmla="*/ 166 w 178"/>
                <a:gd name="T47" fmla="*/ 118 h 181"/>
                <a:gd name="T48" fmla="*/ 174 w 178"/>
                <a:gd name="T49" fmla="*/ 122 h 181"/>
                <a:gd name="T50" fmla="*/ 178 w 178"/>
                <a:gd name="T51" fmla="*/ 152 h 181"/>
                <a:gd name="T52" fmla="*/ 168 w 178"/>
                <a:gd name="T53" fmla="*/ 145 h 181"/>
                <a:gd name="T54" fmla="*/ 134 w 178"/>
                <a:gd name="T55" fmla="*/ 149 h 181"/>
                <a:gd name="T56" fmla="*/ 125 w 178"/>
                <a:gd name="T57" fmla="*/ 142 h 181"/>
                <a:gd name="T58" fmla="*/ 154 w 178"/>
                <a:gd name="T59" fmla="*/ 157 h 181"/>
                <a:gd name="T60" fmla="*/ 159 w 178"/>
                <a:gd name="T61" fmla="*/ 174 h 181"/>
                <a:gd name="T62" fmla="*/ 144 w 178"/>
                <a:gd name="T63" fmla="*/ 181 h 181"/>
                <a:gd name="T64" fmla="*/ 135 w 178"/>
                <a:gd name="T65" fmla="*/ 163 h 181"/>
                <a:gd name="T66" fmla="*/ 154 w 178"/>
                <a:gd name="T67" fmla="*/ 157 h 181"/>
                <a:gd name="T68" fmla="*/ 103 w 178"/>
                <a:gd name="T69" fmla="*/ 45 h 181"/>
                <a:gd name="T70" fmla="*/ 69 w 178"/>
                <a:gd name="T71" fmla="*/ 44 h 181"/>
                <a:gd name="T72" fmla="*/ 111 w 178"/>
                <a:gd name="T73" fmla="*/ 29 h 181"/>
                <a:gd name="T74" fmla="*/ 133 w 178"/>
                <a:gd name="T75" fmla="*/ 65 h 181"/>
                <a:gd name="T76" fmla="*/ 119 w 178"/>
                <a:gd name="T77" fmla="*/ 60 h 181"/>
                <a:gd name="T78" fmla="*/ 114 w 178"/>
                <a:gd name="T79" fmla="*/ 90 h 181"/>
                <a:gd name="T80" fmla="*/ 124 w 178"/>
                <a:gd name="T81" fmla="*/ 95 h 181"/>
                <a:gd name="T82" fmla="*/ 156 w 178"/>
                <a:gd name="T83" fmla="*/ 78 h 181"/>
                <a:gd name="T84" fmla="*/ 157 w 178"/>
                <a:gd name="T85" fmla="*/ 10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181">
                  <a:moveTo>
                    <a:pt x="10" y="166"/>
                  </a:moveTo>
                  <a:cubicBezTo>
                    <a:pt x="10" y="173"/>
                    <a:pt x="30" y="179"/>
                    <a:pt x="54" y="179"/>
                  </a:cubicBezTo>
                  <a:cubicBezTo>
                    <a:pt x="78" y="179"/>
                    <a:pt x="98" y="173"/>
                    <a:pt x="98" y="166"/>
                  </a:cubicBezTo>
                  <a:cubicBezTo>
                    <a:pt x="108" y="49"/>
                    <a:pt x="108" y="49"/>
                    <a:pt x="108" y="49"/>
                  </a:cubicBezTo>
                  <a:cubicBezTo>
                    <a:pt x="0" y="49"/>
                    <a:pt x="0" y="49"/>
                    <a:pt x="0" y="49"/>
                  </a:cubicBezTo>
                  <a:lnTo>
                    <a:pt x="10" y="166"/>
                  </a:lnTo>
                  <a:close/>
                  <a:moveTo>
                    <a:pt x="82" y="65"/>
                  </a:moveTo>
                  <a:cubicBezTo>
                    <a:pt x="82" y="64"/>
                    <a:pt x="84" y="62"/>
                    <a:pt x="86" y="62"/>
                  </a:cubicBezTo>
                  <a:cubicBezTo>
                    <a:pt x="88" y="62"/>
                    <a:pt x="89" y="64"/>
                    <a:pt x="89" y="66"/>
                  </a:cubicBezTo>
                  <a:cubicBezTo>
                    <a:pt x="85" y="161"/>
                    <a:pt x="85" y="161"/>
                    <a:pt x="85" y="161"/>
                  </a:cubicBezTo>
                  <a:cubicBezTo>
                    <a:pt x="85" y="163"/>
                    <a:pt x="83" y="165"/>
                    <a:pt x="81" y="165"/>
                  </a:cubicBezTo>
                  <a:cubicBezTo>
                    <a:pt x="81" y="165"/>
                    <a:pt x="81" y="165"/>
                    <a:pt x="81" y="165"/>
                  </a:cubicBezTo>
                  <a:cubicBezTo>
                    <a:pt x="79" y="165"/>
                    <a:pt x="78" y="163"/>
                    <a:pt x="78" y="161"/>
                  </a:cubicBezTo>
                  <a:lnTo>
                    <a:pt x="82" y="65"/>
                  </a:lnTo>
                  <a:close/>
                  <a:moveTo>
                    <a:pt x="51" y="66"/>
                  </a:moveTo>
                  <a:cubicBezTo>
                    <a:pt x="51" y="64"/>
                    <a:pt x="52" y="62"/>
                    <a:pt x="54" y="62"/>
                  </a:cubicBezTo>
                  <a:cubicBezTo>
                    <a:pt x="56" y="62"/>
                    <a:pt x="57" y="64"/>
                    <a:pt x="57" y="66"/>
                  </a:cubicBezTo>
                  <a:cubicBezTo>
                    <a:pt x="57" y="161"/>
                    <a:pt x="57" y="161"/>
                    <a:pt x="57" y="161"/>
                  </a:cubicBezTo>
                  <a:cubicBezTo>
                    <a:pt x="57" y="163"/>
                    <a:pt x="56" y="165"/>
                    <a:pt x="54" y="165"/>
                  </a:cubicBezTo>
                  <a:cubicBezTo>
                    <a:pt x="52" y="165"/>
                    <a:pt x="51" y="163"/>
                    <a:pt x="51" y="161"/>
                  </a:cubicBezTo>
                  <a:lnTo>
                    <a:pt x="51" y="66"/>
                  </a:lnTo>
                  <a:close/>
                  <a:moveTo>
                    <a:pt x="22" y="62"/>
                  </a:moveTo>
                  <a:cubicBezTo>
                    <a:pt x="24" y="62"/>
                    <a:pt x="26" y="63"/>
                    <a:pt x="26" y="65"/>
                  </a:cubicBezTo>
                  <a:cubicBezTo>
                    <a:pt x="30" y="161"/>
                    <a:pt x="30" y="161"/>
                    <a:pt x="30" y="161"/>
                  </a:cubicBezTo>
                  <a:cubicBezTo>
                    <a:pt x="30" y="163"/>
                    <a:pt x="29" y="165"/>
                    <a:pt x="27" y="165"/>
                  </a:cubicBezTo>
                  <a:cubicBezTo>
                    <a:pt x="27" y="165"/>
                    <a:pt x="27" y="165"/>
                    <a:pt x="27" y="165"/>
                  </a:cubicBezTo>
                  <a:cubicBezTo>
                    <a:pt x="25" y="165"/>
                    <a:pt x="23" y="163"/>
                    <a:pt x="23" y="161"/>
                  </a:cubicBezTo>
                  <a:cubicBezTo>
                    <a:pt x="19" y="66"/>
                    <a:pt x="19" y="66"/>
                    <a:pt x="19" y="66"/>
                  </a:cubicBezTo>
                  <a:cubicBezTo>
                    <a:pt x="19" y="64"/>
                    <a:pt x="21" y="62"/>
                    <a:pt x="22" y="62"/>
                  </a:cubicBezTo>
                  <a:close/>
                  <a:moveTo>
                    <a:pt x="106" y="24"/>
                  </a:moveTo>
                  <a:cubicBezTo>
                    <a:pt x="105" y="18"/>
                    <a:pt x="97" y="5"/>
                    <a:pt x="68" y="10"/>
                  </a:cubicBezTo>
                  <a:cubicBezTo>
                    <a:pt x="62" y="11"/>
                    <a:pt x="62" y="11"/>
                    <a:pt x="62" y="11"/>
                  </a:cubicBezTo>
                  <a:cubicBezTo>
                    <a:pt x="62" y="8"/>
                    <a:pt x="60" y="5"/>
                    <a:pt x="57" y="3"/>
                  </a:cubicBezTo>
                  <a:cubicBezTo>
                    <a:pt x="55" y="1"/>
                    <a:pt x="51" y="0"/>
                    <a:pt x="48" y="1"/>
                  </a:cubicBezTo>
                  <a:cubicBezTo>
                    <a:pt x="41" y="2"/>
                    <a:pt x="37" y="8"/>
                    <a:pt x="38" y="15"/>
                  </a:cubicBezTo>
                  <a:cubicBezTo>
                    <a:pt x="33" y="16"/>
                    <a:pt x="33" y="16"/>
                    <a:pt x="33" y="16"/>
                  </a:cubicBezTo>
                  <a:cubicBezTo>
                    <a:pt x="4" y="21"/>
                    <a:pt x="0" y="36"/>
                    <a:pt x="1" y="41"/>
                  </a:cubicBezTo>
                  <a:lnTo>
                    <a:pt x="106" y="24"/>
                  </a:lnTo>
                  <a:close/>
                  <a:moveTo>
                    <a:pt x="46" y="10"/>
                  </a:moveTo>
                  <a:cubicBezTo>
                    <a:pt x="47" y="9"/>
                    <a:pt x="48" y="8"/>
                    <a:pt x="49" y="8"/>
                  </a:cubicBezTo>
                  <a:cubicBezTo>
                    <a:pt x="52" y="7"/>
                    <a:pt x="55" y="9"/>
                    <a:pt x="55" y="12"/>
                  </a:cubicBezTo>
                  <a:cubicBezTo>
                    <a:pt x="45" y="14"/>
                    <a:pt x="45" y="14"/>
                    <a:pt x="45" y="14"/>
                  </a:cubicBezTo>
                  <a:cubicBezTo>
                    <a:pt x="45" y="12"/>
                    <a:pt x="45" y="11"/>
                    <a:pt x="46" y="10"/>
                  </a:cubicBezTo>
                  <a:close/>
                  <a:moveTo>
                    <a:pt x="150" y="126"/>
                  </a:moveTo>
                  <a:cubicBezTo>
                    <a:pt x="151" y="127"/>
                    <a:pt x="151" y="128"/>
                    <a:pt x="152" y="128"/>
                  </a:cubicBezTo>
                  <a:cubicBezTo>
                    <a:pt x="152" y="130"/>
                    <a:pt x="152" y="131"/>
                    <a:pt x="150" y="132"/>
                  </a:cubicBezTo>
                  <a:cubicBezTo>
                    <a:pt x="145" y="133"/>
                    <a:pt x="145" y="133"/>
                    <a:pt x="145" y="133"/>
                  </a:cubicBezTo>
                  <a:cubicBezTo>
                    <a:pt x="141" y="130"/>
                    <a:pt x="141" y="130"/>
                    <a:pt x="141" y="130"/>
                  </a:cubicBezTo>
                  <a:cubicBezTo>
                    <a:pt x="140" y="128"/>
                    <a:pt x="141" y="126"/>
                    <a:pt x="144" y="124"/>
                  </a:cubicBezTo>
                  <a:lnTo>
                    <a:pt x="150" y="126"/>
                  </a:lnTo>
                  <a:close/>
                  <a:moveTo>
                    <a:pt x="126" y="112"/>
                  </a:moveTo>
                  <a:cubicBezTo>
                    <a:pt x="133" y="115"/>
                    <a:pt x="133" y="115"/>
                    <a:pt x="133" y="115"/>
                  </a:cubicBezTo>
                  <a:cubicBezTo>
                    <a:pt x="134" y="115"/>
                    <a:pt x="134" y="116"/>
                    <a:pt x="134" y="117"/>
                  </a:cubicBezTo>
                  <a:cubicBezTo>
                    <a:pt x="135" y="118"/>
                    <a:pt x="134" y="120"/>
                    <a:pt x="132" y="120"/>
                  </a:cubicBezTo>
                  <a:cubicBezTo>
                    <a:pt x="127" y="122"/>
                    <a:pt x="127" y="122"/>
                    <a:pt x="127" y="122"/>
                  </a:cubicBezTo>
                  <a:cubicBezTo>
                    <a:pt x="124" y="118"/>
                    <a:pt x="124" y="118"/>
                    <a:pt x="124" y="118"/>
                  </a:cubicBezTo>
                  <a:cubicBezTo>
                    <a:pt x="123" y="116"/>
                    <a:pt x="124" y="114"/>
                    <a:pt x="126" y="112"/>
                  </a:cubicBezTo>
                  <a:close/>
                  <a:moveTo>
                    <a:pt x="139" y="118"/>
                  </a:moveTo>
                  <a:cubicBezTo>
                    <a:pt x="139" y="110"/>
                    <a:pt x="139" y="110"/>
                    <a:pt x="139" y="110"/>
                  </a:cubicBezTo>
                  <a:cubicBezTo>
                    <a:pt x="140" y="109"/>
                    <a:pt x="140" y="108"/>
                    <a:pt x="141" y="108"/>
                  </a:cubicBezTo>
                  <a:cubicBezTo>
                    <a:pt x="143" y="107"/>
                    <a:pt x="145" y="107"/>
                    <a:pt x="146" y="108"/>
                  </a:cubicBezTo>
                  <a:cubicBezTo>
                    <a:pt x="148" y="109"/>
                    <a:pt x="149" y="110"/>
                    <a:pt x="149" y="111"/>
                  </a:cubicBezTo>
                  <a:cubicBezTo>
                    <a:pt x="149" y="112"/>
                    <a:pt x="149" y="114"/>
                    <a:pt x="147" y="117"/>
                  </a:cubicBezTo>
                  <a:lnTo>
                    <a:pt x="139" y="118"/>
                  </a:lnTo>
                  <a:close/>
                  <a:moveTo>
                    <a:pt x="172" y="133"/>
                  </a:moveTo>
                  <a:cubicBezTo>
                    <a:pt x="171" y="133"/>
                    <a:pt x="169" y="134"/>
                    <a:pt x="166" y="135"/>
                  </a:cubicBezTo>
                  <a:cubicBezTo>
                    <a:pt x="163" y="135"/>
                    <a:pt x="163" y="135"/>
                    <a:pt x="163" y="135"/>
                  </a:cubicBezTo>
                  <a:cubicBezTo>
                    <a:pt x="162" y="134"/>
                    <a:pt x="162" y="134"/>
                    <a:pt x="162" y="134"/>
                  </a:cubicBezTo>
                  <a:cubicBezTo>
                    <a:pt x="161" y="133"/>
                    <a:pt x="160" y="132"/>
                    <a:pt x="160" y="131"/>
                  </a:cubicBezTo>
                  <a:cubicBezTo>
                    <a:pt x="159" y="128"/>
                    <a:pt x="158" y="125"/>
                    <a:pt x="159" y="122"/>
                  </a:cubicBezTo>
                  <a:cubicBezTo>
                    <a:pt x="159" y="119"/>
                    <a:pt x="160" y="118"/>
                    <a:pt x="162" y="117"/>
                  </a:cubicBezTo>
                  <a:cubicBezTo>
                    <a:pt x="163" y="118"/>
                    <a:pt x="165" y="118"/>
                    <a:pt x="166" y="118"/>
                  </a:cubicBezTo>
                  <a:cubicBezTo>
                    <a:pt x="168" y="119"/>
                    <a:pt x="170" y="120"/>
                    <a:pt x="170" y="119"/>
                  </a:cubicBezTo>
                  <a:cubicBezTo>
                    <a:pt x="170" y="119"/>
                    <a:pt x="170" y="119"/>
                    <a:pt x="170" y="119"/>
                  </a:cubicBezTo>
                  <a:cubicBezTo>
                    <a:pt x="172" y="119"/>
                    <a:pt x="173" y="120"/>
                    <a:pt x="174" y="122"/>
                  </a:cubicBezTo>
                  <a:cubicBezTo>
                    <a:pt x="174" y="124"/>
                    <a:pt x="175" y="126"/>
                    <a:pt x="174" y="128"/>
                  </a:cubicBezTo>
                  <a:cubicBezTo>
                    <a:pt x="174" y="131"/>
                    <a:pt x="173" y="132"/>
                    <a:pt x="172" y="133"/>
                  </a:cubicBezTo>
                  <a:close/>
                  <a:moveTo>
                    <a:pt x="178" y="152"/>
                  </a:moveTo>
                  <a:cubicBezTo>
                    <a:pt x="172" y="154"/>
                    <a:pt x="172" y="154"/>
                    <a:pt x="172" y="154"/>
                  </a:cubicBezTo>
                  <a:cubicBezTo>
                    <a:pt x="169" y="153"/>
                    <a:pt x="168" y="153"/>
                    <a:pt x="166" y="152"/>
                  </a:cubicBezTo>
                  <a:cubicBezTo>
                    <a:pt x="168" y="145"/>
                    <a:pt x="168" y="145"/>
                    <a:pt x="168" y="145"/>
                  </a:cubicBezTo>
                  <a:cubicBezTo>
                    <a:pt x="175" y="143"/>
                    <a:pt x="175" y="143"/>
                    <a:pt x="175" y="143"/>
                  </a:cubicBezTo>
                  <a:lnTo>
                    <a:pt x="178" y="152"/>
                  </a:lnTo>
                  <a:close/>
                  <a:moveTo>
                    <a:pt x="134" y="149"/>
                  </a:moveTo>
                  <a:cubicBezTo>
                    <a:pt x="128" y="151"/>
                    <a:pt x="128" y="151"/>
                    <a:pt x="128" y="151"/>
                  </a:cubicBezTo>
                  <a:cubicBezTo>
                    <a:pt x="126" y="150"/>
                    <a:pt x="124" y="150"/>
                    <a:pt x="123" y="148"/>
                  </a:cubicBezTo>
                  <a:cubicBezTo>
                    <a:pt x="125" y="142"/>
                    <a:pt x="125" y="142"/>
                    <a:pt x="125" y="142"/>
                  </a:cubicBezTo>
                  <a:cubicBezTo>
                    <a:pt x="131" y="140"/>
                    <a:pt x="131" y="140"/>
                    <a:pt x="131" y="140"/>
                  </a:cubicBezTo>
                  <a:lnTo>
                    <a:pt x="134" y="149"/>
                  </a:lnTo>
                  <a:close/>
                  <a:moveTo>
                    <a:pt x="154" y="157"/>
                  </a:moveTo>
                  <a:cubicBezTo>
                    <a:pt x="156" y="159"/>
                    <a:pt x="158" y="163"/>
                    <a:pt x="160" y="169"/>
                  </a:cubicBezTo>
                  <a:cubicBezTo>
                    <a:pt x="161" y="170"/>
                    <a:pt x="160" y="171"/>
                    <a:pt x="160" y="171"/>
                  </a:cubicBezTo>
                  <a:cubicBezTo>
                    <a:pt x="160" y="172"/>
                    <a:pt x="159" y="173"/>
                    <a:pt x="159" y="174"/>
                  </a:cubicBezTo>
                  <a:cubicBezTo>
                    <a:pt x="158" y="175"/>
                    <a:pt x="157" y="175"/>
                    <a:pt x="156" y="176"/>
                  </a:cubicBezTo>
                  <a:cubicBezTo>
                    <a:pt x="155" y="177"/>
                    <a:pt x="154" y="177"/>
                    <a:pt x="153" y="178"/>
                  </a:cubicBezTo>
                  <a:cubicBezTo>
                    <a:pt x="144" y="181"/>
                    <a:pt x="144" y="181"/>
                    <a:pt x="144" y="181"/>
                  </a:cubicBezTo>
                  <a:cubicBezTo>
                    <a:pt x="143" y="180"/>
                    <a:pt x="142" y="178"/>
                    <a:pt x="139" y="175"/>
                  </a:cubicBezTo>
                  <a:cubicBezTo>
                    <a:pt x="136" y="173"/>
                    <a:pt x="134" y="171"/>
                    <a:pt x="134" y="171"/>
                  </a:cubicBezTo>
                  <a:cubicBezTo>
                    <a:pt x="133" y="169"/>
                    <a:pt x="134" y="166"/>
                    <a:pt x="135" y="163"/>
                  </a:cubicBezTo>
                  <a:cubicBezTo>
                    <a:pt x="137" y="159"/>
                    <a:pt x="139" y="156"/>
                    <a:pt x="141" y="154"/>
                  </a:cubicBezTo>
                  <a:cubicBezTo>
                    <a:pt x="142" y="153"/>
                    <a:pt x="142" y="153"/>
                    <a:pt x="142" y="153"/>
                  </a:cubicBezTo>
                  <a:cubicBezTo>
                    <a:pt x="147" y="152"/>
                    <a:pt x="151" y="153"/>
                    <a:pt x="154" y="157"/>
                  </a:cubicBezTo>
                  <a:close/>
                  <a:moveTo>
                    <a:pt x="118" y="51"/>
                  </a:moveTo>
                  <a:cubicBezTo>
                    <a:pt x="117" y="51"/>
                    <a:pt x="113" y="47"/>
                    <a:pt x="113" y="47"/>
                  </a:cubicBezTo>
                  <a:cubicBezTo>
                    <a:pt x="110" y="45"/>
                    <a:pt x="106" y="46"/>
                    <a:pt x="103" y="45"/>
                  </a:cubicBezTo>
                  <a:cubicBezTo>
                    <a:pt x="100" y="45"/>
                    <a:pt x="97" y="43"/>
                    <a:pt x="94" y="43"/>
                  </a:cubicBezTo>
                  <a:cubicBezTo>
                    <a:pt x="91" y="42"/>
                    <a:pt x="86" y="42"/>
                    <a:pt x="83" y="42"/>
                  </a:cubicBezTo>
                  <a:cubicBezTo>
                    <a:pt x="78" y="42"/>
                    <a:pt x="74" y="45"/>
                    <a:pt x="69" y="44"/>
                  </a:cubicBezTo>
                  <a:cubicBezTo>
                    <a:pt x="73" y="42"/>
                    <a:pt x="75" y="38"/>
                    <a:pt x="79" y="36"/>
                  </a:cubicBezTo>
                  <a:cubicBezTo>
                    <a:pt x="83" y="35"/>
                    <a:pt x="89" y="32"/>
                    <a:pt x="93" y="30"/>
                  </a:cubicBezTo>
                  <a:cubicBezTo>
                    <a:pt x="99" y="26"/>
                    <a:pt x="111" y="30"/>
                    <a:pt x="111" y="29"/>
                  </a:cubicBezTo>
                  <a:cubicBezTo>
                    <a:pt x="111" y="29"/>
                    <a:pt x="121" y="36"/>
                    <a:pt x="124" y="38"/>
                  </a:cubicBezTo>
                  <a:cubicBezTo>
                    <a:pt x="134" y="48"/>
                    <a:pt x="134" y="48"/>
                    <a:pt x="134" y="48"/>
                  </a:cubicBezTo>
                  <a:cubicBezTo>
                    <a:pt x="136" y="49"/>
                    <a:pt x="133" y="65"/>
                    <a:pt x="133" y="65"/>
                  </a:cubicBezTo>
                  <a:cubicBezTo>
                    <a:pt x="125" y="70"/>
                    <a:pt x="125" y="70"/>
                    <a:pt x="125" y="70"/>
                  </a:cubicBezTo>
                  <a:cubicBezTo>
                    <a:pt x="124" y="63"/>
                    <a:pt x="124" y="63"/>
                    <a:pt x="124" y="63"/>
                  </a:cubicBezTo>
                  <a:cubicBezTo>
                    <a:pt x="119" y="60"/>
                    <a:pt x="119" y="60"/>
                    <a:pt x="119" y="60"/>
                  </a:cubicBezTo>
                  <a:cubicBezTo>
                    <a:pt x="119" y="60"/>
                    <a:pt x="119" y="52"/>
                    <a:pt x="118" y="51"/>
                  </a:cubicBezTo>
                  <a:close/>
                  <a:moveTo>
                    <a:pt x="124" y="95"/>
                  </a:moveTo>
                  <a:cubicBezTo>
                    <a:pt x="124" y="95"/>
                    <a:pt x="119" y="96"/>
                    <a:pt x="114" y="90"/>
                  </a:cubicBezTo>
                  <a:cubicBezTo>
                    <a:pt x="114" y="78"/>
                    <a:pt x="114" y="78"/>
                    <a:pt x="114" y="78"/>
                  </a:cubicBezTo>
                  <a:cubicBezTo>
                    <a:pt x="124" y="78"/>
                    <a:pt x="124" y="78"/>
                    <a:pt x="124" y="78"/>
                  </a:cubicBezTo>
                  <a:cubicBezTo>
                    <a:pt x="124" y="78"/>
                    <a:pt x="131" y="89"/>
                    <a:pt x="124" y="95"/>
                  </a:cubicBezTo>
                  <a:close/>
                  <a:moveTo>
                    <a:pt x="148" y="89"/>
                  </a:moveTo>
                  <a:cubicBezTo>
                    <a:pt x="145" y="70"/>
                    <a:pt x="145" y="70"/>
                    <a:pt x="145" y="70"/>
                  </a:cubicBezTo>
                  <a:cubicBezTo>
                    <a:pt x="156" y="78"/>
                    <a:pt x="156" y="78"/>
                    <a:pt x="156" y="78"/>
                  </a:cubicBezTo>
                  <a:cubicBezTo>
                    <a:pt x="165" y="85"/>
                    <a:pt x="165" y="85"/>
                    <a:pt x="165" y="85"/>
                  </a:cubicBezTo>
                  <a:cubicBezTo>
                    <a:pt x="165" y="85"/>
                    <a:pt x="167" y="96"/>
                    <a:pt x="167" y="100"/>
                  </a:cubicBezTo>
                  <a:cubicBezTo>
                    <a:pt x="157" y="100"/>
                    <a:pt x="157" y="100"/>
                    <a:pt x="157" y="100"/>
                  </a:cubicBezTo>
                  <a:cubicBezTo>
                    <a:pt x="157" y="100"/>
                    <a:pt x="148" y="97"/>
                    <a:pt x="148" y="89"/>
                  </a:cubicBezTo>
                  <a:close/>
                </a:path>
              </a:pathLst>
            </a:custGeom>
            <a:solidFill>
              <a:schemeClr val="bg1"/>
            </a:solidFill>
            <a:ln>
              <a:solidFill>
                <a:schemeClr val="tx1"/>
              </a:solidFill>
            </a:ln>
          </p:spPr>
          <p:txBody>
            <a:bodyPr vert="horz" wrap="square" lIns="68580" tIns="34290" rIns="68580" bIns="34290" numCol="1" anchor="t" anchorCtr="0" compatLnSpc="1">
              <a:prstTxWarp prst="textNoShape">
                <a:avLst/>
              </a:prstTxWarp>
            </a:bodyPr>
            <a:lstStyle/>
            <a:p>
              <a:pPr marL="0" marR="0" lvl="0" indent="0" algn="l" defTabSz="975482"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1FBBEE"/>
                </a:solidFill>
                <a:effectLst/>
                <a:uLnTx/>
                <a:uFillTx/>
                <a:latin typeface="Arial"/>
                <a:ea typeface="+mn-ea"/>
                <a:cs typeface="+mn-cs"/>
              </a:endParaRPr>
            </a:p>
          </p:txBody>
        </p:sp>
        <p:sp>
          <p:nvSpPr>
            <p:cNvPr id="38" name="TextBox 37">
              <a:extLst>
                <a:ext uri="{FF2B5EF4-FFF2-40B4-BE49-F238E27FC236}">
                  <a16:creationId xmlns:a16="http://schemas.microsoft.com/office/drawing/2014/main" id="{175D06FC-CFC8-230E-7A38-1884A74B1FBA}"/>
                </a:ext>
              </a:extLst>
            </p:cNvPr>
            <p:cNvSpPr txBox="1"/>
            <p:nvPr/>
          </p:nvSpPr>
          <p:spPr>
            <a:xfrm>
              <a:off x="4334649" y="5882889"/>
              <a:ext cx="989149" cy="457200"/>
            </a:xfrm>
            <a:prstGeom prst="rect">
              <a:avLst/>
            </a:prstGeom>
            <a:noFill/>
          </p:spPr>
          <p:txBody>
            <a:bodyPr wrap="square" rtlCol="0">
              <a:noAutofit/>
            </a:bodyPr>
            <a:lstStyle/>
            <a:p>
              <a:pPr marL="0" marR="0" lvl="0" indent="0" algn="ctr" defTabSz="97548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mn-ea"/>
                  <a:cs typeface="+mn-cs"/>
                </a:rPr>
                <a:t>Solid </a:t>
              </a:r>
              <a:br>
                <a:rPr kumimoji="0" lang="en-US" sz="1400" b="1" i="0" u="none" strike="noStrike" kern="1200" cap="none" spc="0" normalizeH="0" baseline="0" noProof="0">
                  <a:ln>
                    <a:noFill/>
                  </a:ln>
                  <a:solidFill>
                    <a:srgbClr val="FFFFFF"/>
                  </a:solidFill>
                  <a:effectLst/>
                  <a:uLnTx/>
                  <a:uFillTx/>
                  <a:latin typeface="Arial"/>
                  <a:ea typeface="+mn-ea"/>
                  <a:cs typeface="+mn-cs"/>
                </a:rPr>
              </a:br>
              <a:r>
                <a:rPr kumimoji="0" lang="en-US" sz="1400" b="1" i="0" u="none" strike="noStrike" kern="1200" cap="none" spc="0" normalizeH="0" baseline="0" noProof="0">
                  <a:ln>
                    <a:noFill/>
                  </a:ln>
                  <a:solidFill>
                    <a:srgbClr val="FFFFFF"/>
                  </a:solidFill>
                  <a:effectLst/>
                  <a:uLnTx/>
                  <a:uFillTx/>
                  <a:latin typeface="Arial"/>
                  <a:ea typeface="+mn-ea"/>
                  <a:cs typeface="+mn-cs"/>
                </a:rPr>
                <a:t>waste</a:t>
              </a:r>
              <a:endParaRPr kumimoji="0" lang="en-GB" sz="1400" b="1" i="0" u="none" strike="noStrike" kern="1200" cap="none" spc="0" normalizeH="0" baseline="0" noProof="0">
                <a:ln>
                  <a:noFill/>
                </a:ln>
                <a:solidFill>
                  <a:srgbClr val="FFFFFF"/>
                </a:solidFill>
                <a:effectLst/>
                <a:uLnTx/>
                <a:uFillTx/>
                <a:latin typeface="Arial"/>
                <a:ea typeface="+mn-ea"/>
                <a:cs typeface="+mn-cs"/>
              </a:endParaRPr>
            </a:p>
          </p:txBody>
        </p:sp>
        <p:sp>
          <p:nvSpPr>
            <p:cNvPr id="39" name="Freeform 24">
              <a:extLst>
                <a:ext uri="{FF2B5EF4-FFF2-40B4-BE49-F238E27FC236}">
                  <a16:creationId xmlns:a16="http://schemas.microsoft.com/office/drawing/2014/main" id="{0710A68F-313F-A742-D171-45042BB2F1EC}"/>
                </a:ext>
              </a:extLst>
            </p:cNvPr>
            <p:cNvSpPr>
              <a:spLocks noChangeAspect="1" noEditPoints="1"/>
            </p:cNvSpPr>
            <p:nvPr/>
          </p:nvSpPr>
          <p:spPr bwMode="auto">
            <a:xfrm>
              <a:off x="7550660" y="4420904"/>
              <a:ext cx="1200700" cy="1267473"/>
            </a:xfrm>
            <a:custGeom>
              <a:avLst/>
              <a:gdLst>
                <a:gd name="T0" fmla="*/ 147 w 172"/>
                <a:gd name="T1" fmla="*/ 107 h 183"/>
                <a:gd name="T2" fmla="*/ 85 w 172"/>
                <a:gd name="T3" fmla="*/ 114 h 183"/>
                <a:gd name="T4" fmla="*/ 107 w 172"/>
                <a:gd name="T5" fmla="*/ 92 h 183"/>
                <a:gd name="T6" fmla="*/ 141 w 172"/>
                <a:gd name="T7" fmla="*/ 88 h 183"/>
                <a:gd name="T8" fmla="*/ 111 w 172"/>
                <a:gd name="T9" fmla="*/ 89 h 183"/>
                <a:gd name="T10" fmla="*/ 130 w 172"/>
                <a:gd name="T11" fmla="*/ 71 h 183"/>
                <a:gd name="T12" fmla="*/ 153 w 172"/>
                <a:gd name="T13" fmla="*/ 61 h 183"/>
                <a:gd name="T14" fmla="*/ 135 w 172"/>
                <a:gd name="T15" fmla="*/ 66 h 183"/>
                <a:gd name="T16" fmla="*/ 146 w 172"/>
                <a:gd name="T17" fmla="*/ 32 h 183"/>
                <a:gd name="T18" fmla="*/ 130 w 172"/>
                <a:gd name="T19" fmla="*/ 64 h 183"/>
                <a:gd name="T20" fmla="*/ 131 w 172"/>
                <a:gd name="T21" fmla="*/ 44 h 183"/>
                <a:gd name="T22" fmla="*/ 126 w 172"/>
                <a:gd name="T23" fmla="*/ 69 h 183"/>
                <a:gd name="T24" fmla="*/ 107 w 172"/>
                <a:gd name="T25" fmla="*/ 85 h 183"/>
                <a:gd name="T26" fmla="*/ 106 w 172"/>
                <a:gd name="T27" fmla="*/ 53 h 183"/>
                <a:gd name="T28" fmla="*/ 103 w 172"/>
                <a:gd name="T29" fmla="*/ 88 h 183"/>
                <a:gd name="T30" fmla="*/ 81 w 172"/>
                <a:gd name="T31" fmla="*/ 109 h 183"/>
                <a:gd name="T32" fmla="*/ 98 w 172"/>
                <a:gd name="T33" fmla="*/ 41 h 183"/>
                <a:gd name="T34" fmla="*/ 149 w 172"/>
                <a:gd name="T35" fmla="*/ 0 h 183"/>
                <a:gd name="T36" fmla="*/ 147 w 172"/>
                <a:gd name="T37" fmla="*/ 107 h 183"/>
                <a:gd name="T38" fmla="*/ 25 w 172"/>
                <a:gd name="T39" fmla="*/ 104 h 183"/>
                <a:gd name="T40" fmla="*/ 53 w 172"/>
                <a:gd name="T41" fmla="*/ 126 h 183"/>
                <a:gd name="T42" fmla="*/ 53 w 172"/>
                <a:gd name="T43" fmla="*/ 125 h 183"/>
                <a:gd name="T44" fmla="*/ 0 w 172"/>
                <a:gd name="T45" fmla="*/ 89 h 183"/>
                <a:gd name="T46" fmla="*/ 14 w 172"/>
                <a:gd name="T47" fmla="*/ 117 h 183"/>
                <a:gd name="T48" fmla="*/ 52 w 172"/>
                <a:gd name="T49" fmla="*/ 129 h 183"/>
                <a:gd name="T50" fmla="*/ 25 w 172"/>
                <a:gd name="T51" fmla="*/ 104 h 183"/>
                <a:gd name="T52" fmla="*/ 85 w 172"/>
                <a:gd name="T53" fmla="*/ 114 h 183"/>
                <a:gd name="T54" fmla="*/ 80 w 172"/>
                <a:gd name="T55" fmla="*/ 109 h 183"/>
                <a:gd name="T56" fmla="*/ 64 w 172"/>
                <a:gd name="T57" fmla="*/ 146 h 183"/>
                <a:gd name="T58" fmla="*/ 53 w 172"/>
                <a:gd name="T59" fmla="*/ 126 h 183"/>
                <a:gd name="T60" fmla="*/ 52 w 172"/>
                <a:gd name="T61" fmla="*/ 129 h 183"/>
                <a:gd name="T62" fmla="*/ 62 w 172"/>
                <a:gd name="T63" fmla="*/ 154 h 183"/>
                <a:gd name="T64" fmla="*/ 65 w 172"/>
                <a:gd name="T65" fmla="*/ 179 h 183"/>
                <a:gd name="T66" fmla="*/ 72 w 172"/>
                <a:gd name="T67" fmla="*/ 176 h 183"/>
                <a:gd name="T68" fmla="*/ 85 w 172"/>
                <a:gd name="T69" fmla="*/ 11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2" h="183">
                  <a:moveTo>
                    <a:pt x="147" y="107"/>
                  </a:moveTo>
                  <a:cubicBezTo>
                    <a:pt x="121" y="139"/>
                    <a:pt x="94" y="121"/>
                    <a:pt x="85" y="114"/>
                  </a:cubicBezTo>
                  <a:cubicBezTo>
                    <a:pt x="92" y="106"/>
                    <a:pt x="95" y="102"/>
                    <a:pt x="107" y="92"/>
                  </a:cubicBezTo>
                  <a:cubicBezTo>
                    <a:pt x="119" y="97"/>
                    <a:pt x="141" y="88"/>
                    <a:pt x="141" y="88"/>
                  </a:cubicBezTo>
                  <a:cubicBezTo>
                    <a:pt x="126" y="92"/>
                    <a:pt x="115" y="90"/>
                    <a:pt x="111" y="89"/>
                  </a:cubicBezTo>
                  <a:cubicBezTo>
                    <a:pt x="112" y="88"/>
                    <a:pt x="126" y="77"/>
                    <a:pt x="130" y="71"/>
                  </a:cubicBezTo>
                  <a:cubicBezTo>
                    <a:pt x="143" y="72"/>
                    <a:pt x="153" y="61"/>
                    <a:pt x="153" y="61"/>
                  </a:cubicBezTo>
                  <a:cubicBezTo>
                    <a:pt x="152" y="61"/>
                    <a:pt x="146" y="66"/>
                    <a:pt x="135" y="66"/>
                  </a:cubicBezTo>
                  <a:cubicBezTo>
                    <a:pt x="147" y="49"/>
                    <a:pt x="146" y="32"/>
                    <a:pt x="146" y="32"/>
                  </a:cubicBezTo>
                  <a:cubicBezTo>
                    <a:pt x="146" y="32"/>
                    <a:pt x="142" y="47"/>
                    <a:pt x="130" y="64"/>
                  </a:cubicBezTo>
                  <a:cubicBezTo>
                    <a:pt x="128" y="52"/>
                    <a:pt x="131" y="44"/>
                    <a:pt x="131" y="44"/>
                  </a:cubicBezTo>
                  <a:cubicBezTo>
                    <a:pt x="131" y="44"/>
                    <a:pt x="123" y="57"/>
                    <a:pt x="126" y="69"/>
                  </a:cubicBezTo>
                  <a:cubicBezTo>
                    <a:pt x="120" y="76"/>
                    <a:pt x="110" y="82"/>
                    <a:pt x="107" y="85"/>
                  </a:cubicBezTo>
                  <a:cubicBezTo>
                    <a:pt x="107" y="84"/>
                    <a:pt x="103" y="72"/>
                    <a:pt x="106" y="53"/>
                  </a:cubicBezTo>
                  <a:cubicBezTo>
                    <a:pt x="106" y="53"/>
                    <a:pt x="97" y="76"/>
                    <a:pt x="103" y="88"/>
                  </a:cubicBezTo>
                  <a:cubicBezTo>
                    <a:pt x="95" y="94"/>
                    <a:pt x="93" y="95"/>
                    <a:pt x="81" y="109"/>
                  </a:cubicBezTo>
                  <a:cubicBezTo>
                    <a:pt x="52" y="88"/>
                    <a:pt x="76" y="50"/>
                    <a:pt x="98" y="41"/>
                  </a:cubicBezTo>
                  <a:cubicBezTo>
                    <a:pt x="120" y="32"/>
                    <a:pt x="129" y="33"/>
                    <a:pt x="149" y="0"/>
                  </a:cubicBezTo>
                  <a:cubicBezTo>
                    <a:pt x="172" y="33"/>
                    <a:pt x="168" y="82"/>
                    <a:pt x="147" y="107"/>
                  </a:cubicBezTo>
                  <a:close/>
                  <a:moveTo>
                    <a:pt x="25" y="104"/>
                  </a:moveTo>
                  <a:cubicBezTo>
                    <a:pt x="38" y="110"/>
                    <a:pt x="47" y="118"/>
                    <a:pt x="53" y="126"/>
                  </a:cubicBezTo>
                  <a:cubicBezTo>
                    <a:pt x="53" y="126"/>
                    <a:pt x="53" y="125"/>
                    <a:pt x="53" y="125"/>
                  </a:cubicBezTo>
                  <a:cubicBezTo>
                    <a:pt x="65" y="83"/>
                    <a:pt x="0" y="89"/>
                    <a:pt x="0" y="89"/>
                  </a:cubicBezTo>
                  <a:cubicBezTo>
                    <a:pt x="0" y="89"/>
                    <a:pt x="9" y="102"/>
                    <a:pt x="14" y="117"/>
                  </a:cubicBezTo>
                  <a:cubicBezTo>
                    <a:pt x="20" y="135"/>
                    <a:pt x="43" y="149"/>
                    <a:pt x="52" y="129"/>
                  </a:cubicBezTo>
                  <a:cubicBezTo>
                    <a:pt x="46" y="120"/>
                    <a:pt x="37" y="111"/>
                    <a:pt x="25" y="104"/>
                  </a:cubicBezTo>
                  <a:close/>
                  <a:moveTo>
                    <a:pt x="85" y="114"/>
                  </a:moveTo>
                  <a:cubicBezTo>
                    <a:pt x="85" y="114"/>
                    <a:pt x="80" y="110"/>
                    <a:pt x="80" y="109"/>
                  </a:cubicBezTo>
                  <a:cubicBezTo>
                    <a:pt x="69" y="122"/>
                    <a:pt x="65" y="132"/>
                    <a:pt x="64" y="146"/>
                  </a:cubicBezTo>
                  <a:cubicBezTo>
                    <a:pt x="62" y="141"/>
                    <a:pt x="59" y="134"/>
                    <a:pt x="53" y="126"/>
                  </a:cubicBezTo>
                  <a:cubicBezTo>
                    <a:pt x="52" y="127"/>
                    <a:pt x="52" y="128"/>
                    <a:pt x="52" y="129"/>
                  </a:cubicBezTo>
                  <a:cubicBezTo>
                    <a:pt x="58" y="138"/>
                    <a:pt x="61" y="150"/>
                    <a:pt x="62" y="154"/>
                  </a:cubicBezTo>
                  <a:cubicBezTo>
                    <a:pt x="62" y="165"/>
                    <a:pt x="64" y="170"/>
                    <a:pt x="65" y="179"/>
                  </a:cubicBezTo>
                  <a:cubicBezTo>
                    <a:pt x="65" y="179"/>
                    <a:pt x="71" y="183"/>
                    <a:pt x="72" y="176"/>
                  </a:cubicBezTo>
                  <a:cubicBezTo>
                    <a:pt x="69" y="171"/>
                    <a:pt x="66" y="133"/>
                    <a:pt x="85" y="114"/>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75482"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1FBBEE"/>
                </a:solidFill>
                <a:effectLst/>
                <a:uLnTx/>
                <a:uFillTx/>
                <a:latin typeface="Arial"/>
                <a:ea typeface="+mn-ea"/>
                <a:cs typeface="+mn-cs"/>
              </a:endParaRPr>
            </a:p>
          </p:txBody>
        </p:sp>
        <p:sp>
          <p:nvSpPr>
            <p:cNvPr id="40" name="TextBox 39">
              <a:extLst>
                <a:ext uri="{FF2B5EF4-FFF2-40B4-BE49-F238E27FC236}">
                  <a16:creationId xmlns:a16="http://schemas.microsoft.com/office/drawing/2014/main" id="{60D2F41E-FE0F-E5ED-22DF-6BC4EC3ACBA8}"/>
                </a:ext>
              </a:extLst>
            </p:cNvPr>
            <p:cNvSpPr txBox="1"/>
            <p:nvPr/>
          </p:nvSpPr>
          <p:spPr>
            <a:xfrm>
              <a:off x="5889766" y="5882889"/>
              <a:ext cx="1200700" cy="457200"/>
            </a:xfrm>
            <a:prstGeom prst="rect">
              <a:avLst/>
            </a:prstGeom>
            <a:noFill/>
          </p:spPr>
          <p:txBody>
            <a:bodyPr wrap="square" rtlCol="0">
              <a:noAutofit/>
            </a:bodyPr>
            <a:lstStyle/>
            <a:p>
              <a:pPr marL="0" marR="0" lvl="0" indent="0" algn="ctr" defTabSz="97548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mn-ea"/>
                  <a:cs typeface="+mn-cs"/>
                </a:rPr>
                <a:t>EMS</a:t>
              </a:r>
              <a:endParaRPr kumimoji="0" lang="en-GB" sz="1400" b="1" i="0" u="none" strike="noStrike" kern="1200" cap="none" spc="0" normalizeH="0" baseline="0" noProof="0">
                <a:ln>
                  <a:noFill/>
                </a:ln>
                <a:solidFill>
                  <a:srgbClr val="FFFFFF"/>
                </a:solidFill>
                <a:effectLst/>
                <a:uLnTx/>
                <a:uFillTx/>
                <a:latin typeface="Arial"/>
                <a:ea typeface="+mn-ea"/>
                <a:cs typeface="+mn-cs"/>
              </a:endParaRPr>
            </a:p>
          </p:txBody>
        </p:sp>
        <p:sp>
          <p:nvSpPr>
            <p:cNvPr id="41" name="TextBox 40">
              <a:extLst>
                <a:ext uri="{FF2B5EF4-FFF2-40B4-BE49-F238E27FC236}">
                  <a16:creationId xmlns:a16="http://schemas.microsoft.com/office/drawing/2014/main" id="{DEF5C0AD-D9A2-0829-C487-1DD043E09CC3}"/>
                </a:ext>
              </a:extLst>
            </p:cNvPr>
            <p:cNvSpPr txBox="1"/>
            <p:nvPr/>
          </p:nvSpPr>
          <p:spPr>
            <a:xfrm>
              <a:off x="7469802" y="5882889"/>
              <a:ext cx="1362421" cy="457200"/>
            </a:xfrm>
            <a:prstGeom prst="rect">
              <a:avLst/>
            </a:prstGeom>
            <a:noFill/>
          </p:spPr>
          <p:txBody>
            <a:bodyPr wrap="square" rtlCol="0">
              <a:noAutofit/>
            </a:bodyPr>
            <a:lstStyle/>
            <a:p>
              <a:pPr marL="0" marR="0" lvl="0" indent="0" algn="ctr" defTabSz="97548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mn-ea"/>
                  <a:cs typeface="+mn-cs"/>
                </a:rPr>
                <a:t>Wider impact</a:t>
              </a:r>
              <a:endParaRPr kumimoji="0" lang="en-GB" sz="1400" b="1" i="0" u="none" strike="noStrike" kern="1200" cap="none" spc="0" normalizeH="0" baseline="0" noProof="0">
                <a:ln>
                  <a:noFill/>
                </a:ln>
                <a:solidFill>
                  <a:srgbClr val="FFFFFF"/>
                </a:solidFill>
                <a:effectLst/>
                <a:uLnTx/>
                <a:uFillTx/>
                <a:latin typeface="Arial"/>
                <a:ea typeface="+mn-ea"/>
                <a:cs typeface="+mn-cs"/>
              </a:endParaRPr>
            </a:p>
          </p:txBody>
        </p:sp>
        <p:sp>
          <p:nvSpPr>
            <p:cNvPr id="42" name="Freeform 86">
              <a:extLst>
                <a:ext uri="{FF2B5EF4-FFF2-40B4-BE49-F238E27FC236}">
                  <a16:creationId xmlns:a16="http://schemas.microsoft.com/office/drawing/2014/main" id="{03B3C365-1EED-0D4E-C364-E9D46BC553FA}"/>
                </a:ext>
              </a:extLst>
            </p:cNvPr>
            <p:cNvSpPr>
              <a:spLocks noChangeAspect="1" noEditPoints="1"/>
            </p:cNvSpPr>
            <p:nvPr/>
          </p:nvSpPr>
          <p:spPr bwMode="auto">
            <a:xfrm>
              <a:off x="5898446" y="4460890"/>
              <a:ext cx="1183340" cy="1172678"/>
            </a:xfrm>
            <a:custGeom>
              <a:avLst/>
              <a:gdLst>
                <a:gd name="T0" fmla="*/ 44 w 180"/>
                <a:gd name="T1" fmla="*/ 58 h 180"/>
                <a:gd name="T2" fmla="*/ 28 w 180"/>
                <a:gd name="T3" fmla="*/ 46 h 180"/>
                <a:gd name="T4" fmla="*/ 83 w 180"/>
                <a:gd name="T5" fmla="*/ 15 h 180"/>
                <a:gd name="T6" fmla="*/ 83 w 180"/>
                <a:gd name="T7" fmla="*/ 0 h 180"/>
                <a:gd name="T8" fmla="*/ 125 w 180"/>
                <a:gd name="T9" fmla="*/ 24 h 180"/>
                <a:gd name="T10" fmla="*/ 83 w 180"/>
                <a:gd name="T11" fmla="*/ 48 h 180"/>
                <a:gd name="T12" fmla="*/ 83 w 180"/>
                <a:gd name="T13" fmla="*/ 34 h 180"/>
                <a:gd name="T14" fmla="*/ 44 w 180"/>
                <a:gd name="T15" fmla="*/ 58 h 180"/>
                <a:gd name="T16" fmla="*/ 35 w 180"/>
                <a:gd name="T17" fmla="*/ 97 h 180"/>
                <a:gd name="T18" fmla="*/ 49 w 180"/>
                <a:gd name="T19" fmla="*/ 97 h 180"/>
                <a:gd name="T20" fmla="*/ 24 w 180"/>
                <a:gd name="T21" fmla="*/ 54 h 180"/>
                <a:gd name="T22" fmla="*/ 0 w 180"/>
                <a:gd name="T23" fmla="*/ 97 h 180"/>
                <a:gd name="T24" fmla="*/ 15 w 180"/>
                <a:gd name="T25" fmla="*/ 97 h 180"/>
                <a:gd name="T26" fmla="*/ 47 w 180"/>
                <a:gd name="T27" fmla="*/ 151 h 180"/>
                <a:gd name="T28" fmla="*/ 58 w 180"/>
                <a:gd name="T29" fmla="*/ 135 h 180"/>
                <a:gd name="T30" fmla="*/ 35 w 180"/>
                <a:gd name="T31" fmla="*/ 97 h 180"/>
                <a:gd name="T32" fmla="*/ 97 w 180"/>
                <a:gd name="T33" fmla="*/ 145 h 180"/>
                <a:gd name="T34" fmla="*/ 97 w 180"/>
                <a:gd name="T35" fmla="*/ 131 h 180"/>
                <a:gd name="T36" fmla="*/ 55 w 180"/>
                <a:gd name="T37" fmla="*/ 155 h 180"/>
                <a:gd name="T38" fmla="*/ 97 w 180"/>
                <a:gd name="T39" fmla="*/ 180 h 180"/>
                <a:gd name="T40" fmla="*/ 97 w 180"/>
                <a:gd name="T41" fmla="*/ 165 h 180"/>
                <a:gd name="T42" fmla="*/ 152 w 180"/>
                <a:gd name="T43" fmla="*/ 133 h 180"/>
                <a:gd name="T44" fmla="*/ 136 w 180"/>
                <a:gd name="T45" fmla="*/ 121 h 180"/>
                <a:gd name="T46" fmla="*/ 97 w 180"/>
                <a:gd name="T47" fmla="*/ 145 h 180"/>
                <a:gd name="T48" fmla="*/ 165 w 180"/>
                <a:gd name="T49" fmla="*/ 82 h 180"/>
                <a:gd name="T50" fmla="*/ 133 w 180"/>
                <a:gd name="T51" fmla="*/ 28 h 180"/>
                <a:gd name="T52" fmla="*/ 122 w 180"/>
                <a:gd name="T53" fmla="*/ 44 h 180"/>
                <a:gd name="T54" fmla="*/ 145 w 180"/>
                <a:gd name="T55" fmla="*/ 82 h 180"/>
                <a:gd name="T56" fmla="*/ 131 w 180"/>
                <a:gd name="T57" fmla="*/ 82 h 180"/>
                <a:gd name="T58" fmla="*/ 156 w 180"/>
                <a:gd name="T59" fmla="*/ 125 h 180"/>
                <a:gd name="T60" fmla="*/ 180 w 180"/>
                <a:gd name="T61" fmla="*/ 82 h 180"/>
                <a:gd name="T62" fmla="*/ 165 w 180"/>
                <a:gd name="T63" fmla="*/ 8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180">
                  <a:moveTo>
                    <a:pt x="44" y="58"/>
                  </a:moveTo>
                  <a:cubicBezTo>
                    <a:pt x="28" y="46"/>
                    <a:pt x="28" y="46"/>
                    <a:pt x="28" y="46"/>
                  </a:cubicBezTo>
                  <a:cubicBezTo>
                    <a:pt x="41" y="28"/>
                    <a:pt x="61" y="17"/>
                    <a:pt x="83" y="15"/>
                  </a:cubicBezTo>
                  <a:cubicBezTo>
                    <a:pt x="83" y="0"/>
                    <a:pt x="83" y="0"/>
                    <a:pt x="83" y="0"/>
                  </a:cubicBezTo>
                  <a:cubicBezTo>
                    <a:pt x="125" y="24"/>
                    <a:pt x="125" y="24"/>
                    <a:pt x="125" y="24"/>
                  </a:cubicBezTo>
                  <a:cubicBezTo>
                    <a:pt x="83" y="48"/>
                    <a:pt x="83" y="48"/>
                    <a:pt x="83" y="48"/>
                  </a:cubicBezTo>
                  <a:cubicBezTo>
                    <a:pt x="83" y="34"/>
                    <a:pt x="83" y="34"/>
                    <a:pt x="83" y="34"/>
                  </a:cubicBezTo>
                  <a:cubicBezTo>
                    <a:pt x="67" y="36"/>
                    <a:pt x="53" y="45"/>
                    <a:pt x="44" y="58"/>
                  </a:cubicBezTo>
                  <a:close/>
                  <a:moveTo>
                    <a:pt x="35" y="97"/>
                  </a:moveTo>
                  <a:cubicBezTo>
                    <a:pt x="49" y="97"/>
                    <a:pt x="49" y="97"/>
                    <a:pt x="49" y="97"/>
                  </a:cubicBezTo>
                  <a:cubicBezTo>
                    <a:pt x="24" y="54"/>
                    <a:pt x="24" y="54"/>
                    <a:pt x="24" y="54"/>
                  </a:cubicBezTo>
                  <a:cubicBezTo>
                    <a:pt x="0" y="97"/>
                    <a:pt x="0" y="97"/>
                    <a:pt x="0" y="97"/>
                  </a:cubicBezTo>
                  <a:cubicBezTo>
                    <a:pt x="15" y="97"/>
                    <a:pt x="15" y="97"/>
                    <a:pt x="15" y="97"/>
                  </a:cubicBezTo>
                  <a:cubicBezTo>
                    <a:pt x="17" y="119"/>
                    <a:pt x="29" y="139"/>
                    <a:pt x="47" y="151"/>
                  </a:cubicBezTo>
                  <a:cubicBezTo>
                    <a:pt x="58" y="135"/>
                    <a:pt x="58" y="135"/>
                    <a:pt x="58" y="135"/>
                  </a:cubicBezTo>
                  <a:cubicBezTo>
                    <a:pt x="45" y="126"/>
                    <a:pt x="37" y="112"/>
                    <a:pt x="35" y="97"/>
                  </a:cubicBezTo>
                  <a:close/>
                  <a:moveTo>
                    <a:pt x="97" y="145"/>
                  </a:moveTo>
                  <a:cubicBezTo>
                    <a:pt x="97" y="131"/>
                    <a:pt x="97" y="131"/>
                    <a:pt x="97" y="131"/>
                  </a:cubicBezTo>
                  <a:cubicBezTo>
                    <a:pt x="55" y="155"/>
                    <a:pt x="55" y="155"/>
                    <a:pt x="55" y="155"/>
                  </a:cubicBezTo>
                  <a:cubicBezTo>
                    <a:pt x="97" y="180"/>
                    <a:pt x="97" y="180"/>
                    <a:pt x="97" y="180"/>
                  </a:cubicBezTo>
                  <a:cubicBezTo>
                    <a:pt x="97" y="165"/>
                    <a:pt x="97" y="165"/>
                    <a:pt x="97" y="165"/>
                  </a:cubicBezTo>
                  <a:cubicBezTo>
                    <a:pt x="119" y="162"/>
                    <a:pt x="139" y="151"/>
                    <a:pt x="152" y="133"/>
                  </a:cubicBezTo>
                  <a:cubicBezTo>
                    <a:pt x="136" y="121"/>
                    <a:pt x="136" y="121"/>
                    <a:pt x="136" y="121"/>
                  </a:cubicBezTo>
                  <a:cubicBezTo>
                    <a:pt x="127" y="134"/>
                    <a:pt x="113" y="143"/>
                    <a:pt x="97" y="145"/>
                  </a:cubicBezTo>
                  <a:close/>
                  <a:moveTo>
                    <a:pt x="165" y="82"/>
                  </a:moveTo>
                  <a:cubicBezTo>
                    <a:pt x="163" y="61"/>
                    <a:pt x="151" y="40"/>
                    <a:pt x="133" y="28"/>
                  </a:cubicBezTo>
                  <a:cubicBezTo>
                    <a:pt x="122" y="44"/>
                    <a:pt x="122" y="44"/>
                    <a:pt x="122" y="44"/>
                  </a:cubicBezTo>
                  <a:cubicBezTo>
                    <a:pt x="135" y="53"/>
                    <a:pt x="143" y="67"/>
                    <a:pt x="145" y="82"/>
                  </a:cubicBezTo>
                  <a:cubicBezTo>
                    <a:pt x="131" y="82"/>
                    <a:pt x="131" y="82"/>
                    <a:pt x="131" y="82"/>
                  </a:cubicBezTo>
                  <a:cubicBezTo>
                    <a:pt x="156" y="125"/>
                    <a:pt x="156" y="125"/>
                    <a:pt x="156" y="125"/>
                  </a:cubicBezTo>
                  <a:cubicBezTo>
                    <a:pt x="180" y="82"/>
                    <a:pt x="180" y="82"/>
                    <a:pt x="180" y="82"/>
                  </a:cubicBezTo>
                  <a:lnTo>
                    <a:pt x="165" y="8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75482"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1FBBEE"/>
                </a:solidFill>
                <a:effectLst/>
                <a:uLnTx/>
                <a:uFillTx/>
                <a:latin typeface="Arial"/>
                <a:ea typeface="+mn-ea"/>
                <a:cs typeface="+mn-cs"/>
              </a:endParaRPr>
            </a:p>
          </p:txBody>
        </p:sp>
        <p:sp>
          <p:nvSpPr>
            <p:cNvPr id="45" name="Rectangle 44">
              <a:extLst>
                <a:ext uri="{FF2B5EF4-FFF2-40B4-BE49-F238E27FC236}">
                  <a16:creationId xmlns:a16="http://schemas.microsoft.com/office/drawing/2014/main" id="{5A328348-870D-514C-3650-D15AEFF8DF7D}"/>
                </a:ext>
              </a:extLst>
            </p:cNvPr>
            <p:cNvSpPr/>
            <p:nvPr/>
          </p:nvSpPr>
          <p:spPr bwMode="auto">
            <a:xfrm>
              <a:off x="728513" y="6593803"/>
              <a:ext cx="589308" cy="288106"/>
            </a:xfrm>
            <a:prstGeom prst="rect">
              <a:avLst/>
            </a:prstGeom>
            <a:solidFill>
              <a:schemeClr val="accent1"/>
            </a:solidFill>
            <a:ln w="1587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46" name="Rectangle 45">
              <a:extLst>
                <a:ext uri="{FF2B5EF4-FFF2-40B4-BE49-F238E27FC236}">
                  <a16:creationId xmlns:a16="http://schemas.microsoft.com/office/drawing/2014/main" id="{826CB0D0-05AC-AA43-333D-D1737998FAF4}"/>
                </a:ext>
              </a:extLst>
            </p:cNvPr>
            <p:cNvSpPr/>
            <p:nvPr/>
          </p:nvSpPr>
          <p:spPr bwMode="auto">
            <a:xfrm>
              <a:off x="1377992" y="6593803"/>
              <a:ext cx="575733" cy="289066"/>
            </a:xfrm>
            <a:prstGeom prst="rect">
              <a:avLst/>
            </a:prstGeom>
            <a:solidFill>
              <a:schemeClr val="accent1"/>
            </a:solidFill>
            <a:ln w="1587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47" name="Rectangle 46">
              <a:extLst>
                <a:ext uri="{FF2B5EF4-FFF2-40B4-BE49-F238E27FC236}">
                  <a16:creationId xmlns:a16="http://schemas.microsoft.com/office/drawing/2014/main" id="{E07CC871-8E04-9561-6B11-9C26F7CC8B6B}"/>
                </a:ext>
              </a:extLst>
            </p:cNvPr>
            <p:cNvSpPr/>
            <p:nvPr/>
          </p:nvSpPr>
          <p:spPr bwMode="auto">
            <a:xfrm>
              <a:off x="2013896" y="6593803"/>
              <a:ext cx="575733" cy="294021"/>
            </a:xfrm>
            <a:prstGeom prst="rect">
              <a:avLst/>
            </a:prstGeom>
            <a:solidFill>
              <a:schemeClr val="accent1"/>
            </a:solidFill>
            <a:ln w="1587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48" name="Rectangle 47">
              <a:extLst>
                <a:ext uri="{FF2B5EF4-FFF2-40B4-BE49-F238E27FC236}">
                  <a16:creationId xmlns:a16="http://schemas.microsoft.com/office/drawing/2014/main" id="{98B57332-70A3-CB00-4222-21E8289E3DF0}"/>
                </a:ext>
              </a:extLst>
            </p:cNvPr>
            <p:cNvSpPr/>
            <p:nvPr/>
          </p:nvSpPr>
          <p:spPr bwMode="auto">
            <a:xfrm>
              <a:off x="2649800" y="6593803"/>
              <a:ext cx="575733" cy="299198"/>
            </a:xfrm>
            <a:prstGeom prst="rect">
              <a:avLst/>
            </a:prstGeom>
            <a:solidFill>
              <a:schemeClr val="accent1"/>
            </a:solidFill>
            <a:ln w="1587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49" name="Rectangle 48">
              <a:extLst>
                <a:ext uri="{FF2B5EF4-FFF2-40B4-BE49-F238E27FC236}">
                  <a16:creationId xmlns:a16="http://schemas.microsoft.com/office/drawing/2014/main" id="{10E84F5B-E203-40D8-CFEC-C47FA350D9A8}"/>
                </a:ext>
              </a:extLst>
            </p:cNvPr>
            <p:cNvSpPr/>
            <p:nvPr/>
          </p:nvSpPr>
          <p:spPr bwMode="auto">
            <a:xfrm>
              <a:off x="7101128" y="6593803"/>
              <a:ext cx="575733" cy="294021"/>
            </a:xfrm>
            <a:prstGeom prst="rect">
              <a:avLst/>
            </a:prstGeom>
            <a:solidFill>
              <a:schemeClr val="accent1"/>
            </a:solidFill>
            <a:ln w="1587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50" name="Rectangle 49">
              <a:extLst>
                <a:ext uri="{FF2B5EF4-FFF2-40B4-BE49-F238E27FC236}">
                  <a16:creationId xmlns:a16="http://schemas.microsoft.com/office/drawing/2014/main" id="{35CE10D2-AFA0-DC72-075B-15AEACBEF681}"/>
                </a:ext>
              </a:extLst>
            </p:cNvPr>
            <p:cNvSpPr/>
            <p:nvPr/>
          </p:nvSpPr>
          <p:spPr bwMode="auto">
            <a:xfrm>
              <a:off x="6465224" y="6593803"/>
              <a:ext cx="575733" cy="294021"/>
            </a:xfrm>
            <a:prstGeom prst="rect">
              <a:avLst/>
            </a:prstGeom>
            <a:solidFill>
              <a:schemeClr val="accent1"/>
            </a:solidFill>
            <a:ln w="1587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0AC776B9-B04D-41F5-D1A8-3052EF5329E5}"/>
                </a:ext>
              </a:extLst>
            </p:cNvPr>
            <p:cNvSpPr/>
            <p:nvPr/>
          </p:nvSpPr>
          <p:spPr bwMode="auto">
            <a:xfrm>
              <a:off x="5829320" y="6593803"/>
              <a:ext cx="575733" cy="294021"/>
            </a:xfrm>
            <a:prstGeom prst="rect">
              <a:avLst/>
            </a:prstGeom>
            <a:solidFill>
              <a:schemeClr val="accent1"/>
            </a:solidFill>
            <a:ln w="1587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7F33BC4C-A44B-ED5B-92D8-329FB377AF75}"/>
                </a:ext>
              </a:extLst>
            </p:cNvPr>
            <p:cNvSpPr/>
            <p:nvPr/>
          </p:nvSpPr>
          <p:spPr bwMode="auto">
            <a:xfrm>
              <a:off x="5193416" y="6593803"/>
              <a:ext cx="575733" cy="294021"/>
            </a:xfrm>
            <a:prstGeom prst="rect">
              <a:avLst/>
            </a:prstGeom>
            <a:solidFill>
              <a:schemeClr val="accent1"/>
            </a:solidFill>
            <a:ln w="1587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C5FDDCEA-3258-E32B-1A6C-866C781BC25A}"/>
                </a:ext>
              </a:extLst>
            </p:cNvPr>
            <p:cNvSpPr/>
            <p:nvPr/>
          </p:nvSpPr>
          <p:spPr bwMode="auto">
            <a:xfrm>
              <a:off x="4557512" y="6593803"/>
              <a:ext cx="575733" cy="310068"/>
            </a:xfrm>
            <a:prstGeom prst="rect">
              <a:avLst/>
            </a:prstGeom>
            <a:solidFill>
              <a:schemeClr val="accent1"/>
            </a:solidFill>
            <a:ln w="1587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D28EDD6F-EA7E-FDC2-FDA5-77BF8559ADC3}"/>
                </a:ext>
              </a:extLst>
            </p:cNvPr>
            <p:cNvSpPr/>
            <p:nvPr/>
          </p:nvSpPr>
          <p:spPr bwMode="auto">
            <a:xfrm>
              <a:off x="3921608" y="6593803"/>
              <a:ext cx="575733" cy="294096"/>
            </a:xfrm>
            <a:prstGeom prst="rect">
              <a:avLst/>
            </a:prstGeom>
            <a:solidFill>
              <a:schemeClr val="accent1"/>
            </a:solidFill>
            <a:ln w="1587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596459D1-2255-393A-AB8F-45B781EAF788}"/>
                </a:ext>
              </a:extLst>
            </p:cNvPr>
            <p:cNvSpPr/>
            <p:nvPr/>
          </p:nvSpPr>
          <p:spPr bwMode="auto">
            <a:xfrm>
              <a:off x="3285704" y="6593803"/>
              <a:ext cx="575733" cy="299198"/>
            </a:xfrm>
            <a:prstGeom prst="rect">
              <a:avLst/>
            </a:prstGeom>
            <a:solidFill>
              <a:schemeClr val="accent1"/>
            </a:solidFill>
            <a:ln w="1587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56" name="Rectangle 55">
              <a:extLst>
                <a:ext uri="{FF2B5EF4-FFF2-40B4-BE49-F238E27FC236}">
                  <a16:creationId xmlns:a16="http://schemas.microsoft.com/office/drawing/2014/main" id="{20D46BC6-FEF1-CD31-F515-A7C9C81E7B20}"/>
                </a:ext>
              </a:extLst>
            </p:cNvPr>
            <p:cNvSpPr/>
            <p:nvPr/>
          </p:nvSpPr>
          <p:spPr bwMode="auto">
            <a:xfrm>
              <a:off x="8372934" y="6593803"/>
              <a:ext cx="575733" cy="294021"/>
            </a:xfrm>
            <a:prstGeom prst="rect">
              <a:avLst/>
            </a:prstGeom>
            <a:solidFill>
              <a:schemeClr val="accent1"/>
            </a:solidFill>
            <a:ln w="1587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sp>
          <p:nvSpPr>
            <p:cNvPr id="57" name="Rectangle 56">
              <a:extLst>
                <a:ext uri="{FF2B5EF4-FFF2-40B4-BE49-F238E27FC236}">
                  <a16:creationId xmlns:a16="http://schemas.microsoft.com/office/drawing/2014/main" id="{2BDC28E6-E4AA-A72B-6AC2-FAC97BFC37C1}"/>
                </a:ext>
              </a:extLst>
            </p:cNvPr>
            <p:cNvSpPr/>
            <p:nvPr/>
          </p:nvSpPr>
          <p:spPr bwMode="auto">
            <a:xfrm>
              <a:off x="7737032" y="6593803"/>
              <a:ext cx="575733" cy="294021"/>
            </a:xfrm>
            <a:prstGeom prst="rect">
              <a:avLst/>
            </a:prstGeom>
            <a:solidFill>
              <a:schemeClr val="accent1"/>
            </a:solidFill>
            <a:ln w="1587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ctr" defTabSz="975482" rtl="0" eaLnBrk="1" fontAlgn="auto" latinLnBrk="0" hangingPunct="1">
                <a:lnSpc>
                  <a:spcPct val="100000"/>
                </a:lnSpc>
                <a:spcBef>
                  <a:spcPts val="0"/>
                </a:spcBef>
                <a:spcAft>
                  <a:spcPts val="0"/>
                </a:spcAft>
                <a:buClrTx/>
                <a:buSzTx/>
                <a:buFontTx/>
                <a:buNone/>
                <a:tabLst/>
                <a:defRPr/>
              </a:pPr>
              <a:endParaRPr kumimoji="0" lang="en-GB" sz="750" b="0" i="0" u="none" strike="noStrike" kern="1200" cap="none" spc="0" normalizeH="0" baseline="0" noProof="0">
                <a:ln>
                  <a:noFill/>
                </a:ln>
                <a:solidFill>
                  <a:srgbClr val="7F7F7F">
                    <a:lumMod val="50000"/>
                  </a:srgbClr>
                </a:solidFill>
                <a:effectLst/>
                <a:uLnTx/>
                <a:uFillTx/>
                <a:latin typeface="Arial"/>
                <a:ea typeface="+mn-ea"/>
                <a:cs typeface="+mn-cs"/>
              </a:endParaRPr>
            </a:p>
          </p:txBody>
        </p:sp>
      </p:grpSp>
    </p:spTree>
    <p:extLst>
      <p:ext uri="{BB962C8B-B14F-4D97-AF65-F5344CB8AC3E}">
        <p14:creationId xmlns:p14="http://schemas.microsoft.com/office/powerpoint/2010/main" val="967410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18AAE2D4-8FC8-A6D0-1BCD-0B0E9E7BA12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43" progId="TCLayout.ActiveDocument.1">
                  <p:embed/>
                </p:oleObj>
              </mc:Choice>
              <mc:Fallback>
                <p:oleObj name="think-cell Slide" r:id="rId4" imgW="345" imgH="343" progId="TCLayout.ActiveDocument.1">
                  <p:embed/>
                  <p:pic>
                    <p:nvPicPr>
                      <p:cNvPr id="5" name="think-cell data - do not delete" hidden="1">
                        <a:extLst>
                          <a:ext uri="{FF2B5EF4-FFF2-40B4-BE49-F238E27FC236}">
                            <a16:creationId xmlns:a16="http://schemas.microsoft.com/office/drawing/2014/main" id="{18AAE2D4-8FC8-A6D0-1BCD-0B0E9E7BA12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3417244-E631-B8D8-377F-33AC283FF64C}"/>
              </a:ext>
            </a:extLst>
          </p:cNvPr>
          <p:cNvSpPr>
            <a:spLocks noGrp="1"/>
          </p:cNvSpPr>
          <p:nvPr>
            <p:ph type="title"/>
          </p:nvPr>
        </p:nvSpPr>
        <p:spPr/>
        <p:txBody>
          <a:bodyPr vert="horz"/>
          <a:lstStyle/>
          <a:p>
            <a:r>
              <a:rPr lang="en-US" dirty="0"/>
              <a:t>Key theme 1 – Responsibility: “Do no harm”</a:t>
            </a:r>
          </a:p>
        </p:txBody>
      </p:sp>
      <p:sp>
        <p:nvSpPr>
          <p:cNvPr id="8" name="Content Placeholder 2">
            <a:extLst>
              <a:ext uri="{FF2B5EF4-FFF2-40B4-BE49-F238E27FC236}">
                <a16:creationId xmlns:a16="http://schemas.microsoft.com/office/drawing/2014/main" id="{06C153A4-5AB3-DFC6-C1D9-4B4AB4F37A5A}"/>
              </a:ext>
            </a:extLst>
          </p:cNvPr>
          <p:cNvSpPr txBox="1">
            <a:spLocks/>
          </p:cNvSpPr>
          <p:nvPr/>
        </p:nvSpPr>
        <p:spPr>
          <a:xfrm>
            <a:off x="255211" y="2847942"/>
            <a:ext cx="4795666" cy="4211637"/>
          </a:xfrm>
          <a:prstGeom prst="rect">
            <a:avLst/>
          </a:prstGeom>
        </p:spPr>
        <p:txBody>
          <a:bodyPr vert="horz" lIns="0" tIns="0" rIns="0" bIns="0" rtlCol="0">
            <a:noAutofit/>
          </a:bodyPr>
          <a:lstStyle>
            <a:lvl1pPr marL="233363" indent="-233363" algn="l" defTabSz="975482" rtl="0" eaLnBrk="1" latinLnBrk="0" hangingPunct="1">
              <a:lnSpc>
                <a:spcPct val="114000"/>
              </a:lnSpc>
              <a:spcBef>
                <a:spcPts val="0"/>
              </a:spcBef>
              <a:buClr>
                <a:schemeClr val="tx1"/>
              </a:buClr>
              <a:buSzPct val="120000"/>
              <a:buFont typeface="Arial" panose="020B0604020202020204" pitchFamily="34" charset="0"/>
              <a:buChar char="•"/>
              <a:defRPr lang="en-US" sz="1600" b="0" kern="1200">
                <a:solidFill>
                  <a:schemeClr val="bg2">
                    <a:lumMod val="50000"/>
                  </a:schemeClr>
                </a:solidFill>
                <a:latin typeface="Arial" panose="020B0604020202020204" pitchFamily="34" charset="0"/>
                <a:ea typeface="+mn-ea"/>
                <a:cs typeface="+mn-cs"/>
              </a:defRPr>
            </a:lvl1pPr>
            <a:lvl2pPr marL="457200" indent="-223838" algn="l" defTabSz="975482" rtl="0" eaLnBrk="1" latinLnBrk="0" hangingPunct="1">
              <a:lnSpc>
                <a:spcPct val="114000"/>
              </a:lnSpc>
              <a:spcBef>
                <a:spcPts val="0"/>
              </a:spcBef>
              <a:buClr>
                <a:schemeClr val="tx1"/>
              </a:buClr>
              <a:buSzPct val="120000"/>
              <a:buFont typeface="Arial" panose="020B0604020202020204" pitchFamily="34" charset="0"/>
              <a:buChar char="–"/>
              <a:defRPr sz="1600" kern="1200">
                <a:solidFill>
                  <a:schemeClr val="bg2">
                    <a:lumMod val="50000"/>
                  </a:schemeClr>
                </a:solidFill>
                <a:latin typeface="Arial" panose="020B0604020202020204" pitchFamily="34" charset="0"/>
                <a:ea typeface="+mn-ea"/>
                <a:cs typeface="+mn-cs"/>
              </a:defRPr>
            </a:lvl2pPr>
            <a:lvl3pPr marL="914400" indent="-228600" algn="l" defTabSz="975482" rtl="0" eaLnBrk="1" latinLnBrk="0" hangingPunct="1">
              <a:lnSpc>
                <a:spcPct val="114000"/>
              </a:lnSpc>
              <a:spcBef>
                <a:spcPts val="0"/>
              </a:spcBef>
              <a:buClr>
                <a:schemeClr val="tx1"/>
              </a:buClr>
              <a:buSzPct val="120000"/>
              <a:buFont typeface="Arial" panose="020B0604020202020204" pitchFamily="34" charset="0"/>
              <a:buChar char="–"/>
              <a:defRPr sz="1600" kern="1200">
                <a:solidFill>
                  <a:schemeClr val="bg2">
                    <a:lumMod val="50000"/>
                  </a:schemeClr>
                </a:solidFill>
                <a:latin typeface="Arial" panose="020B0604020202020204" pitchFamily="34" charset="0"/>
                <a:ea typeface="+mn-ea"/>
                <a:cs typeface="+mn-cs"/>
              </a:defRPr>
            </a:lvl3pPr>
            <a:lvl4pPr marL="1707093" indent="-243870" algn="l" defTabSz="975482" rtl="0" eaLnBrk="1" latinLnBrk="0" hangingPunct="1">
              <a:spcBef>
                <a:spcPct val="20000"/>
              </a:spcBef>
              <a:buFont typeface="Arial" panose="020B0604020202020204" pitchFamily="34" charset="0"/>
              <a:buChar char="–"/>
              <a:defRPr sz="1700" kern="1200">
                <a:solidFill>
                  <a:schemeClr val="bg2">
                    <a:lumMod val="50000"/>
                  </a:schemeClr>
                </a:solidFill>
                <a:latin typeface="Arial" panose="020B0604020202020204" pitchFamily="34" charset="0"/>
                <a:ea typeface="+mn-ea"/>
                <a:cs typeface="+mn-cs"/>
              </a:defRPr>
            </a:lvl4pPr>
            <a:lvl5pPr marL="2194834" indent="-243870" algn="l" defTabSz="975482" rtl="0" eaLnBrk="1" latinLnBrk="0" hangingPunct="1">
              <a:spcBef>
                <a:spcPct val="20000"/>
              </a:spcBef>
              <a:buFont typeface="Arial" panose="020B0604020202020204" pitchFamily="34" charset="0"/>
              <a:buChar char="»"/>
              <a:defRPr sz="1700" kern="1200">
                <a:solidFill>
                  <a:schemeClr val="bg2">
                    <a:lumMod val="50000"/>
                  </a:schemeClr>
                </a:solidFill>
                <a:latin typeface="Arial" panose="020B0604020202020204" pitchFamily="34" charset="0"/>
                <a:ea typeface="+mn-ea"/>
                <a:cs typeface="+mn-cs"/>
              </a:defRPr>
            </a:lvl5pPr>
            <a:lvl6pPr marL="2682575" indent="-243870" algn="l" defTabSz="97548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70316" indent="-243870" algn="l" defTabSz="97548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58057" indent="-243870" algn="l" defTabSz="97548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45798" indent="-243870" algn="l" defTabSz="97548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a:lstStyle>
          <a:p>
            <a:r>
              <a:rPr lang="en-US" sz="2200" dirty="0">
                <a:latin typeface="+mn-lt"/>
              </a:rPr>
              <a:t>Ongoing vigilance on risk</a:t>
            </a:r>
          </a:p>
          <a:p>
            <a:pPr lvl="1"/>
            <a:r>
              <a:rPr lang="en-US" sz="1800" dirty="0">
                <a:latin typeface="+mn-lt"/>
              </a:rPr>
              <a:t>Wastewater and hazardous waste</a:t>
            </a:r>
          </a:p>
          <a:p>
            <a:pPr lvl="1"/>
            <a:r>
              <a:rPr lang="en-US" sz="1800" dirty="0">
                <a:latin typeface="+mn-lt"/>
              </a:rPr>
              <a:t>Oversight and technical assistance</a:t>
            </a:r>
          </a:p>
          <a:p>
            <a:pPr marL="0" indent="0">
              <a:buFont typeface="Arial" panose="020B0604020202020204" pitchFamily="34" charset="0"/>
              <a:buNone/>
            </a:pPr>
            <a:endParaRPr lang="en-US" sz="1800" dirty="0">
              <a:latin typeface="+mn-lt"/>
            </a:endParaRPr>
          </a:p>
          <a:p>
            <a:pPr lvl="1"/>
            <a:endParaRPr lang="en-US" sz="1800" dirty="0">
              <a:latin typeface="+mn-lt"/>
            </a:endParaRPr>
          </a:p>
          <a:p>
            <a:r>
              <a:rPr lang="en-US" sz="2200" dirty="0">
                <a:latin typeface="+mn-lt"/>
              </a:rPr>
              <a:t>Responsible liquidation processes</a:t>
            </a:r>
          </a:p>
          <a:p>
            <a:pPr lvl="1"/>
            <a:r>
              <a:rPr lang="en-US" sz="1800" dirty="0">
                <a:latin typeface="+mn-lt"/>
              </a:rPr>
              <a:t>Planning and preparation during sustainment phase</a:t>
            </a:r>
          </a:p>
          <a:p>
            <a:endParaRPr lang="en-US" dirty="0">
              <a:latin typeface="+mn-lt"/>
            </a:endParaRPr>
          </a:p>
          <a:p>
            <a:endParaRPr lang="en-US" dirty="0">
              <a:latin typeface="+mn-lt"/>
            </a:endParaRPr>
          </a:p>
        </p:txBody>
      </p:sp>
      <p:pic>
        <p:nvPicPr>
          <p:cNvPr id="9" name="Picture 8" descr="A picture containing outdoor, ground, trash&#10;&#10;Description automatically generated">
            <a:extLst>
              <a:ext uri="{FF2B5EF4-FFF2-40B4-BE49-F238E27FC236}">
                <a16:creationId xmlns:a16="http://schemas.microsoft.com/office/drawing/2014/main" id="{ECB36CCC-C365-4AC2-68F2-1BB631DBFF47}"/>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5215081" y="2826676"/>
            <a:ext cx="4297093" cy="3222821"/>
          </a:xfrm>
          <a:prstGeom prst="rect">
            <a:avLst/>
          </a:prstGeom>
        </p:spPr>
      </p:pic>
    </p:spTree>
    <p:extLst>
      <p:ext uri="{BB962C8B-B14F-4D97-AF65-F5344CB8AC3E}">
        <p14:creationId xmlns:p14="http://schemas.microsoft.com/office/powerpoint/2010/main" val="3930428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5E7C960-038D-ECE0-B8CA-7CB2236AA3A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43" progId="TCLayout.ActiveDocument.1">
                  <p:embed/>
                </p:oleObj>
              </mc:Choice>
              <mc:Fallback>
                <p:oleObj name="think-cell Slide" r:id="rId4" imgW="345" imgH="343" progId="TCLayout.ActiveDocument.1">
                  <p:embed/>
                  <p:pic>
                    <p:nvPicPr>
                      <p:cNvPr id="5" name="think-cell data - do not delete" hidden="1">
                        <a:extLst>
                          <a:ext uri="{FF2B5EF4-FFF2-40B4-BE49-F238E27FC236}">
                            <a16:creationId xmlns:a16="http://schemas.microsoft.com/office/drawing/2014/main" id="{25E7C960-038D-ECE0-B8CA-7CB2236AA3A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Content Placeholder 2">
            <a:extLst>
              <a:ext uri="{FF2B5EF4-FFF2-40B4-BE49-F238E27FC236}">
                <a16:creationId xmlns:a16="http://schemas.microsoft.com/office/drawing/2014/main" id="{626669D2-F397-9B98-1ECA-0BAA5BC01488}"/>
              </a:ext>
            </a:extLst>
          </p:cNvPr>
          <p:cNvSpPr txBox="1">
            <a:spLocks/>
          </p:cNvSpPr>
          <p:nvPr/>
        </p:nvSpPr>
        <p:spPr>
          <a:xfrm>
            <a:off x="255211" y="1960563"/>
            <a:ext cx="5627429" cy="4211638"/>
          </a:xfrm>
          <a:prstGeom prst="rect">
            <a:avLst/>
          </a:prstGeom>
        </p:spPr>
        <p:txBody>
          <a:bodyPr vert="horz" lIns="0" tIns="0" rIns="0" bIns="0" rtlCol="0">
            <a:noAutofit/>
          </a:bodyPr>
          <a:lstStyle>
            <a:lvl1pPr marL="234950" indent="-234950" algn="l" defTabSz="975482" rtl="0" eaLnBrk="1" latinLnBrk="0" hangingPunct="1">
              <a:lnSpc>
                <a:spcPct val="114000"/>
              </a:lnSpc>
              <a:spcBef>
                <a:spcPts val="0"/>
              </a:spcBef>
              <a:buClr>
                <a:schemeClr val="tx1"/>
              </a:buClr>
              <a:buSzPct val="120000"/>
              <a:buFont typeface="Arial" panose="020B0604020202020204" pitchFamily="34" charset="0"/>
              <a:buChar char="•"/>
              <a:defRPr lang="en-US" sz="1600" b="0" kern="1200" dirty="0">
                <a:solidFill>
                  <a:schemeClr val="bg2">
                    <a:lumMod val="50000"/>
                  </a:schemeClr>
                </a:solidFill>
                <a:latin typeface="Arial" panose="020B0604020202020204" pitchFamily="34" charset="0"/>
                <a:ea typeface="+mn-ea"/>
                <a:cs typeface="+mn-cs"/>
              </a:defRPr>
            </a:lvl1pPr>
            <a:lvl2pPr marL="457200" indent="-222250" algn="l" defTabSz="975482" rtl="0" eaLnBrk="1" latinLnBrk="0" hangingPunct="1">
              <a:lnSpc>
                <a:spcPct val="114000"/>
              </a:lnSpc>
              <a:spcBef>
                <a:spcPts val="0"/>
              </a:spcBef>
              <a:buClr>
                <a:schemeClr val="tx1"/>
              </a:buClr>
              <a:buSzPct val="120000"/>
              <a:buFont typeface="Arial" panose="020B0604020202020204" pitchFamily="34" charset="0"/>
              <a:buChar char="–"/>
              <a:defRPr sz="1600" kern="1200">
                <a:solidFill>
                  <a:schemeClr val="bg2">
                    <a:lumMod val="50000"/>
                  </a:schemeClr>
                </a:solidFill>
                <a:latin typeface="Arial" panose="020B0604020202020204" pitchFamily="34" charset="0"/>
                <a:ea typeface="+mn-ea"/>
                <a:cs typeface="+mn-cs"/>
              </a:defRPr>
            </a:lvl2pPr>
            <a:lvl3pPr marL="914400" indent="-228600" algn="l" defTabSz="975482" rtl="0" eaLnBrk="1" latinLnBrk="0" hangingPunct="1">
              <a:lnSpc>
                <a:spcPct val="114000"/>
              </a:lnSpc>
              <a:spcBef>
                <a:spcPts val="0"/>
              </a:spcBef>
              <a:buClr>
                <a:schemeClr val="tx1"/>
              </a:buClr>
              <a:buSzPct val="120000"/>
              <a:buFont typeface="Arial" panose="020B0604020202020204" pitchFamily="34" charset="0"/>
              <a:buChar char="–"/>
              <a:defRPr sz="1600" kern="1200">
                <a:solidFill>
                  <a:schemeClr val="bg2">
                    <a:lumMod val="50000"/>
                  </a:schemeClr>
                </a:solidFill>
                <a:latin typeface="Arial" panose="020B0604020202020204" pitchFamily="34" charset="0"/>
                <a:ea typeface="+mn-ea"/>
                <a:cs typeface="+mn-cs"/>
              </a:defRPr>
            </a:lvl3pPr>
            <a:lvl4pPr marL="1707093" indent="-243870" algn="l" defTabSz="975482" rtl="0" eaLnBrk="1" latinLnBrk="0" hangingPunct="1">
              <a:spcBef>
                <a:spcPct val="20000"/>
              </a:spcBef>
              <a:buFont typeface="Arial" panose="020B0604020202020204" pitchFamily="34" charset="0"/>
              <a:buChar char="–"/>
              <a:defRPr sz="1700" kern="1200">
                <a:solidFill>
                  <a:schemeClr val="bg2">
                    <a:lumMod val="50000"/>
                  </a:schemeClr>
                </a:solidFill>
                <a:latin typeface="Arial" panose="020B0604020202020204" pitchFamily="34" charset="0"/>
                <a:ea typeface="+mn-ea"/>
                <a:cs typeface="+mn-cs"/>
              </a:defRPr>
            </a:lvl4pPr>
            <a:lvl5pPr marL="2194834" indent="-243870" algn="l" defTabSz="975482" rtl="0" eaLnBrk="1" latinLnBrk="0" hangingPunct="1">
              <a:spcBef>
                <a:spcPct val="20000"/>
              </a:spcBef>
              <a:buFont typeface="Arial" panose="020B0604020202020204" pitchFamily="34" charset="0"/>
              <a:buChar char="»"/>
              <a:defRPr sz="1700" kern="1200">
                <a:solidFill>
                  <a:schemeClr val="bg2">
                    <a:lumMod val="50000"/>
                  </a:schemeClr>
                </a:solidFill>
                <a:latin typeface="Arial" panose="020B0604020202020204" pitchFamily="34" charset="0"/>
                <a:ea typeface="+mn-ea"/>
                <a:cs typeface="+mn-cs"/>
              </a:defRPr>
            </a:lvl5pPr>
            <a:lvl6pPr marL="2682575" indent="-243870" algn="l" defTabSz="97548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70316" indent="-243870" algn="l" defTabSz="97548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58057" indent="-243870" algn="l" defTabSz="97548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45798" indent="-243870" algn="l" defTabSz="97548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a:lstStyle>
          <a:p>
            <a:r>
              <a:rPr lang="en-US" sz="1800" b="1">
                <a:latin typeface="+mn-lt"/>
              </a:rPr>
              <a:t>Accelerated renewables transition</a:t>
            </a:r>
          </a:p>
          <a:p>
            <a:pPr lvl="1"/>
            <a:r>
              <a:rPr lang="en-US">
                <a:latin typeface="+mn-lt"/>
              </a:rPr>
              <a:t>UNOE: outsourcing, inside the fence, grid connections</a:t>
            </a:r>
          </a:p>
          <a:p>
            <a:pPr lvl="1"/>
            <a:r>
              <a:rPr lang="en-US">
                <a:latin typeface="+mn-lt"/>
              </a:rPr>
              <a:t>COE: deployment of solar photovoltaic</a:t>
            </a:r>
          </a:p>
          <a:p>
            <a:pPr marL="234950" lvl="1" indent="0">
              <a:buNone/>
            </a:pPr>
            <a:endParaRPr lang="en-US" sz="1400">
              <a:latin typeface="+mn-lt"/>
            </a:endParaRPr>
          </a:p>
          <a:p>
            <a:r>
              <a:rPr lang="en-US" sz="1800" b="1">
                <a:latin typeface="+mn-lt"/>
              </a:rPr>
              <a:t>Reduced consumption</a:t>
            </a:r>
          </a:p>
          <a:p>
            <a:pPr lvl="1"/>
            <a:r>
              <a:rPr lang="en-US">
                <a:latin typeface="+mn-lt"/>
              </a:rPr>
              <a:t>Energy efficiency</a:t>
            </a:r>
          </a:p>
          <a:p>
            <a:pPr lvl="1"/>
            <a:r>
              <a:rPr lang="en-US">
                <a:latin typeface="+mn-lt"/>
              </a:rPr>
              <a:t>Energy and water conservation</a:t>
            </a:r>
          </a:p>
          <a:p>
            <a:pPr lvl="1"/>
            <a:r>
              <a:rPr lang="en-US">
                <a:latin typeface="+mn-lt"/>
              </a:rPr>
              <a:t>Reduction of waste generation – including single-use plastics</a:t>
            </a:r>
          </a:p>
          <a:p>
            <a:pPr lvl="1"/>
            <a:r>
              <a:rPr lang="en-US">
                <a:latin typeface="+mn-lt"/>
              </a:rPr>
              <a:t>Stock management </a:t>
            </a:r>
          </a:p>
          <a:p>
            <a:endParaRPr lang="en-US" sz="1800">
              <a:latin typeface="+mn-lt"/>
            </a:endParaRPr>
          </a:p>
          <a:p>
            <a:r>
              <a:rPr lang="en-US" sz="1800" b="1">
                <a:latin typeface="+mn-lt"/>
              </a:rPr>
              <a:t>Mission-set targets</a:t>
            </a:r>
          </a:p>
          <a:p>
            <a:pPr lvl="1"/>
            <a:r>
              <a:rPr lang="en-US">
                <a:latin typeface="+mn-lt"/>
              </a:rPr>
              <a:t>Based on multi-year plans</a:t>
            </a:r>
          </a:p>
          <a:p>
            <a:pPr lvl="1"/>
            <a:r>
              <a:rPr lang="en-US">
                <a:latin typeface="+mn-lt"/>
              </a:rPr>
              <a:t>Agreed with Member States through budgetary process</a:t>
            </a:r>
          </a:p>
        </p:txBody>
      </p:sp>
      <p:sp>
        <p:nvSpPr>
          <p:cNvPr id="2" name="Title 1">
            <a:extLst>
              <a:ext uri="{FF2B5EF4-FFF2-40B4-BE49-F238E27FC236}">
                <a16:creationId xmlns:a16="http://schemas.microsoft.com/office/drawing/2014/main" id="{163AFCCE-45BB-B3C5-8669-4F7237BE2ABC}"/>
              </a:ext>
            </a:extLst>
          </p:cNvPr>
          <p:cNvSpPr>
            <a:spLocks noGrp="1"/>
          </p:cNvSpPr>
          <p:nvPr>
            <p:ph type="title"/>
          </p:nvPr>
        </p:nvSpPr>
        <p:spPr/>
        <p:txBody>
          <a:bodyPr vert="horz"/>
          <a:lstStyle/>
          <a:p>
            <a:r>
              <a:rPr lang="en-US" dirty="0"/>
              <a:t>Key theme 2 – Increase ambition</a:t>
            </a:r>
          </a:p>
        </p:txBody>
      </p:sp>
      <p:pic>
        <p:nvPicPr>
          <p:cNvPr id="6" name="Picture 5">
            <a:extLst>
              <a:ext uri="{FF2B5EF4-FFF2-40B4-BE49-F238E27FC236}">
                <a16:creationId xmlns:a16="http://schemas.microsoft.com/office/drawing/2014/main" id="{1D624397-D4ED-EB7F-3902-38F3F961D7A9}"/>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bwMode="auto">
          <a:xfrm>
            <a:off x="6255292" y="1960563"/>
            <a:ext cx="3256882" cy="1918585"/>
          </a:xfrm>
          <a:prstGeom prst="rect">
            <a:avLst/>
          </a:prstGeom>
          <a:noFill/>
          <a:ln>
            <a:noFill/>
          </a:ln>
        </p:spPr>
      </p:pic>
      <p:pic>
        <p:nvPicPr>
          <p:cNvPr id="10" name="Picture 9" descr="A hose attached to a sign&#10;&#10;Description automatically generated with low confidence">
            <a:extLst>
              <a:ext uri="{FF2B5EF4-FFF2-40B4-BE49-F238E27FC236}">
                <a16:creationId xmlns:a16="http://schemas.microsoft.com/office/drawing/2014/main" id="{F57E3F09-E547-9935-6A7A-37580367D678}"/>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a:stretch/>
        </p:blipFill>
        <p:spPr>
          <a:xfrm>
            <a:off x="6255291" y="4253616"/>
            <a:ext cx="3256881" cy="1918585"/>
          </a:xfrm>
          <a:prstGeom prst="rect">
            <a:avLst/>
          </a:prstGeom>
        </p:spPr>
      </p:pic>
    </p:spTree>
    <p:extLst>
      <p:ext uri="{BB962C8B-B14F-4D97-AF65-F5344CB8AC3E}">
        <p14:creationId xmlns:p14="http://schemas.microsoft.com/office/powerpoint/2010/main" val="1142296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5E7C960-038D-ECE0-B8CA-7CB2236AA3A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43" progId="TCLayout.ActiveDocument.1">
                  <p:embed/>
                </p:oleObj>
              </mc:Choice>
              <mc:Fallback>
                <p:oleObj name="think-cell Slide" r:id="rId4" imgW="345" imgH="343" progId="TCLayout.ActiveDocument.1">
                  <p:embed/>
                  <p:pic>
                    <p:nvPicPr>
                      <p:cNvPr id="5" name="think-cell data - do not delete" hidden="1">
                        <a:extLst>
                          <a:ext uri="{FF2B5EF4-FFF2-40B4-BE49-F238E27FC236}">
                            <a16:creationId xmlns:a16="http://schemas.microsoft.com/office/drawing/2014/main" id="{25E7C960-038D-ECE0-B8CA-7CB2236AA3A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Content Placeholder 2">
            <a:extLst>
              <a:ext uri="{FF2B5EF4-FFF2-40B4-BE49-F238E27FC236}">
                <a16:creationId xmlns:a16="http://schemas.microsoft.com/office/drawing/2014/main" id="{A8DEAAED-BA15-0107-6D21-E55FC832B264}"/>
              </a:ext>
            </a:extLst>
          </p:cNvPr>
          <p:cNvSpPr>
            <a:spLocks noGrp="1"/>
          </p:cNvSpPr>
          <p:nvPr>
            <p:ph idx="1"/>
          </p:nvPr>
        </p:nvSpPr>
        <p:spPr>
          <a:xfrm>
            <a:off x="255211" y="1960563"/>
            <a:ext cx="6164839" cy="4207633"/>
          </a:xfrm>
        </p:spPr>
        <p:txBody>
          <a:bodyPr/>
          <a:lstStyle/>
          <a:p>
            <a:pPr marL="234950" lvl="1" indent="-234950">
              <a:lnSpc>
                <a:spcPct val="100000"/>
              </a:lnSpc>
              <a:buFont typeface="Arial" panose="020B0604020202020204" pitchFamily="34" charset="0"/>
              <a:buChar char="•"/>
            </a:pPr>
            <a:r>
              <a:rPr lang="en-US" dirty="0">
                <a:latin typeface="+mn-lt"/>
              </a:rPr>
              <a:t>Leverage ~360 million USD spent by peace operations on infrastructure and facilities annually</a:t>
            </a:r>
          </a:p>
          <a:p>
            <a:pPr lvl="1" indent="-222250"/>
            <a:r>
              <a:rPr lang="en-US" dirty="0">
                <a:latin typeface="+mn-lt"/>
              </a:rPr>
              <a:t>Put in place concrete measures to enable the progressive handover and knowledge transfer</a:t>
            </a:r>
          </a:p>
          <a:p>
            <a:pPr marL="0" lvl="1" indent="0">
              <a:lnSpc>
                <a:spcPct val="100000"/>
              </a:lnSpc>
              <a:spcAft>
                <a:spcPts val="600"/>
              </a:spcAft>
              <a:buNone/>
            </a:pPr>
            <a:endParaRPr lang="en-US" sz="1800" dirty="0">
              <a:latin typeface="+mn-lt"/>
            </a:endParaRPr>
          </a:p>
          <a:p>
            <a:pPr marL="234950" lvl="1" indent="-234950">
              <a:lnSpc>
                <a:spcPct val="100000"/>
              </a:lnSpc>
              <a:spcAft>
                <a:spcPts val="600"/>
              </a:spcAft>
              <a:buFont typeface="Arial" panose="020B0604020202020204" pitchFamily="34" charset="0"/>
              <a:buChar char="•"/>
            </a:pPr>
            <a:r>
              <a:rPr lang="en-US" dirty="0">
                <a:latin typeface="+mn-lt"/>
              </a:rPr>
              <a:t>Develop operational guidance and training</a:t>
            </a:r>
          </a:p>
          <a:p>
            <a:pPr lvl="1" indent="-222250"/>
            <a:r>
              <a:rPr lang="en-US" dirty="0">
                <a:latin typeface="+mn-lt"/>
              </a:rPr>
              <a:t>Focus on physical footprint: construction, accommodation, wastewater treatment, energy and waste management facilities etc.</a:t>
            </a:r>
          </a:p>
          <a:p>
            <a:endParaRPr lang="en-US" sz="1800" dirty="0">
              <a:latin typeface="+mn-lt"/>
            </a:endParaRPr>
          </a:p>
          <a:p>
            <a:r>
              <a:rPr lang="en-US" dirty="0">
                <a:latin typeface="+mn-lt"/>
              </a:rPr>
              <a:t>Partner with host countries</a:t>
            </a:r>
          </a:p>
          <a:p>
            <a:pPr lvl="1" indent="-222250"/>
            <a:r>
              <a:rPr lang="en-US" dirty="0">
                <a:latin typeface="+mn-lt"/>
              </a:rPr>
              <a:t>Build capacity of the host community to operate and maintain infrastructure and facilities, and encourage home-grown solutions</a:t>
            </a:r>
          </a:p>
          <a:p>
            <a:pPr marL="233362" lvl="1" indent="0">
              <a:lnSpc>
                <a:spcPct val="100000"/>
              </a:lnSpc>
              <a:buNone/>
            </a:pPr>
            <a:endParaRPr lang="en-US" dirty="0">
              <a:latin typeface="+mn-lt"/>
            </a:endParaRPr>
          </a:p>
        </p:txBody>
      </p:sp>
      <p:sp>
        <p:nvSpPr>
          <p:cNvPr id="2" name="Title 1">
            <a:extLst>
              <a:ext uri="{FF2B5EF4-FFF2-40B4-BE49-F238E27FC236}">
                <a16:creationId xmlns:a16="http://schemas.microsoft.com/office/drawing/2014/main" id="{163AFCCE-45BB-B3C5-8669-4F7237BE2ABC}"/>
              </a:ext>
            </a:extLst>
          </p:cNvPr>
          <p:cNvSpPr>
            <a:spLocks noGrp="1"/>
          </p:cNvSpPr>
          <p:nvPr>
            <p:ph type="title"/>
          </p:nvPr>
        </p:nvSpPr>
        <p:spPr>
          <a:xfrm>
            <a:off x="255211" y="879664"/>
            <a:ext cx="9256963" cy="796736"/>
          </a:xfrm>
        </p:spPr>
        <p:txBody>
          <a:bodyPr vert="horz"/>
          <a:lstStyle/>
          <a:p>
            <a:r>
              <a:rPr lang="en-US" dirty="0"/>
              <a:t>Key theme 3 – Leave a positive legacy</a:t>
            </a:r>
          </a:p>
        </p:txBody>
      </p:sp>
      <p:pic>
        <p:nvPicPr>
          <p:cNvPr id="6" name="Picture 5" descr="A picture containing clothing, human face, person, person&#10;&#10;Description automatically generated">
            <a:extLst>
              <a:ext uri="{FF2B5EF4-FFF2-40B4-BE49-F238E27FC236}">
                <a16:creationId xmlns:a16="http://schemas.microsoft.com/office/drawing/2014/main" id="{B2A4A9C1-E339-6AE8-E2F0-7D78D399C2E4}"/>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6707885" y="3388091"/>
            <a:ext cx="2804289" cy="1624151"/>
          </a:xfrm>
          <a:prstGeom prst="rect">
            <a:avLst/>
          </a:prstGeom>
        </p:spPr>
      </p:pic>
    </p:spTree>
    <p:extLst>
      <p:ext uri="{BB962C8B-B14F-4D97-AF65-F5344CB8AC3E}">
        <p14:creationId xmlns:p14="http://schemas.microsoft.com/office/powerpoint/2010/main" val="2858589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1F08B-D151-4D2D-8244-E7EB89D96796}"/>
              </a:ext>
            </a:extLst>
          </p:cNvPr>
          <p:cNvSpPr>
            <a:spLocks noGrp="1"/>
          </p:cNvSpPr>
          <p:nvPr>
            <p:ph type="title"/>
          </p:nvPr>
        </p:nvSpPr>
        <p:spPr/>
        <p:txBody>
          <a:bodyPr/>
          <a:lstStyle/>
          <a:p>
            <a:r>
              <a:rPr lang="en-US" dirty="0"/>
              <a:t>Responsible environmental management practices</a:t>
            </a:r>
            <a:br>
              <a:rPr lang="en-US" dirty="0"/>
            </a:br>
            <a:r>
              <a:rPr lang="en-US" dirty="0"/>
              <a:t>Military unit level</a:t>
            </a:r>
          </a:p>
        </p:txBody>
      </p:sp>
      <p:sp>
        <p:nvSpPr>
          <p:cNvPr id="3" name="TextBox 2">
            <a:extLst>
              <a:ext uri="{FF2B5EF4-FFF2-40B4-BE49-F238E27FC236}">
                <a16:creationId xmlns:a16="http://schemas.microsoft.com/office/drawing/2014/main" id="{86C07C4C-908B-4A84-88BE-20EBFC6912D8}"/>
              </a:ext>
            </a:extLst>
          </p:cNvPr>
          <p:cNvSpPr txBox="1"/>
          <p:nvPr/>
        </p:nvSpPr>
        <p:spPr>
          <a:xfrm>
            <a:off x="499251" y="1959113"/>
            <a:ext cx="9246352" cy="677108"/>
          </a:xfrm>
          <a:prstGeom prst="rect">
            <a:avLst/>
          </a:prstGeom>
          <a:solidFill>
            <a:schemeClr val="bg1">
              <a:lumMod val="95000"/>
            </a:schemeClr>
          </a:solidFill>
        </p:spPr>
        <p:txBody>
          <a:bodyPr wrap="square" rtlCol="0">
            <a:spAutoFit/>
          </a:bodyPr>
          <a:lstStyle/>
          <a:p>
            <a:r>
              <a:rPr lang="en-US" sz="2000" b="1" dirty="0">
                <a:solidFill>
                  <a:schemeClr val="accent1">
                    <a:lumMod val="25000"/>
                  </a:schemeClr>
                </a:solidFill>
              </a:rPr>
              <a:t>Environmental focal point</a:t>
            </a:r>
          </a:p>
          <a:p>
            <a:r>
              <a:rPr lang="en-US" sz="1800" dirty="0"/>
              <a:t>Nominate a unit environmental focal point</a:t>
            </a:r>
          </a:p>
        </p:txBody>
      </p:sp>
      <p:sp>
        <p:nvSpPr>
          <p:cNvPr id="5" name="TextBox 4">
            <a:extLst>
              <a:ext uri="{FF2B5EF4-FFF2-40B4-BE49-F238E27FC236}">
                <a16:creationId xmlns:a16="http://schemas.microsoft.com/office/drawing/2014/main" id="{8D325A22-DA77-4660-ABAD-768D6282643F}"/>
              </a:ext>
            </a:extLst>
          </p:cNvPr>
          <p:cNvSpPr txBox="1"/>
          <p:nvPr/>
        </p:nvSpPr>
        <p:spPr>
          <a:xfrm>
            <a:off x="498280" y="2789818"/>
            <a:ext cx="9246352" cy="677108"/>
          </a:xfrm>
          <a:prstGeom prst="rect">
            <a:avLst/>
          </a:prstGeom>
          <a:solidFill>
            <a:schemeClr val="bg1">
              <a:lumMod val="95000"/>
            </a:schemeClr>
          </a:solidFill>
        </p:spPr>
        <p:txBody>
          <a:bodyPr wrap="square" rtlCol="0">
            <a:spAutoFit/>
          </a:bodyPr>
          <a:lstStyle/>
          <a:p>
            <a:r>
              <a:rPr lang="en-US" sz="2000" b="1" dirty="0">
                <a:solidFill>
                  <a:schemeClr val="accent1">
                    <a:lumMod val="25000"/>
                  </a:schemeClr>
                </a:solidFill>
              </a:rPr>
              <a:t>Environmental awareness and induction</a:t>
            </a:r>
          </a:p>
          <a:p>
            <a:r>
              <a:rPr lang="en-US" sz="1800" dirty="0"/>
              <a:t>Provide environmental induction session and regular environmental awareness sessions</a:t>
            </a:r>
          </a:p>
        </p:txBody>
      </p:sp>
      <p:sp>
        <p:nvSpPr>
          <p:cNvPr id="9" name="TextBox 8">
            <a:extLst>
              <a:ext uri="{FF2B5EF4-FFF2-40B4-BE49-F238E27FC236}">
                <a16:creationId xmlns:a16="http://schemas.microsoft.com/office/drawing/2014/main" id="{03CE933D-06E9-40FF-9EBF-9A10AC674C77}"/>
              </a:ext>
            </a:extLst>
          </p:cNvPr>
          <p:cNvSpPr txBox="1"/>
          <p:nvPr/>
        </p:nvSpPr>
        <p:spPr>
          <a:xfrm>
            <a:off x="12144" y="2012974"/>
            <a:ext cx="567160" cy="523220"/>
          </a:xfrm>
          <a:prstGeom prst="rect">
            <a:avLst/>
          </a:prstGeom>
          <a:noFill/>
        </p:spPr>
        <p:txBody>
          <a:bodyPr wrap="square" rtlCol="0">
            <a:spAutoFit/>
          </a:bodyPr>
          <a:lstStyle/>
          <a:p>
            <a:r>
              <a:rPr lang="en-US" sz="2800" b="1" dirty="0">
                <a:solidFill>
                  <a:srgbClr val="00B050"/>
                </a:solidFill>
                <a:sym typeface="Symbol" panose="05050102010706020507" pitchFamily="18" charset="2"/>
              </a:rPr>
              <a:t></a:t>
            </a:r>
            <a:endParaRPr lang="en-US" sz="2800" b="1" dirty="0">
              <a:solidFill>
                <a:srgbClr val="00B050"/>
              </a:solidFill>
            </a:endParaRPr>
          </a:p>
        </p:txBody>
      </p:sp>
      <p:sp>
        <p:nvSpPr>
          <p:cNvPr id="10" name="TextBox 9">
            <a:extLst>
              <a:ext uri="{FF2B5EF4-FFF2-40B4-BE49-F238E27FC236}">
                <a16:creationId xmlns:a16="http://schemas.microsoft.com/office/drawing/2014/main" id="{E0D0468E-2F9B-4C9E-ADEB-B43940E836C1}"/>
              </a:ext>
            </a:extLst>
          </p:cNvPr>
          <p:cNvSpPr txBox="1"/>
          <p:nvPr/>
        </p:nvSpPr>
        <p:spPr>
          <a:xfrm>
            <a:off x="-13052" y="3029644"/>
            <a:ext cx="567160" cy="523220"/>
          </a:xfrm>
          <a:prstGeom prst="rect">
            <a:avLst/>
          </a:prstGeom>
          <a:noFill/>
        </p:spPr>
        <p:txBody>
          <a:bodyPr wrap="square" rtlCol="0">
            <a:spAutoFit/>
          </a:bodyPr>
          <a:lstStyle/>
          <a:p>
            <a:r>
              <a:rPr lang="en-US" sz="2800" b="1" dirty="0">
                <a:solidFill>
                  <a:srgbClr val="00B050"/>
                </a:solidFill>
                <a:sym typeface="Symbol" panose="05050102010706020507" pitchFamily="18" charset="2"/>
              </a:rPr>
              <a:t></a:t>
            </a:r>
            <a:endParaRPr lang="en-US" sz="2800" b="1" dirty="0">
              <a:solidFill>
                <a:srgbClr val="00B050"/>
              </a:solidFill>
            </a:endParaRPr>
          </a:p>
        </p:txBody>
      </p:sp>
      <p:sp>
        <p:nvSpPr>
          <p:cNvPr id="11" name="TextBox 10">
            <a:extLst>
              <a:ext uri="{FF2B5EF4-FFF2-40B4-BE49-F238E27FC236}">
                <a16:creationId xmlns:a16="http://schemas.microsoft.com/office/drawing/2014/main" id="{7C2D2FFF-48C7-4EBE-93E4-0ED0E22AF0BF}"/>
              </a:ext>
            </a:extLst>
          </p:cNvPr>
          <p:cNvSpPr txBox="1"/>
          <p:nvPr/>
        </p:nvSpPr>
        <p:spPr>
          <a:xfrm>
            <a:off x="0" y="4957053"/>
            <a:ext cx="567160" cy="523220"/>
          </a:xfrm>
          <a:prstGeom prst="rect">
            <a:avLst/>
          </a:prstGeom>
          <a:noFill/>
        </p:spPr>
        <p:txBody>
          <a:bodyPr wrap="square" rtlCol="0">
            <a:spAutoFit/>
          </a:bodyPr>
          <a:lstStyle/>
          <a:p>
            <a:r>
              <a:rPr lang="en-US" sz="2800" b="1" dirty="0">
                <a:solidFill>
                  <a:srgbClr val="00B050"/>
                </a:solidFill>
                <a:sym typeface="Symbol" panose="05050102010706020507" pitchFamily="18" charset="2"/>
              </a:rPr>
              <a:t></a:t>
            </a:r>
            <a:endParaRPr lang="en-US" sz="2800" b="1" dirty="0">
              <a:solidFill>
                <a:srgbClr val="00B050"/>
              </a:solidFill>
            </a:endParaRPr>
          </a:p>
        </p:txBody>
      </p:sp>
      <p:sp>
        <p:nvSpPr>
          <p:cNvPr id="4" name="TextBox 3">
            <a:extLst>
              <a:ext uri="{FF2B5EF4-FFF2-40B4-BE49-F238E27FC236}">
                <a16:creationId xmlns:a16="http://schemas.microsoft.com/office/drawing/2014/main" id="{A0BEECC6-3AE0-0F79-DE37-11372E39DD6F}"/>
              </a:ext>
            </a:extLst>
          </p:cNvPr>
          <p:cNvSpPr txBox="1"/>
          <p:nvPr/>
        </p:nvSpPr>
        <p:spPr>
          <a:xfrm>
            <a:off x="510423" y="3641574"/>
            <a:ext cx="9246352" cy="861774"/>
          </a:xfrm>
          <a:prstGeom prst="rect">
            <a:avLst/>
          </a:prstGeom>
          <a:solidFill>
            <a:schemeClr val="bg1">
              <a:lumMod val="95000"/>
            </a:schemeClr>
          </a:solidFill>
        </p:spPr>
        <p:txBody>
          <a:bodyPr wrap="square" rtlCol="0">
            <a:spAutoFit/>
          </a:bodyPr>
          <a:lstStyle/>
          <a:p>
            <a:r>
              <a:rPr lang="en-US" sz="1800" b="1" dirty="0">
                <a:solidFill>
                  <a:schemeClr val="accent1">
                    <a:lumMod val="25000"/>
                  </a:schemeClr>
                </a:solidFill>
              </a:rPr>
              <a:t>Compliance with UN environmental guidance </a:t>
            </a:r>
          </a:p>
          <a:p>
            <a:r>
              <a:rPr lang="en-US" sz="1600" dirty="0"/>
              <a:t>Ensure compliance with UN Env guidance in operations, and facilities management practices </a:t>
            </a:r>
          </a:p>
          <a:p>
            <a:r>
              <a:rPr lang="en-US" sz="1600" dirty="0"/>
              <a:t>Promptly implement corrective and preventive measures </a:t>
            </a:r>
          </a:p>
        </p:txBody>
      </p:sp>
      <p:sp>
        <p:nvSpPr>
          <p:cNvPr id="6" name="TextBox 5">
            <a:extLst>
              <a:ext uri="{FF2B5EF4-FFF2-40B4-BE49-F238E27FC236}">
                <a16:creationId xmlns:a16="http://schemas.microsoft.com/office/drawing/2014/main" id="{3DBCEC89-C861-BA48-1ADC-6A6995BDE0F1}"/>
              </a:ext>
            </a:extLst>
          </p:cNvPr>
          <p:cNvSpPr txBox="1"/>
          <p:nvPr/>
        </p:nvSpPr>
        <p:spPr>
          <a:xfrm>
            <a:off x="-38573" y="4095279"/>
            <a:ext cx="567160" cy="523220"/>
          </a:xfrm>
          <a:prstGeom prst="rect">
            <a:avLst/>
          </a:prstGeom>
          <a:noFill/>
        </p:spPr>
        <p:txBody>
          <a:bodyPr wrap="square" rtlCol="0">
            <a:spAutoFit/>
          </a:bodyPr>
          <a:lstStyle/>
          <a:p>
            <a:r>
              <a:rPr lang="en-US" sz="2800" b="1" dirty="0">
                <a:solidFill>
                  <a:srgbClr val="00B050"/>
                </a:solidFill>
                <a:sym typeface="Symbol" panose="05050102010706020507" pitchFamily="18" charset="2"/>
              </a:rPr>
              <a:t></a:t>
            </a:r>
            <a:endParaRPr lang="en-US" sz="2800" b="1" dirty="0">
              <a:solidFill>
                <a:srgbClr val="00B050"/>
              </a:solidFill>
            </a:endParaRPr>
          </a:p>
        </p:txBody>
      </p:sp>
      <p:sp>
        <p:nvSpPr>
          <p:cNvPr id="7" name="TextBox 6">
            <a:extLst>
              <a:ext uri="{FF2B5EF4-FFF2-40B4-BE49-F238E27FC236}">
                <a16:creationId xmlns:a16="http://schemas.microsoft.com/office/drawing/2014/main" id="{6135BA02-3185-C687-AEB6-EE8B81F0DA9F}"/>
              </a:ext>
            </a:extLst>
          </p:cNvPr>
          <p:cNvSpPr txBox="1"/>
          <p:nvPr/>
        </p:nvSpPr>
        <p:spPr>
          <a:xfrm>
            <a:off x="528587" y="4724162"/>
            <a:ext cx="9246352" cy="877163"/>
          </a:xfrm>
          <a:prstGeom prst="rect">
            <a:avLst/>
          </a:prstGeom>
          <a:solidFill>
            <a:schemeClr val="bg1">
              <a:lumMod val="95000"/>
            </a:schemeClr>
          </a:solidFill>
        </p:spPr>
        <p:txBody>
          <a:bodyPr wrap="square" rtlCol="0">
            <a:spAutoFit/>
          </a:bodyPr>
          <a:lstStyle/>
          <a:p>
            <a:r>
              <a:rPr lang="en-US" sz="1800" b="1" dirty="0">
                <a:solidFill>
                  <a:schemeClr val="accent1">
                    <a:lumMod val="25000"/>
                  </a:schemeClr>
                </a:solidFill>
              </a:rPr>
              <a:t>Environmental footprint reduction</a:t>
            </a:r>
          </a:p>
          <a:p>
            <a:r>
              <a:rPr lang="en-US" sz="1600" dirty="0"/>
              <a:t>Minimize the unit environmental footprint, through water and energy conservation measures, transition to renewable energy, minimizing waste generation, revegetation and other initiatives</a:t>
            </a:r>
          </a:p>
        </p:txBody>
      </p:sp>
      <p:pic>
        <p:nvPicPr>
          <p:cNvPr id="12" name="Picture 11" descr="A picture containing person, outdoor, crowd&#10;&#10;Description automatically generated">
            <a:extLst>
              <a:ext uri="{FF2B5EF4-FFF2-40B4-BE49-F238E27FC236}">
                <a16:creationId xmlns:a16="http://schemas.microsoft.com/office/drawing/2014/main" id="{A5CFCE9A-DCB0-6B56-8BE5-16A36CC040A1}"/>
              </a:ext>
            </a:extLst>
          </p:cNvPr>
          <p:cNvPicPr>
            <a:picLocks noChangeAspect="1"/>
          </p:cNvPicPr>
          <p:nvPr/>
        </p:nvPicPr>
        <p:blipFill rotWithShape="1">
          <a:blip r:embed="rId3"/>
          <a:srcRect t="3758" b="9704"/>
          <a:stretch/>
        </p:blipFill>
        <p:spPr>
          <a:xfrm>
            <a:off x="6853084" y="5688706"/>
            <a:ext cx="2891548" cy="1626493"/>
          </a:xfrm>
          <a:prstGeom prst="rect">
            <a:avLst/>
          </a:prstGeom>
        </p:spPr>
      </p:pic>
    </p:spTree>
    <p:extLst>
      <p:ext uri="{BB962C8B-B14F-4D97-AF65-F5344CB8AC3E}">
        <p14:creationId xmlns:p14="http://schemas.microsoft.com/office/powerpoint/2010/main" val="2900725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9A783-3180-47C2-B1BC-840B9FE4C2CA}"/>
              </a:ext>
            </a:extLst>
          </p:cNvPr>
          <p:cNvSpPr>
            <a:spLocks noGrp="1"/>
          </p:cNvSpPr>
          <p:nvPr>
            <p:ph type="title"/>
          </p:nvPr>
        </p:nvSpPr>
        <p:spPr/>
        <p:txBody>
          <a:bodyPr/>
          <a:lstStyle/>
          <a:p>
            <a:r>
              <a:rPr lang="en-US" dirty="0"/>
              <a:t>T/PCC – Environmental Awareness Generation</a:t>
            </a:r>
          </a:p>
        </p:txBody>
      </p:sp>
      <p:sp>
        <p:nvSpPr>
          <p:cNvPr id="3" name="Content Placeholder 2">
            <a:extLst>
              <a:ext uri="{FF2B5EF4-FFF2-40B4-BE49-F238E27FC236}">
                <a16:creationId xmlns:a16="http://schemas.microsoft.com/office/drawing/2014/main" id="{6AD28E61-307D-4C9B-B470-21422A142895}"/>
              </a:ext>
            </a:extLst>
          </p:cNvPr>
          <p:cNvSpPr>
            <a:spLocks noGrp="1"/>
          </p:cNvSpPr>
          <p:nvPr>
            <p:ph idx="1"/>
          </p:nvPr>
        </p:nvSpPr>
        <p:spPr/>
        <p:txBody>
          <a:bodyPr/>
          <a:lstStyle/>
          <a:p>
            <a:pPr algn="just">
              <a:spcAft>
                <a:spcPts val="600"/>
              </a:spcAft>
            </a:pPr>
            <a:r>
              <a:rPr lang="en-US" dirty="0"/>
              <a:t>Core Pre-Deployment Program – Environment and Natural Resources module</a:t>
            </a:r>
          </a:p>
          <a:p>
            <a:pPr algn="just">
              <a:spcAft>
                <a:spcPts val="600"/>
              </a:spcAft>
            </a:pPr>
            <a:r>
              <a:rPr lang="en-US" dirty="0"/>
              <a:t>Mission-level training for environmental focal points from military / police formed units</a:t>
            </a:r>
          </a:p>
          <a:p>
            <a:pPr algn="just">
              <a:spcAft>
                <a:spcPts val="600"/>
              </a:spcAft>
            </a:pPr>
            <a:r>
              <a:rPr lang="en-US" dirty="0"/>
              <a:t>Environmental awareness generation briefing pack – translated in command languages</a:t>
            </a:r>
          </a:p>
          <a:p>
            <a:pPr algn="just">
              <a:spcAft>
                <a:spcPts val="600"/>
              </a:spcAft>
            </a:pPr>
            <a:r>
              <a:rPr lang="en-US" dirty="0"/>
              <a:t>Duties of peacekeepers pocket card – Reducing the environmental footprint of field missions</a:t>
            </a:r>
          </a:p>
        </p:txBody>
      </p:sp>
      <p:grpSp>
        <p:nvGrpSpPr>
          <p:cNvPr id="10" name="Group 9">
            <a:extLst>
              <a:ext uri="{FF2B5EF4-FFF2-40B4-BE49-F238E27FC236}">
                <a16:creationId xmlns:a16="http://schemas.microsoft.com/office/drawing/2014/main" id="{3A5CA87B-9D58-4283-B86E-38FF0CBEF6A9}"/>
              </a:ext>
            </a:extLst>
          </p:cNvPr>
          <p:cNvGrpSpPr/>
          <p:nvPr/>
        </p:nvGrpSpPr>
        <p:grpSpPr>
          <a:xfrm>
            <a:off x="4520848" y="4518528"/>
            <a:ext cx="4894631" cy="2331860"/>
            <a:chOff x="245176" y="3713411"/>
            <a:chExt cx="7761441" cy="3601789"/>
          </a:xfrm>
        </p:grpSpPr>
        <p:pic>
          <p:nvPicPr>
            <p:cNvPr id="7" name="Picture 6">
              <a:extLst>
                <a:ext uri="{FF2B5EF4-FFF2-40B4-BE49-F238E27FC236}">
                  <a16:creationId xmlns:a16="http://schemas.microsoft.com/office/drawing/2014/main" id="{0A24AB25-38DC-4FC7-94E2-6B453C89989A}"/>
                </a:ext>
              </a:extLst>
            </p:cNvPr>
            <p:cNvPicPr>
              <a:picLocks noChangeAspect="1"/>
            </p:cNvPicPr>
            <p:nvPr/>
          </p:nvPicPr>
          <p:blipFill rotWithShape="1">
            <a:blip r:embed="rId2"/>
            <a:srcRect l="11264" t="15512" r="24681" b="4915"/>
            <a:stretch/>
          </p:blipFill>
          <p:spPr>
            <a:xfrm>
              <a:off x="245176" y="3713411"/>
              <a:ext cx="5154421" cy="3601789"/>
            </a:xfrm>
            <a:prstGeom prst="rect">
              <a:avLst/>
            </a:prstGeom>
          </p:spPr>
        </p:pic>
        <p:pic>
          <p:nvPicPr>
            <p:cNvPr id="9" name="Picture 8">
              <a:extLst>
                <a:ext uri="{FF2B5EF4-FFF2-40B4-BE49-F238E27FC236}">
                  <a16:creationId xmlns:a16="http://schemas.microsoft.com/office/drawing/2014/main" id="{1257EC07-1258-499D-8A53-7CE3746F416D}"/>
                </a:ext>
              </a:extLst>
            </p:cNvPr>
            <p:cNvPicPr>
              <a:picLocks noChangeAspect="1"/>
            </p:cNvPicPr>
            <p:nvPr/>
          </p:nvPicPr>
          <p:blipFill rotWithShape="1">
            <a:blip r:embed="rId3"/>
            <a:srcRect l="11551" t="15515" r="56410" b="5829"/>
            <a:stretch/>
          </p:blipFill>
          <p:spPr>
            <a:xfrm>
              <a:off x="5398424" y="3713411"/>
              <a:ext cx="2608193" cy="3601789"/>
            </a:xfrm>
            <a:prstGeom prst="rect">
              <a:avLst/>
            </a:prstGeom>
          </p:spPr>
        </p:pic>
      </p:grpSp>
      <p:pic>
        <p:nvPicPr>
          <p:cNvPr id="5" name="Picture 4">
            <a:extLst>
              <a:ext uri="{FF2B5EF4-FFF2-40B4-BE49-F238E27FC236}">
                <a16:creationId xmlns:a16="http://schemas.microsoft.com/office/drawing/2014/main" id="{E7084A20-CC9B-4F7B-AED6-94388872C166}"/>
              </a:ext>
            </a:extLst>
          </p:cNvPr>
          <p:cNvPicPr>
            <a:picLocks noChangeAspect="1"/>
          </p:cNvPicPr>
          <p:nvPr/>
        </p:nvPicPr>
        <p:blipFill rotWithShape="1">
          <a:blip r:embed="rId4"/>
          <a:srcRect l="45920" t="36753" r="36627" b="9061"/>
          <a:stretch/>
        </p:blipFill>
        <p:spPr>
          <a:xfrm>
            <a:off x="577407" y="4489070"/>
            <a:ext cx="3620670" cy="2361317"/>
          </a:xfrm>
          <a:prstGeom prst="rect">
            <a:avLst/>
          </a:prstGeom>
        </p:spPr>
      </p:pic>
    </p:spTree>
    <p:extLst>
      <p:ext uri="{BB962C8B-B14F-4D97-AF65-F5344CB8AC3E}">
        <p14:creationId xmlns:p14="http://schemas.microsoft.com/office/powerpoint/2010/main" val="1306707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2FB67-D8EB-42B7-8193-E95E455AC134}"/>
              </a:ext>
            </a:extLst>
          </p:cNvPr>
          <p:cNvSpPr>
            <a:spLocks noGrp="1"/>
          </p:cNvSpPr>
          <p:nvPr>
            <p:ph type="title"/>
          </p:nvPr>
        </p:nvSpPr>
        <p:spPr/>
        <p:txBody>
          <a:bodyPr/>
          <a:lstStyle/>
          <a:p>
            <a:r>
              <a:rPr lang="en-US" dirty="0"/>
              <a:t>Further UN Environmental Resources</a:t>
            </a:r>
          </a:p>
        </p:txBody>
      </p:sp>
      <p:sp>
        <p:nvSpPr>
          <p:cNvPr id="3" name="Content Placeholder 2">
            <a:extLst>
              <a:ext uri="{FF2B5EF4-FFF2-40B4-BE49-F238E27FC236}">
                <a16:creationId xmlns:a16="http://schemas.microsoft.com/office/drawing/2014/main" id="{D620A5BD-8C49-4666-B1C3-BA9EAF6C08DE}"/>
              </a:ext>
            </a:extLst>
          </p:cNvPr>
          <p:cNvSpPr>
            <a:spLocks noGrp="1"/>
          </p:cNvSpPr>
          <p:nvPr>
            <p:ph idx="1"/>
          </p:nvPr>
        </p:nvSpPr>
        <p:spPr>
          <a:xfrm>
            <a:off x="254637" y="1960563"/>
            <a:ext cx="3924074" cy="4211637"/>
          </a:xfrm>
        </p:spPr>
        <p:txBody>
          <a:bodyPr/>
          <a:lstStyle/>
          <a:p>
            <a:pPr>
              <a:spcAft>
                <a:spcPts val="600"/>
              </a:spcAft>
            </a:pPr>
            <a:r>
              <a:rPr lang="en-US" dirty="0">
                <a:solidFill>
                  <a:schemeClr val="accent5">
                    <a:lumMod val="50000"/>
                  </a:schemeClr>
                </a:solidFill>
              </a:rPr>
              <a:t>Environmental Management Handbook for Military Commanders in UN Peace Operations </a:t>
            </a:r>
          </a:p>
          <a:p>
            <a:pPr>
              <a:spcAft>
                <a:spcPts val="600"/>
              </a:spcAft>
            </a:pPr>
            <a:r>
              <a:rPr lang="en-US" dirty="0">
                <a:solidFill>
                  <a:schemeClr val="accent5">
                    <a:lumMod val="50000"/>
                  </a:schemeClr>
                </a:solidFill>
              </a:rPr>
              <a:t>Community of Practice for Military Environmental Focal Points </a:t>
            </a:r>
          </a:p>
          <a:p>
            <a:pPr>
              <a:spcAft>
                <a:spcPts val="600"/>
              </a:spcAft>
            </a:pPr>
            <a:r>
              <a:rPr lang="en-US" dirty="0">
                <a:solidFill>
                  <a:schemeClr val="accent5">
                    <a:lumMod val="50000"/>
                  </a:schemeClr>
                </a:solidFill>
              </a:rPr>
              <a:t>Military Engineering Unit Manual</a:t>
            </a:r>
          </a:p>
          <a:p>
            <a:pPr>
              <a:spcAft>
                <a:spcPts val="600"/>
              </a:spcAft>
            </a:pPr>
            <a:r>
              <a:rPr lang="en-US" dirty="0">
                <a:solidFill>
                  <a:schemeClr val="accent5">
                    <a:lumMod val="50000"/>
                  </a:schemeClr>
                </a:solidFill>
              </a:rPr>
              <a:t>Environmental awareness generation briefing pack </a:t>
            </a:r>
          </a:p>
          <a:p>
            <a:pPr>
              <a:spcAft>
                <a:spcPts val="600"/>
              </a:spcAft>
            </a:pPr>
            <a:r>
              <a:rPr lang="en-US" dirty="0">
                <a:solidFill>
                  <a:schemeClr val="accent5">
                    <a:lumMod val="50000"/>
                  </a:schemeClr>
                </a:solidFill>
              </a:rPr>
              <a:t>Range of technical manuals and standard operating procedures, e.g., SOP on Wastewater Risk Assessment and Reporting (2024), Camp Military Environmental and Waste Focal Point Sample Terms of Reference (TOR) </a:t>
            </a:r>
          </a:p>
          <a:p>
            <a:pPr>
              <a:spcAft>
                <a:spcPts val="600"/>
              </a:spcAft>
            </a:pPr>
            <a:r>
              <a:rPr lang="en-US" dirty="0">
                <a:solidFill>
                  <a:schemeClr val="accent5">
                    <a:lumMod val="50000"/>
                  </a:schemeClr>
                </a:solidFill>
              </a:rPr>
              <a:t>Capacity building framework for T/PCC Environmental Focal Points (under development)</a:t>
            </a:r>
          </a:p>
          <a:p>
            <a:pPr marL="234950" lvl="1" indent="0">
              <a:buNone/>
            </a:pPr>
            <a:endParaRPr lang="fr-FR" dirty="0">
              <a:solidFill>
                <a:schemeClr val="accent5">
                  <a:lumMod val="50000"/>
                </a:schemeClr>
              </a:solidFill>
            </a:endParaRPr>
          </a:p>
        </p:txBody>
      </p:sp>
      <p:pic>
        <p:nvPicPr>
          <p:cNvPr id="6" name="Picture 5">
            <a:extLst>
              <a:ext uri="{FF2B5EF4-FFF2-40B4-BE49-F238E27FC236}">
                <a16:creationId xmlns:a16="http://schemas.microsoft.com/office/drawing/2014/main" id="{DEFA7857-7946-11E6-4F6F-1F93048EC0ED}"/>
              </a:ext>
            </a:extLst>
          </p:cNvPr>
          <p:cNvPicPr>
            <a:picLocks noChangeAspect="1"/>
          </p:cNvPicPr>
          <p:nvPr/>
        </p:nvPicPr>
        <p:blipFill rotWithShape="1">
          <a:blip r:embed="rId3"/>
          <a:srcRect l="34061" t="22845" r="33691" b="6244"/>
          <a:stretch/>
        </p:blipFill>
        <p:spPr>
          <a:xfrm>
            <a:off x="4475366" y="1906494"/>
            <a:ext cx="5036808" cy="2326682"/>
          </a:xfrm>
          <a:prstGeom prst="rect">
            <a:avLst/>
          </a:prstGeom>
        </p:spPr>
      </p:pic>
      <p:pic>
        <p:nvPicPr>
          <p:cNvPr id="12" name="Picture 11">
            <a:extLst>
              <a:ext uri="{FF2B5EF4-FFF2-40B4-BE49-F238E27FC236}">
                <a16:creationId xmlns:a16="http://schemas.microsoft.com/office/drawing/2014/main" id="{18211D5E-3688-8DF1-C4D3-CD0D2B8B2763}"/>
              </a:ext>
            </a:extLst>
          </p:cNvPr>
          <p:cNvPicPr>
            <a:picLocks noChangeAspect="1"/>
          </p:cNvPicPr>
          <p:nvPr/>
        </p:nvPicPr>
        <p:blipFill rotWithShape="1">
          <a:blip r:embed="rId4"/>
          <a:srcRect l="35695" t="17980" r="35303" b="19322"/>
          <a:stretch/>
        </p:blipFill>
        <p:spPr>
          <a:xfrm>
            <a:off x="4535705" y="4676306"/>
            <a:ext cx="5123287" cy="2326779"/>
          </a:xfrm>
          <a:prstGeom prst="rect">
            <a:avLst/>
          </a:prstGeom>
        </p:spPr>
      </p:pic>
      <p:sp>
        <p:nvSpPr>
          <p:cNvPr id="13" name="TextBox 12">
            <a:extLst>
              <a:ext uri="{FF2B5EF4-FFF2-40B4-BE49-F238E27FC236}">
                <a16:creationId xmlns:a16="http://schemas.microsoft.com/office/drawing/2014/main" id="{2E908FCA-ACFD-EF3C-EF43-35036B9000F4}"/>
              </a:ext>
            </a:extLst>
          </p:cNvPr>
          <p:cNvSpPr txBox="1"/>
          <p:nvPr/>
        </p:nvSpPr>
        <p:spPr>
          <a:xfrm>
            <a:off x="4535705" y="6993818"/>
            <a:ext cx="4916129" cy="230832"/>
          </a:xfrm>
          <a:prstGeom prst="rect">
            <a:avLst/>
          </a:prstGeom>
          <a:noFill/>
        </p:spPr>
        <p:txBody>
          <a:bodyPr wrap="square" rtlCol="0">
            <a:spAutoFit/>
          </a:bodyPr>
          <a:lstStyle/>
          <a:p>
            <a:r>
              <a:rPr lang="fr-FR" sz="900" dirty="0">
                <a:hlinkClick r:id="rId5"/>
              </a:rPr>
              <a:t>14- </a:t>
            </a:r>
            <a:r>
              <a:rPr lang="fr-FR" sz="900" dirty="0" err="1">
                <a:hlinkClick r:id="rId5"/>
              </a:rPr>
              <a:t>Environment</a:t>
            </a:r>
            <a:r>
              <a:rPr lang="fr-FR" sz="900" dirty="0">
                <a:hlinkClick r:id="rId5"/>
              </a:rPr>
              <a:t> - All Documents (un.org)</a:t>
            </a:r>
            <a:endParaRPr lang="en-US" sz="900" dirty="0"/>
          </a:p>
        </p:txBody>
      </p:sp>
      <p:sp>
        <p:nvSpPr>
          <p:cNvPr id="14" name="TextBox 13">
            <a:extLst>
              <a:ext uri="{FF2B5EF4-FFF2-40B4-BE49-F238E27FC236}">
                <a16:creationId xmlns:a16="http://schemas.microsoft.com/office/drawing/2014/main" id="{95481541-B668-41F5-17A6-7573EB5E7B5C}"/>
              </a:ext>
            </a:extLst>
          </p:cNvPr>
          <p:cNvSpPr txBox="1"/>
          <p:nvPr/>
        </p:nvSpPr>
        <p:spPr>
          <a:xfrm>
            <a:off x="4535705" y="4339325"/>
            <a:ext cx="4500140" cy="230832"/>
          </a:xfrm>
          <a:prstGeom prst="rect">
            <a:avLst/>
          </a:prstGeom>
          <a:noFill/>
        </p:spPr>
        <p:txBody>
          <a:bodyPr wrap="square" rtlCol="0">
            <a:spAutoFit/>
          </a:bodyPr>
          <a:lstStyle/>
          <a:p>
            <a:r>
              <a:rPr lang="en-US" sz="900" dirty="0">
                <a:hlinkClick r:id="rId6"/>
              </a:rPr>
              <a:t>Environment (sharepoint.com)</a:t>
            </a:r>
            <a:endParaRPr lang="en-US" sz="900" dirty="0"/>
          </a:p>
        </p:txBody>
      </p:sp>
    </p:spTree>
    <p:extLst>
      <p:ext uri="{BB962C8B-B14F-4D97-AF65-F5344CB8AC3E}">
        <p14:creationId xmlns:p14="http://schemas.microsoft.com/office/powerpoint/2010/main" val="209458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70DB8181-96FF-4EB4-B909-AF488C2D4CEC}"/>
              </a:ext>
            </a:extLst>
          </p:cNvPr>
          <p:cNvSpPr txBox="1">
            <a:spLocks/>
          </p:cNvSpPr>
          <p:nvPr/>
        </p:nvSpPr>
        <p:spPr>
          <a:xfrm>
            <a:off x="247684" y="2525054"/>
            <a:ext cx="8351604" cy="1103519"/>
          </a:xfrm>
          <a:prstGeom prst="rect">
            <a:avLst/>
          </a:prstGeom>
        </p:spPr>
        <p:txBody>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r>
              <a:rPr lang="en-US" dirty="0"/>
              <a:t>Thank you</a:t>
            </a:r>
          </a:p>
        </p:txBody>
      </p:sp>
      <p:sp>
        <p:nvSpPr>
          <p:cNvPr id="4" name="TextBox 3">
            <a:extLst>
              <a:ext uri="{FF2B5EF4-FFF2-40B4-BE49-F238E27FC236}">
                <a16:creationId xmlns:a16="http://schemas.microsoft.com/office/drawing/2014/main" id="{C5279DDC-CD67-46EC-A54A-905527002822}"/>
              </a:ext>
            </a:extLst>
          </p:cNvPr>
          <p:cNvSpPr txBox="1"/>
          <p:nvPr/>
        </p:nvSpPr>
        <p:spPr>
          <a:xfrm>
            <a:off x="3345366" y="5240767"/>
            <a:ext cx="6255834" cy="1323439"/>
          </a:xfrm>
          <a:prstGeom prst="rect">
            <a:avLst/>
          </a:prstGeom>
          <a:noFill/>
        </p:spPr>
        <p:txBody>
          <a:bodyPr wrap="square" rtlCol="0">
            <a:spAutoFit/>
          </a:bodyPr>
          <a:lstStyle/>
          <a:p>
            <a:r>
              <a:rPr lang="en-US" sz="1600" b="1" dirty="0"/>
              <a:t>Contact information</a:t>
            </a:r>
          </a:p>
          <a:p>
            <a:endParaRPr lang="en-US" sz="1600" dirty="0"/>
          </a:p>
          <a:p>
            <a:r>
              <a:rPr lang="en-US" sz="1600" dirty="0"/>
              <a:t>UN DOS - Environment Section</a:t>
            </a:r>
          </a:p>
          <a:p>
            <a:r>
              <a:rPr lang="en-US" sz="1600" dirty="0"/>
              <a:t>dos-ousg-envs@un.org</a:t>
            </a:r>
          </a:p>
          <a:p>
            <a:r>
              <a:rPr lang="en-US" sz="1600" dirty="0"/>
              <a:t> </a:t>
            </a:r>
          </a:p>
        </p:txBody>
      </p:sp>
      <p:pic>
        <p:nvPicPr>
          <p:cNvPr id="3" name="Picture 2" descr="A group of soldiers working on a solar panel&#10;&#10;Description automatically generated with medium confidence">
            <a:extLst>
              <a:ext uri="{FF2B5EF4-FFF2-40B4-BE49-F238E27FC236}">
                <a16:creationId xmlns:a16="http://schemas.microsoft.com/office/drawing/2014/main" id="{32F6353F-191E-834D-23E0-E3652306483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566866" y="305133"/>
            <a:ext cx="5462833" cy="4097125"/>
          </a:xfrm>
          <a:prstGeom prst="rect">
            <a:avLst/>
          </a:prstGeom>
        </p:spPr>
      </p:pic>
    </p:spTree>
    <p:extLst>
      <p:ext uri="{BB962C8B-B14F-4D97-AF65-F5344CB8AC3E}">
        <p14:creationId xmlns:p14="http://schemas.microsoft.com/office/powerpoint/2010/main" val="3114959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4162&quot;&gt;&lt;version val=&quot;27062&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d.&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nGT_PymPRvmkgiZOPA4XN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ZvYakX4mS3CzDWeBOx6hE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N72y60WDRPqlsiossrMuh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kMthqKfTQEKgihgUsR7kh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Nd.41mcsTOyq8SpygRFfv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DOS Color Scheme">
      <a:dk1>
        <a:srgbClr val="3CBBED"/>
      </a:dk1>
      <a:lt1>
        <a:srgbClr val="FFFFFF"/>
      </a:lt1>
      <a:dk2>
        <a:srgbClr val="117DB3"/>
      </a:dk2>
      <a:lt2>
        <a:srgbClr val="80878A"/>
      </a:lt2>
      <a:accent1>
        <a:srgbClr val="A8E6F8"/>
      </a:accent1>
      <a:accent2>
        <a:srgbClr val="FC8604"/>
      </a:accent2>
      <a:accent3>
        <a:srgbClr val="D13F05"/>
      </a:accent3>
      <a:accent4>
        <a:srgbClr val="FACD8A"/>
      </a:accent4>
      <a:accent5>
        <a:srgbClr val="4E5254"/>
      </a:accent5>
      <a:accent6>
        <a:srgbClr val="C3C6C7"/>
      </a:accent6>
      <a:hlink>
        <a:srgbClr val="3CBBED"/>
      </a:hlink>
      <a:folHlink>
        <a:srgbClr val="3CBBE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C76A969E-E835-4A0C-A503-B50F171D1DD9}" vid="{DEEF83C2-BFE5-4141-9708-214428A667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56bd6de-017d-4c95-b6fe-fd54a19ad610">
      <UserInfo>
        <DisplayName>Joanna Harvey</DisplayName>
        <AccountId>41</AccountId>
        <AccountType/>
      </UserInfo>
      <UserInfo>
        <DisplayName>Richard Smith</DisplayName>
        <AccountId>15</AccountId>
        <AccountType/>
      </UserInfo>
      <UserInfo>
        <DisplayName>Ariela D'Angiola Haefele</DisplayName>
        <AccountId>27</AccountId>
        <AccountType/>
      </UserInfo>
      <UserInfo>
        <DisplayName>Sungmin Patricia Kim</DisplayName>
        <AccountId>20</AccountId>
        <AccountType/>
      </UserInfo>
      <UserInfo>
        <DisplayName>Marie Demont</DisplayName>
        <AccountId>16</AccountId>
        <AccountType/>
      </UserInfo>
      <UserInfo>
        <DisplayName>Benedetta Bianchi</DisplayName>
        <AccountId>17</AccountId>
        <AccountType/>
      </UserInfo>
      <UserInfo>
        <DisplayName>Sharon-Rose Rachael Broome</DisplayName>
        <AccountId>12</AccountId>
        <AccountType/>
      </UserInfo>
      <UserInfo>
        <DisplayName>Jacquelyn Amoko</DisplayName>
        <AccountId>14</AccountId>
        <AccountType/>
      </UserInfo>
    </SharedWithUsers>
    <lcf76f155ced4ddcb4097134ff3c332f xmlns="e1223b3d-b6d2-480b-aeaf-0426f44e7bdd">
      <Terms xmlns="http://schemas.microsoft.com/office/infopath/2007/PartnerControls"/>
    </lcf76f155ced4ddcb4097134ff3c332f>
    <TaxCatchAll xmlns="985ec44e-1bab-4c0b-9df0-6ba128686f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2FCDD055E39FC41A581A22FDA4A34ED" ma:contentTypeVersion="17" ma:contentTypeDescription="Create a new document." ma:contentTypeScope="" ma:versionID="60590c81843279b97ac63b69c8f1e6ff">
  <xsd:schema xmlns:xsd="http://www.w3.org/2001/XMLSchema" xmlns:xs="http://www.w3.org/2001/XMLSchema" xmlns:p="http://schemas.microsoft.com/office/2006/metadata/properties" xmlns:ns2="e1223b3d-b6d2-480b-aeaf-0426f44e7bdd" xmlns:ns3="456bd6de-017d-4c95-b6fe-fd54a19ad610" xmlns:ns4="985ec44e-1bab-4c0b-9df0-6ba128686fc9" targetNamespace="http://schemas.microsoft.com/office/2006/metadata/properties" ma:root="true" ma:fieldsID="03b09a402afe67631bb37141317750b9" ns2:_="" ns3:_="" ns4:_="">
    <xsd:import namespace="e1223b3d-b6d2-480b-aeaf-0426f44e7bdd"/>
    <xsd:import namespace="456bd6de-017d-4c95-b6fe-fd54a19ad610"/>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223b3d-b6d2-480b-aeaf-0426f44e7b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56bd6de-017d-4c95-b6fe-fd54a19ad61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c9c8fb97-dc40-4622-a86c-e572f72d6be3}" ma:internalName="TaxCatchAll" ma:showField="CatchAllData" ma:web="456bd6de-017d-4c95-b6fe-fd54a19ad6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508128-6242-43D6-ADEA-539C461BB2E8}">
  <ds:schemaRefs>
    <ds:schemaRef ds:uri="http://schemas.microsoft.com/office/2006/documentManagement/types"/>
    <ds:schemaRef ds:uri="http://purl.org/dc/elements/1.1/"/>
    <ds:schemaRef ds:uri="http://purl.org/dc/terms/"/>
    <ds:schemaRef ds:uri="http://purl.org/dc/dcmitype/"/>
    <ds:schemaRef ds:uri="http://schemas.openxmlformats.org/package/2006/metadata/core-properties"/>
    <ds:schemaRef ds:uri="e1223b3d-b6d2-480b-aeaf-0426f44e7bdd"/>
    <ds:schemaRef ds:uri="http://schemas.microsoft.com/office/infopath/2007/PartnerControls"/>
    <ds:schemaRef ds:uri="985ec44e-1bab-4c0b-9df0-6ba128686fc9"/>
    <ds:schemaRef ds:uri="456bd6de-017d-4c95-b6fe-fd54a19ad610"/>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816811D7-B81F-4C57-8298-AA9D28CE98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223b3d-b6d2-480b-aeaf-0426f44e7bdd"/>
    <ds:schemaRef ds:uri="456bd6de-017d-4c95-b6fe-fd54a19ad610"/>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90C0698-D4CC-4D2F-A7BD-6AEBA1B4A39B}">
  <ds:schemaRefs>
    <ds:schemaRef ds:uri="http://schemas.microsoft.com/sharepoint/v3/contenttype/forms"/>
  </ds:schemaRefs>
</ds:datastoreItem>
</file>

<file path=docMetadata/LabelInfo.xml><?xml version="1.0" encoding="utf-8"?>
<clbl:labelList xmlns:clbl="http://schemas.microsoft.com/office/2020/mipLabelMetadata">
  <clbl:label id="{0f9e35db-544f-4f60-bdcc-5ea416e6dc70}" enabled="0" method="" siteId="{0f9e35db-544f-4f60-bdcc-5ea416e6dc70}" removed="1"/>
</clbl:labelList>
</file>

<file path=docProps/app.xml><?xml version="1.0" encoding="utf-8"?>
<Properties xmlns="http://schemas.openxmlformats.org/officeDocument/2006/extended-properties" xmlns:vt="http://schemas.openxmlformats.org/officeDocument/2006/docPropsVTypes">
  <Template>DOS Template</Template>
  <TotalTime>45421</TotalTime>
  <Words>1191</Words>
  <Application>Microsoft Office PowerPoint</Application>
  <PresentationFormat>Custom</PresentationFormat>
  <Paragraphs>165</Paragraphs>
  <Slides>17</Slides>
  <Notes>16</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3" baseType="lpstr">
      <vt:lpstr>Arial</vt:lpstr>
      <vt:lpstr>Calibri</vt:lpstr>
      <vt:lpstr>Symbol</vt:lpstr>
      <vt:lpstr>Wingdings</vt:lpstr>
      <vt:lpstr>Office Theme</vt:lpstr>
      <vt:lpstr>think-cell Slide</vt:lpstr>
      <vt:lpstr>Understanding and addressing the effects of environment and climate challenges in PKO  - operational support perspective</vt:lpstr>
      <vt:lpstr>Environmental considerations in UN Peace Operations</vt:lpstr>
      <vt:lpstr>Why peace operations</vt:lpstr>
      <vt:lpstr>Climate challenges in peacekeeping operations</vt:lpstr>
      <vt:lpstr>Environmental management – a risk management tool</vt:lpstr>
      <vt:lpstr>Environment Strategy for Peace Operations (2017 - 2023)</vt:lpstr>
      <vt:lpstr>Sites where wastewater assessed to pose a minimum risk</vt:lpstr>
      <vt:lpstr>Share of waste with preferred disposal methods</vt:lpstr>
      <vt:lpstr>PowerPoint Presentation</vt:lpstr>
      <vt:lpstr>PowerPoint Presentation</vt:lpstr>
      <vt:lpstr>Key theme 1 – Responsibility: “Do no harm”</vt:lpstr>
      <vt:lpstr>Key theme 2 – Increase ambition</vt:lpstr>
      <vt:lpstr>Key theme 3 – Leave a positive legacy</vt:lpstr>
      <vt:lpstr>Responsible environmental management practices Military unit level</vt:lpstr>
      <vt:lpstr>T/PCC – Environmental Awareness Generation</vt:lpstr>
      <vt:lpstr>Further UN Environmental Resources</vt:lpstr>
      <vt:lpstr>PowerPoint Presentation</vt:lpstr>
    </vt:vector>
  </TitlesOfParts>
  <Company>United Nations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2019/20 PKO Environmental performance Scores</dc:title>
  <dc:creator>Sharon-Rose Rachael Broome</dc:creator>
  <cp:lastModifiedBy>Harinder Sood</cp:lastModifiedBy>
  <cp:revision>378</cp:revision>
  <cp:lastPrinted>2023-03-02T21:51:56Z</cp:lastPrinted>
  <dcterms:created xsi:type="dcterms:W3CDTF">2020-10-28T13:59:32Z</dcterms:created>
  <dcterms:modified xsi:type="dcterms:W3CDTF">2024-11-05T18:43:10Z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0x01010002FCDD055E39FC41A581A22FDA4A34ED</vt:lpwstr>
  </property>
  <property fmtid="{D5CDD505-2E9C-101B-9397-08002B2CF9AE}" pid="3" name="MediaServiceImageTags">
    <vt:lpwstr/>
  </property>
</Properties>
</file>