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7"/>
  </p:notesMasterIdLst>
  <p:sldIdLst>
    <p:sldId id="256" r:id="rId3"/>
    <p:sldId id="5179" r:id="rId4"/>
    <p:sldId id="261" r:id="rId5"/>
    <p:sldId id="260" r:id="rId6"/>
    <p:sldId id="258" r:id="rId7"/>
    <p:sldId id="5175" r:id="rId8"/>
    <p:sldId id="5180" r:id="rId9"/>
    <p:sldId id="5181" r:id="rId10"/>
    <p:sldId id="259" r:id="rId11"/>
    <p:sldId id="5144" r:id="rId12"/>
    <p:sldId id="5170" r:id="rId13"/>
    <p:sldId id="5169" r:id="rId14"/>
    <p:sldId id="5178" r:id="rId15"/>
    <p:sldId id="515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DDE2"/>
    <a:srgbClr val="9F3D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41260" autoAdjust="0"/>
  </p:normalViewPr>
  <p:slideViewPr>
    <p:cSldViewPr snapToGrid="0">
      <p:cViewPr varScale="1">
        <p:scale>
          <a:sx n="36" d="100"/>
          <a:sy n="36" d="100"/>
        </p:scale>
        <p:origin x="222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C65721-74B9-4E87-B2FF-92D0850549B3}" type="datetimeFigureOut">
              <a:rPr lang="en-GB" smtClean="0"/>
              <a:t>01/11/2024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ED4473-06D1-4BF4-ACEF-8C2CEB466300}" type="slidenum">
              <a:rPr lang="en-GB" smtClean="0"/>
              <a:t>‹#›</a:t>
            </a:fld>
            <a:endParaRPr lang="en-GB"/>
          </a:p>
        </p:txBody>
      </p:sp>
    </p:spTree>
    <p:extLst>
      <p:ext uri="{BB962C8B-B14F-4D97-AF65-F5344CB8AC3E}">
        <p14:creationId xmlns:p14="http://schemas.microsoft.com/office/powerpoint/2010/main" val="3005335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theguardian.com/world/mali"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theguardian.com/world/france"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reuters.com/world/europe/paris-freaks-out-over-bedbugs-ahead-olympic-games-2023-10-06/"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Identifying Mis- Dis- and Mal-Information and Hate Speech is newly embraced by the United Nations, and a pilot training programme has been issued to prepare deploying individuals, formations and units.</a:t>
            </a:r>
          </a:p>
          <a:p>
            <a:endParaRPr lang="en-GB" dirty="0"/>
          </a:p>
          <a:p>
            <a:r>
              <a:rPr lang="en-GB" dirty="0"/>
              <a:t>The UN training programme clearly lays out definitions of MDMH and describes how they can impact a mission, disrupt its functionality and reduce its chances of success.</a:t>
            </a:r>
          </a:p>
          <a:p>
            <a:endParaRPr lang="en-GB" dirty="0"/>
          </a:p>
          <a:p>
            <a:r>
              <a:rPr lang="en-GB" dirty="0"/>
              <a:t>MDMH is used by State and non-State actors to achieve specific objectives.</a:t>
            </a:r>
          </a:p>
          <a:p>
            <a:endParaRPr lang="en-GB" dirty="0"/>
          </a:p>
          <a:p>
            <a:r>
              <a:rPr lang="en-GB" dirty="0"/>
              <a:t>It is relatively easy to define, and if it occurs in theatre then the effects will quickly be felt.</a:t>
            </a:r>
          </a:p>
          <a:p>
            <a:endParaRPr lang="en-GB" dirty="0"/>
          </a:p>
          <a:p>
            <a:r>
              <a:rPr lang="en-GB" dirty="0"/>
              <a:t>A number of UN missions have been victims of MDMH in the past twelve months.</a:t>
            </a:r>
          </a:p>
          <a:p>
            <a:endParaRPr lang="en-GB" dirty="0"/>
          </a:p>
        </p:txBody>
      </p:sp>
      <p:sp>
        <p:nvSpPr>
          <p:cNvPr id="4" name="Slide Number Placeholder 3"/>
          <p:cNvSpPr>
            <a:spLocks noGrp="1"/>
          </p:cNvSpPr>
          <p:nvPr>
            <p:ph type="sldNum" sz="quarter" idx="5"/>
          </p:nvPr>
        </p:nvSpPr>
        <p:spPr/>
        <p:txBody>
          <a:bodyPr/>
          <a:lstStyle/>
          <a:p>
            <a:fld id="{FDED4473-06D1-4BF4-ACEF-8C2CEB466300}" type="slidenum">
              <a:rPr lang="en-GB" smtClean="0"/>
              <a:t>1</a:t>
            </a:fld>
            <a:endParaRPr lang="en-GB"/>
          </a:p>
        </p:txBody>
      </p:sp>
    </p:spTree>
    <p:extLst>
      <p:ext uri="{BB962C8B-B14F-4D97-AF65-F5344CB8AC3E}">
        <p14:creationId xmlns:p14="http://schemas.microsoft.com/office/powerpoint/2010/main" val="782930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It is a bit like IED or Mines Awareness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Understanding what a Mine looks like, how it works and what the outcomes of a Mine can be important.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But what can actually be done about 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Mines are best dealt with by trained experts.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MDMH is no different.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Understanding it, identifying it, passing it up the chain of command are all great. But if you are sitting on the unit or formation or Force HQ, what can be done about it? </a:t>
            </a:r>
          </a:p>
          <a:p>
            <a:endParaRPr lang="en-GB" dirty="0"/>
          </a:p>
        </p:txBody>
      </p:sp>
      <p:sp>
        <p:nvSpPr>
          <p:cNvPr id="4" name="Slide Number Placeholder 3"/>
          <p:cNvSpPr>
            <a:spLocks noGrp="1"/>
          </p:cNvSpPr>
          <p:nvPr>
            <p:ph type="sldNum" sz="quarter" idx="5"/>
          </p:nvPr>
        </p:nvSpPr>
        <p:spPr/>
        <p:txBody>
          <a:bodyPr/>
          <a:lstStyle/>
          <a:p>
            <a:fld id="{FDED4473-06D1-4BF4-ACEF-8C2CEB466300}" type="slidenum">
              <a:rPr lang="en-GB" smtClean="0"/>
              <a:t>3</a:t>
            </a:fld>
            <a:endParaRPr lang="en-GB"/>
          </a:p>
        </p:txBody>
      </p:sp>
    </p:spTree>
    <p:extLst>
      <p:ext uri="{BB962C8B-B14F-4D97-AF65-F5344CB8AC3E}">
        <p14:creationId xmlns:p14="http://schemas.microsoft.com/office/powerpoint/2010/main" val="1555150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chemeClr val="bg1"/>
                </a:solidFill>
              </a:rPr>
              <a:t>How do you identify it?</a:t>
            </a:r>
          </a:p>
          <a:p>
            <a:pPr marL="0" indent="0">
              <a:buNone/>
            </a:pPr>
            <a:endParaRPr lang="en-GB" dirty="0">
              <a:solidFill>
                <a:schemeClr val="bg1"/>
              </a:solidFill>
            </a:endParaRPr>
          </a:p>
          <a:p>
            <a:r>
              <a:rPr lang="en-GB" dirty="0">
                <a:solidFill>
                  <a:schemeClr val="bg1"/>
                </a:solidFill>
              </a:rPr>
              <a:t>How do you analyse it?</a:t>
            </a:r>
          </a:p>
          <a:p>
            <a:endParaRPr lang="en-GB" dirty="0">
              <a:solidFill>
                <a:schemeClr val="bg1"/>
              </a:solidFill>
            </a:endParaRPr>
          </a:p>
          <a:p>
            <a:r>
              <a:rPr lang="en-GB" dirty="0">
                <a:solidFill>
                  <a:schemeClr val="bg1"/>
                </a:solidFill>
              </a:rPr>
              <a:t>How could you mitigate against it?</a:t>
            </a:r>
          </a:p>
          <a:p>
            <a:endParaRPr lang="en-GB" dirty="0">
              <a:solidFill>
                <a:schemeClr val="bg1"/>
              </a:solidFill>
            </a:endParaRPr>
          </a:p>
          <a:p>
            <a:r>
              <a:rPr lang="en-GB" dirty="0">
                <a:solidFill>
                  <a:schemeClr val="bg1"/>
                </a:solidFill>
              </a:rPr>
              <a:t>How could you respond to it?</a:t>
            </a:r>
          </a:p>
          <a:p>
            <a:endParaRPr lang="en-GB" dirty="0"/>
          </a:p>
          <a:p>
            <a:r>
              <a:rPr lang="en-GB" dirty="0"/>
              <a:t>If you are from a training establishment, how do you prepare deploying troops to deal with and handle MDMH?</a:t>
            </a:r>
          </a:p>
          <a:p>
            <a:endParaRPr lang="en-GB" dirty="0"/>
          </a:p>
          <a:p>
            <a:r>
              <a:rPr lang="en-GB" dirty="0"/>
              <a:t>What innovative ways can we imagine to get plugged into the communications environment in the host country?</a:t>
            </a:r>
          </a:p>
          <a:p>
            <a:endParaRPr lang="en-GB" dirty="0"/>
          </a:p>
          <a:p>
            <a:r>
              <a:rPr lang="en-GB" dirty="0"/>
              <a:t>Inside the wire:</a:t>
            </a:r>
          </a:p>
          <a:p>
            <a:pPr lvl="1"/>
            <a:r>
              <a:rPr lang="en-GB" dirty="0"/>
              <a:t>LECs will be exposed to the communications environment outside your base but be aware of certain biases: they will not want to risk their job by being controversial, nor may they be ready to risk their existence outside the base by exposing hostile narratives to the soldiers.</a:t>
            </a:r>
          </a:p>
          <a:p>
            <a:pPr lvl="1"/>
            <a:endParaRPr lang="en-GB" dirty="0"/>
          </a:p>
          <a:p>
            <a:pPr lvl="1"/>
            <a:r>
              <a:rPr lang="en-GB" dirty="0"/>
              <a:t>Youngest people are more plugged into digital channels and adept at navigating the online media landscape.  It may be that a more junior team member is better suited to being the initial sensor for MDMH. Pick the right ones to monitor the different channels.</a:t>
            </a:r>
          </a:p>
          <a:p>
            <a:endParaRPr lang="en-GB" dirty="0"/>
          </a:p>
          <a:p>
            <a:endParaRPr lang="en-GB" dirty="0"/>
          </a:p>
          <a:p>
            <a:r>
              <a:rPr lang="en-GB" dirty="0"/>
              <a:t>Outside the wire:</a:t>
            </a:r>
          </a:p>
          <a:p>
            <a:pPr lvl="1"/>
            <a:endParaRPr lang="en-GB" dirty="0"/>
          </a:p>
          <a:p>
            <a:pPr lvl="1"/>
            <a:r>
              <a:rPr lang="en-GB" dirty="0"/>
              <a:t>Collection tasks for patrols.  What information is a patrol exposed to?  Absence of the normal, or presence of the abnormal are always good indicators, and this can include MDMH. If a hostile narrative is circulating, people will behave differently to patrols.  But be aware that a guy with a gun doesn’t hear the same stories that the general population will be hearing.</a:t>
            </a:r>
          </a:p>
          <a:p>
            <a:pPr lvl="1"/>
            <a:endParaRPr lang="en-GB" dirty="0"/>
          </a:p>
          <a:p>
            <a:pPr lvl="1"/>
            <a:r>
              <a:rPr lang="en-GB" dirty="0"/>
              <a:t>Ideally you will pick up rumour and conjecture before it delivers an angry mob to your front gate.</a:t>
            </a:r>
          </a:p>
          <a:p>
            <a:endParaRPr lang="en-GB" dirty="0"/>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FDED4473-06D1-4BF4-ACEF-8C2CEB466300}" type="slidenum">
              <a:rPr lang="en-GB" smtClean="0"/>
              <a:t>4</a:t>
            </a:fld>
            <a:endParaRPr lang="en-GB"/>
          </a:p>
        </p:txBody>
      </p:sp>
    </p:spTree>
    <p:extLst>
      <p:ext uri="{BB962C8B-B14F-4D97-AF65-F5344CB8AC3E}">
        <p14:creationId xmlns:p14="http://schemas.microsoft.com/office/powerpoint/2010/main" val="3742205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M&amp;C Saatchi has run a number of successful MDMH awareness campaigns.  By informing a population what MDMH is, why it is perpetrated and how it is used to seek malign goals it is possible to armour the population against it.</a:t>
            </a:r>
          </a:p>
          <a:p>
            <a:endParaRPr lang="en-GB" dirty="0"/>
          </a:p>
          <a:p>
            <a:r>
              <a:rPr lang="en-GB" dirty="0"/>
              <a:t>This does, however, need to be delivered in a subtle manner and well before an MDMH attack is anticipated.    </a:t>
            </a:r>
          </a:p>
          <a:p>
            <a:endParaRPr lang="en-GB" dirty="0"/>
          </a:p>
          <a:p>
            <a:r>
              <a:rPr lang="en-GB" dirty="0"/>
              <a:t>MDMH works well in echo-chambers, in the absence of solid facts, and when the target population has distinct vulnerabilities.</a:t>
            </a:r>
          </a:p>
          <a:p>
            <a:endParaRPr lang="en-GB" dirty="0"/>
          </a:p>
          <a:p>
            <a:r>
              <a:rPr lang="en-GB" dirty="0"/>
              <a:t>You can counter these by;</a:t>
            </a:r>
          </a:p>
          <a:p>
            <a:r>
              <a:rPr lang="en-GB" dirty="0"/>
              <a:t>Identifying echo chambers and getting your message into them</a:t>
            </a:r>
          </a:p>
          <a:p>
            <a:r>
              <a:rPr lang="en-GB" dirty="0"/>
              <a:t>Explaining to your host population how to identify MDMH and not be tricked by it.</a:t>
            </a:r>
          </a:p>
          <a:p>
            <a:r>
              <a:rPr lang="en-GB" dirty="0"/>
              <a:t>Sharing as much as you can about Mission and goals: have a busy comms plan that fills information space.</a:t>
            </a:r>
          </a:p>
          <a:p>
            <a:r>
              <a:rPr lang="en-GB" dirty="0"/>
              <a:t>Identifying who your adversaries may be, what their aims are and how they might go about using comms to achieve them. Consider pre-bunking their potential approaches.</a:t>
            </a:r>
          </a:p>
          <a:p>
            <a:endParaRPr lang="en-GB" dirty="0"/>
          </a:p>
        </p:txBody>
      </p:sp>
      <p:sp>
        <p:nvSpPr>
          <p:cNvPr id="4" name="Slide Number Placeholder 3"/>
          <p:cNvSpPr>
            <a:spLocks noGrp="1"/>
          </p:cNvSpPr>
          <p:nvPr>
            <p:ph type="sldNum" sz="quarter" idx="5"/>
          </p:nvPr>
        </p:nvSpPr>
        <p:spPr/>
        <p:txBody>
          <a:bodyPr/>
          <a:lstStyle/>
          <a:p>
            <a:fld id="{FDED4473-06D1-4BF4-ACEF-8C2CEB466300}" type="slidenum">
              <a:rPr lang="en-GB" smtClean="0"/>
              <a:t>5</a:t>
            </a:fld>
            <a:endParaRPr lang="en-GB"/>
          </a:p>
        </p:txBody>
      </p:sp>
    </p:spTree>
    <p:extLst>
      <p:ext uri="{BB962C8B-B14F-4D97-AF65-F5344CB8AC3E}">
        <p14:creationId xmlns:p14="http://schemas.microsoft.com/office/powerpoint/2010/main" val="2569713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br>
              <a:rPr lang="en-GB" b="0" i="0" dirty="0">
                <a:solidFill>
                  <a:srgbClr val="121212"/>
                </a:solidFill>
                <a:effectLst/>
                <a:latin typeface="GuardianTextSans"/>
              </a:rPr>
            </a:br>
            <a:r>
              <a:rPr lang="en-GB" dirty="0">
                <a:effectLst/>
              </a:rPr>
              <a:t>Apr 2022 </a:t>
            </a:r>
          </a:p>
          <a:p>
            <a:pPr algn="l" fontAlgn="base"/>
            <a:endParaRPr lang="en-GB" dirty="0">
              <a:effectLst/>
            </a:endParaRPr>
          </a:p>
          <a:p>
            <a:pPr algn="l" fontAlgn="base"/>
            <a:r>
              <a:rPr lang="en-GB" b="0" i="0" dirty="0">
                <a:solidFill>
                  <a:srgbClr val="121212"/>
                </a:solidFill>
                <a:effectLst/>
                <a:latin typeface="GuardianTextEgyptian"/>
              </a:rPr>
              <a:t>Russian mercenaries buried bodies near a Malian military base to falsely accuse France’s departing forces of leaving behind mass graves, the French military has claimed.</a:t>
            </a:r>
          </a:p>
          <a:p>
            <a:pPr algn="l" fontAlgn="base"/>
            <a:r>
              <a:rPr lang="en-GB" b="0" i="0" dirty="0">
                <a:solidFill>
                  <a:srgbClr val="121212"/>
                </a:solidFill>
                <a:effectLst/>
                <a:latin typeface="GuardianTextEgyptian"/>
              </a:rPr>
              <a:t>The French army said it used a drone to film what appeared to be white soldiers covering bodies with sand near the </a:t>
            </a:r>
            <a:r>
              <a:rPr lang="en-GB" b="0" i="0" dirty="0" err="1">
                <a:solidFill>
                  <a:srgbClr val="121212"/>
                </a:solidFill>
                <a:effectLst/>
                <a:latin typeface="GuardianTextEgyptian"/>
              </a:rPr>
              <a:t>Gossi</a:t>
            </a:r>
            <a:r>
              <a:rPr lang="en-GB" b="0" i="0" dirty="0">
                <a:solidFill>
                  <a:srgbClr val="121212"/>
                </a:solidFill>
                <a:effectLst/>
                <a:latin typeface="GuardianTextEgyptian"/>
              </a:rPr>
              <a:t> base in northern </a:t>
            </a:r>
            <a:r>
              <a:rPr lang="en-GB" b="0" i="0" u="none" strike="noStrike" dirty="0">
                <a:solidFill>
                  <a:srgbClr val="121212"/>
                </a:solidFill>
                <a:effectLst/>
                <a:latin typeface="GuardianTextEgyptian"/>
                <a:hlinkClick r:id="rId3"/>
              </a:rPr>
              <a:t>Mali</a:t>
            </a:r>
            <a:r>
              <a:rPr lang="en-GB" b="0" i="0" dirty="0">
                <a:solidFill>
                  <a:srgbClr val="121212"/>
                </a:solidFill>
                <a:effectLst/>
                <a:latin typeface="GuardianTextEgyptian"/>
              </a:rPr>
              <a:t>.</a:t>
            </a:r>
          </a:p>
          <a:p>
            <a:pPr algn="l" fontAlgn="base"/>
            <a:r>
              <a:rPr lang="en-GB" b="0" i="0" dirty="0">
                <a:solidFill>
                  <a:srgbClr val="121212"/>
                </a:solidFill>
                <a:effectLst/>
                <a:latin typeface="GuardianTextEgyptian"/>
              </a:rPr>
              <a:t>The video was shown to reporters from </a:t>
            </a:r>
            <a:r>
              <a:rPr lang="en-GB" b="0" i="0" dirty="0" err="1">
                <a:solidFill>
                  <a:srgbClr val="121212"/>
                </a:solidFill>
                <a:effectLst/>
                <a:latin typeface="GuardianTextEgyptian"/>
              </a:rPr>
              <a:t>Agence</a:t>
            </a:r>
            <a:r>
              <a:rPr lang="en-GB" b="0" i="0" dirty="0">
                <a:solidFill>
                  <a:srgbClr val="121212"/>
                </a:solidFill>
                <a:effectLst/>
                <a:latin typeface="GuardianTextEgyptian"/>
              </a:rPr>
              <a:t> </a:t>
            </a:r>
            <a:r>
              <a:rPr lang="en-GB" b="0" i="0" u="none" strike="noStrike" dirty="0">
                <a:solidFill>
                  <a:srgbClr val="121212"/>
                </a:solidFill>
                <a:effectLst/>
                <a:latin typeface="GuardianTextEgyptian"/>
                <a:hlinkClick r:id="rId4"/>
              </a:rPr>
              <a:t>France</a:t>
            </a:r>
            <a:r>
              <a:rPr lang="en-GB" b="0" i="0" dirty="0">
                <a:solidFill>
                  <a:srgbClr val="121212"/>
                </a:solidFill>
                <a:effectLst/>
                <a:latin typeface="GuardianTextEgyptian"/>
              </a:rPr>
              <a:t> Presse on Thursday after a Twitter account using the name Dia Diarra, who describes himself as a “former soldier” and “Malian patriot”, posted pixelated images of corpses buried in sand and accused France of atrocities.</a:t>
            </a:r>
          </a:p>
          <a:p>
            <a:pPr algn="l" fontAlgn="base"/>
            <a:r>
              <a:rPr lang="en-GB" b="0" i="0" dirty="0">
                <a:solidFill>
                  <a:srgbClr val="121212"/>
                </a:solidFill>
                <a:effectLst/>
                <a:latin typeface="GuardianTextEgyptian"/>
              </a:rPr>
              <a:t>“This is what the French left behind them when they left the base in </a:t>
            </a:r>
            <a:r>
              <a:rPr lang="en-GB" b="0" i="0" dirty="0" err="1">
                <a:solidFill>
                  <a:srgbClr val="121212"/>
                </a:solidFill>
                <a:effectLst/>
                <a:latin typeface="GuardianTextEgyptian"/>
              </a:rPr>
              <a:t>Gossi</a:t>
            </a:r>
            <a:r>
              <a:rPr lang="en-GB" b="0" i="0" dirty="0">
                <a:solidFill>
                  <a:srgbClr val="121212"/>
                </a:solidFill>
                <a:effectLst/>
                <a:latin typeface="GuardianTextEgyptian"/>
              </a:rPr>
              <a:t> … We cannot keep silent!” the account wrote.</a:t>
            </a:r>
          </a:p>
          <a:p>
            <a:pPr algn="l"/>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EE059E1-5A9C-474F-AA17-EA1E4905E85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4505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u="none" strike="noStrike" dirty="0">
                <a:solidFill>
                  <a:srgbClr val="404040"/>
                </a:solidFill>
                <a:effectLst/>
                <a:latin typeface="var(--tr-font-regular)"/>
              </a:rPr>
              <a:t>PARIS, March 1 (Reuters) - A bedbug scare in Paris last autumn that grabbed </a:t>
            </a:r>
            <a:r>
              <a:rPr lang="en-GB" b="0" i="0" u="sng" strike="noStrike" dirty="0">
                <a:solidFill>
                  <a:srgbClr val="404040"/>
                </a:solidFill>
                <a:effectLst/>
                <a:latin typeface="inherit"/>
                <a:hlinkClick r:id="rId3"/>
              </a:rPr>
              <a:t>headlines</a:t>
            </a:r>
            <a:r>
              <a:rPr lang="en-GB" b="0" i="0" u="none" strike="noStrike" dirty="0">
                <a:solidFill>
                  <a:srgbClr val="404040"/>
                </a:solidFill>
                <a:effectLst/>
                <a:latin typeface="var(--tr-font-regular)"/>
              </a:rPr>
              <a:t> across the globe was artificially amplified by social media accounts linked to Russian "disinformation" activities, a French minister said on Friday.</a:t>
            </a:r>
          </a:p>
          <a:p>
            <a:pPr algn="l"/>
            <a:r>
              <a:rPr lang="en-GB" b="0" i="0" u="none" strike="noStrike" dirty="0">
                <a:solidFill>
                  <a:srgbClr val="404040"/>
                </a:solidFill>
                <a:effectLst/>
                <a:latin typeface="var(--tr-font-regular)"/>
              </a:rPr>
              <a:t>"The bedbug polemic was in a very large part amplified by accounts linked to the Kremlin, and they even created a false link between the arrival of Ukrainian refuges and the spread of bedbugs," French European affairs minister Jean-Noel </a:t>
            </a:r>
            <a:r>
              <a:rPr lang="en-GB" b="0" i="0" u="none" strike="noStrike" dirty="0" err="1">
                <a:solidFill>
                  <a:srgbClr val="404040"/>
                </a:solidFill>
                <a:effectLst/>
                <a:latin typeface="var(--tr-font-regular)"/>
              </a:rPr>
              <a:t>Barrot</a:t>
            </a:r>
            <a:r>
              <a:rPr lang="en-GB" b="0" i="0" u="none" strike="noStrike" dirty="0">
                <a:solidFill>
                  <a:srgbClr val="404040"/>
                </a:solidFill>
                <a:effectLst/>
                <a:latin typeface="var(--tr-font-regular)"/>
              </a:rPr>
              <a:t> told TF1 television.</a:t>
            </a:r>
          </a:p>
          <a:p>
            <a:endParaRPr lang="en-GB" dirty="0"/>
          </a:p>
        </p:txBody>
      </p:sp>
      <p:sp>
        <p:nvSpPr>
          <p:cNvPr id="4" name="Slide Number Placeholder 3"/>
          <p:cNvSpPr>
            <a:spLocks noGrp="1"/>
          </p:cNvSpPr>
          <p:nvPr>
            <p:ph type="sldNum" sz="quarter" idx="5"/>
          </p:nvPr>
        </p:nvSpPr>
        <p:spPr/>
        <p:txBody>
          <a:bodyPr/>
          <a:lstStyle/>
          <a:p>
            <a:fld id="{FDED4473-06D1-4BF4-ACEF-8C2CEB466300}" type="slidenum">
              <a:rPr lang="en-GB" smtClean="0"/>
              <a:t>7</a:t>
            </a:fld>
            <a:endParaRPr lang="en-GB"/>
          </a:p>
        </p:txBody>
      </p:sp>
    </p:spTree>
    <p:extLst>
      <p:ext uri="{BB962C8B-B14F-4D97-AF65-F5344CB8AC3E}">
        <p14:creationId xmlns:p14="http://schemas.microsoft.com/office/powerpoint/2010/main" val="213889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u="none" strike="noStrike" dirty="0">
                <a:solidFill>
                  <a:srgbClr val="404040"/>
                </a:solidFill>
                <a:effectLst/>
                <a:latin typeface="var(--tr-font-regular)"/>
              </a:rPr>
              <a:t>Springfield Ohio</a:t>
            </a:r>
          </a:p>
          <a:p>
            <a:pPr algn="l"/>
            <a:endParaRPr lang="en-GB" b="0" i="0" u="none" strike="noStrike" dirty="0">
              <a:solidFill>
                <a:srgbClr val="404040"/>
              </a:solidFill>
              <a:effectLst/>
              <a:latin typeface="var(--tr-font-regular)"/>
            </a:endParaRPr>
          </a:p>
          <a:p>
            <a:pPr algn="l"/>
            <a:endParaRPr lang="en-GB" b="0" i="0" u="none" strike="noStrike" dirty="0">
              <a:solidFill>
                <a:srgbClr val="404040"/>
              </a:solidFill>
              <a:effectLst/>
              <a:latin typeface="var(--tr-font-regular)"/>
            </a:endParaRPr>
          </a:p>
          <a:p>
            <a:pPr algn="l"/>
            <a:r>
              <a:rPr lang="en-GB" b="0" i="0" u="none" strike="noStrike" dirty="0">
                <a:solidFill>
                  <a:srgbClr val="404040"/>
                </a:solidFill>
                <a:effectLst/>
                <a:latin typeface="var(--tr-font-regular)"/>
              </a:rPr>
              <a:t>WASHINGTON, Sept 10 During a Presidential debate, candidate and former president Donald Trump said “In Springfield, they’re eating the dogs, the people that came in, they’re eating the cats. They’re eating the pets of the people that live there.”</a:t>
            </a:r>
          </a:p>
          <a:p>
            <a:pPr algn="l"/>
            <a:endParaRPr lang="en-GB" b="0" i="0" u="none" strike="noStrike" dirty="0">
              <a:solidFill>
                <a:srgbClr val="404040"/>
              </a:solidFill>
              <a:effectLst/>
              <a:latin typeface="var(--tr-font-regular)"/>
            </a:endParaRPr>
          </a:p>
          <a:p>
            <a:r>
              <a:rPr lang="en-GB" dirty="0"/>
              <a:t>This set off a swirl of rumours about the Haitian population of Springfield that were debunked by the US national </a:t>
            </a:r>
            <a:r>
              <a:rPr lang="en-GB"/>
              <a:t>and international press.</a:t>
            </a:r>
            <a:endParaRPr lang="en-GB" dirty="0"/>
          </a:p>
        </p:txBody>
      </p:sp>
      <p:sp>
        <p:nvSpPr>
          <p:cNvPr id="4" name="Slide Number Placeholder 3"/>
          <p:cNvSpPr>
            <a:spLocks noGrp="1"/>
          </p:cNvSpPr>
          <p:nvPr>
            <p:ph type="sldNum" sz="quarter" idx="5"/>
          </p:nvPr>
        </p:nvSpPr>
        <p:spPr/>
        <p:txBody>
          <a:bodyPr/>
          <a:lstStyle/>
          <a:p>
            <a:fld id="{FDED4473-06D1-4BF4-ACEF-8C2CEB466300}" type="slidenum">
              <a:rPr lang="en-GB" smtClean="0"/>
              <a:t>8</a:t>
            </a:fld>
            <a:endParaRPr lang="en-GB"/>
          </a:p>
        </p:txBody>
      </p:sp>
    </p:spTree>
    <p:extLst>
      <p:ext uri="{BB962C8B-B14F-4D97-AF65-F5344CB8AC3E}">
        <p14:creationId xmlns:p14="http://schemas.microsoft.com/office/powerpoint/2010/main" val="30817330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Effective Target Audience Analysis – understand your host nation population and the groups within it.  Determine what motivates them, excites them, and what depresses or pacifies them.  What critical vulnerabilities might they have to MDMH?</a:t>
            </a:r>
          </a:p>
          <a:p>
            <a:endParaRPr lang="en-GB" dirty="0"/>
          </a:p>
          <a:p>
            <a:r>
              <a:rPr lang="en-GB" dirty="0"/>
              <a:t>Media analysis: understand how information moves around your Area of Operations.  What channels are prevalent, which ones are trusted to impart the truth, and which ones are more used for rumour and conjecture.</a:t>
            </a:r>
          </a:p>
          <a:p>
            <a:endParaRPr lang="en-GB" dirty="0"/>
          </a:p>
          <a:p>
            <a:r>
              <a:rPr lang="en-GB" dirty="0"/>
              <a:t>Understanding context: how does the population interpret messages.</a:t>
            </a:r>
          </a:p>
          <a:p>
            <a:endParaRPr lang="en-GB" dirty="0"/>
          </a:p>
          <a:p>
            <a:r>
              <a:rPr lang="en-GB" dirty="0"/>
              <a:t>Credible voices</a:t>
            </a:r>
          </a:p>
          <a:p>
            <a:r>
              <a:rPr lang="en-GB" dirty="0"/>
              <a:t>Stakeholder engagement</a:t>
            </a:r>
          </a:p>
          <a:p>
            <a:r>
              <a:rPr lang="en-GB" dirty="0"/>
              <a:t>Correct channels</a:t>
            </a:r>
          </a:p>
          <a:p>
            <a:r>
              <a:rPr lang="en-GB" dirty="0"/>
              <a:t>Red-teaming </a:t>
            </a:r>
          </a:p>
          <a:p>
            <a:r>
              <a:rPr lang="en-GB" dirty="0"/>
              <a:t>Contingency plans</a:t>
            </a:r>
          </a:p>
          <a:p>
            <a:r>
              <a:rPr lang="en-GB" dirty="0"/>
              <a:t>Measurement</a:t>
            </a:r>
          </a:p>
          <a:p>
            <a:endParaRPr lang="en-GB" dirty="0"/>
          </a:p>
        </p:txBody>
      </p:sp>
      <p:sp>
        <p:nvSpPr>
          <p:cNvPr id="4" name="Slide Number Placeholder 3"/>
          <p:cNvSpPr>
            <a:spLocks noGrp="1"/>
          </p:cNvSpPr>
          <p:nvPr>
            <p:ph type="sldNum" sz="quarter" idx="5"/>
          </p:nvPr>
        </p:nvSpPr>
        <p:spPr/>
        <p:txBody>
          <a:bodyPr/>
          <a:lstStyle/>
          <a:p>
            <a:fld id="{FDED4473-06D1-4BF4-ACEF-8C2CEB466300}" type="slidenum">
              <a:rPr lang="en-GB" smtClean="0"/>
              <a:t>9</a:t>
            </a:fld>
            <a:endParaRPr lang="en-GB"/>
          </a:p>
        </p:txBody>
      </p:sp>
    </p:spTree>
    <p:extLst>
      <p:ext uri="{BB962C8B-B14F-4D97-AF65-F5344CB8AC3E}">
        <p14:creationId xmlns:p14="http://schemas.microsoft.com/office/powerpoint/2010/main" val="13648270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 and off-line media monitoring as an early warning system</a:t>
            </a:r>
          </a:p>
          <a:p>
            <a:r>
              <a:rPr lang="en-GB" dirty="0"/>
              <a:t>Digital tools to track-back to source</a:t>
            </a:r>
          </a:p>
          <a:p>
            <a:r>
              <a:rPr lang="en-GB" dirty="0"/>
              <a:t>Identification of key-nodes and witting and unwitting propagators</a:t>
            </a:r>
          </a:p>
          <a:p>
            <a:pPr marL="0" indent="0">
              <a:buFontTx/>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0F4C28-894A-4879-B346-B8CC3474178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60247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listen across all the platforms that our audience as exposed to and pull insights and develop analysis of what we are seeing.</a:t>
            </a:r>
          </a:p>
          <a:p>
            <a:endParaRPr lang="en-GB" dirty="0"/>
          </a:p>
          <a:p>
            <a:r>
              <a:rPr lang="en-GB" dirty="0"/>
              <a:t>By building an understanding of the potential goals that our adversaries are seeking to achieve we can better understand their routes and approaches.</a:t>
            </a:r>
          </a:p>
          <a:p>
            <a:endParaRPr lang="en-GB" dirty="0"/>
          </a:p>
          <a:p>
            <a:r>
              <a:rPr lang="en-GB" dirty="0"/>
              <a:t>This gives us a clear indication of what potential MDMH threats might look like and lay down preventative or mitigating actions.</a:t>
            </a:r>
          </a:p>
          <a:p>
            <a:endParaRPr lang="en-GB" dirty="0"/>
          </a:p>
          <a:p>
            <a:r>
              <a:rPr lang="en-GB" dirty="0"/>
              <a:t>By placing ourselves in the information flow and applying filters and analysis we are able to identify trends and themes that may lead to hostile acts of MDMH.</a:t>
            </a:r>
          </a:p>
          <a:p>
            <a:endParaRPr lang="en-GB" dirty="0"/>
          </a:p>
          <a:p>
            <a:r>
              <a:rPr lang="en-GB" dirty="0"/>
              <a:t>Our digital technologies also allow us to track back to source: running a reverse timeline on digital messaging to identify the source and by association give us an idea of where the message has come from.  We are also able to identify and monitor witting and un-witting propagators, key influencers and communications nodes.</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EE059E1-5A9C-474F-AA17-EA1E4905E85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9205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Having looked briefly at digital capabilities, let’s have a quick chat about the human network side of things</a:t>
            </a:r>
          </a:p>
          <a:p>
            <a:endParaRPr lang="en-GB" dirty="0"/>
          </a:p>
          <a:p>
            <a:r>
              <a:rPr lang="en-GB" dirty="0"/>
              <a:t>We use our human network to draw locally pertinent information and build an off-line picture of what communities are talking about and how they are receiving and processing news and information.</a:t>
            </a:r>
          </a:p>
          <a:p>
            <a:endParaRPr lang="en-GB" dirty="0"/>
          </a:p>
          <a:p>
            <a:r>
              <a:rPr lang="en-GB" dirty="0"/>
              <a:t>This gives us a ground-truth read-out on what is happening right outside our clients’ gates.</a:t>
            </a:r>
          </a:p>
          <a:p>
            <a:endParaRPr lang="en-GB" dirty="0"/>
          </a:p>
          <a:p>
            <a:r>
              <a:rPr lang="en-GB" dirty="0"/>
              <a:t>Once we have built the picture we have technologies and techniques that allow us to launch targeted disruption to defeat MDMH. This may be to disrupt the message, the means, the network or even the source.</a:t>
            </a: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EE059E1-5A9C-474F-AA17-EA1E4905E85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6235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 shown on this slide, but we would also advise you to talk to us about your deployment or training.</a:t>
            </a:r>
          </a:p>
          <a:p>
            <a:endParaRPr lang="en-GB" dirty="0"/>
          </a:p>
          <a:p>
            <a:r>
              <a:rPr lang="en-GB" dirty="0"/>
              <a:t>We can support you in delivering MDMH awareness and response training. We can run exercise packages to practice the techniques learned during academic study, and of course we can accompany you on operations and deployments and deliver live analysis and effect.</a:t>
            </a:r>
          </a:p>
        </p:txBody>
      </p:sp>
      <p:sp>
        <p:nvSpPr>
          <p:cNvPr id="4" name="Slide Number Placeholder 3"/>
          <p:cNvSpPr>
            <a:spLocks noGrp="1"/>
          </p:cNvSpPr>
          <p:nvPr>
            <p:ph type="sldNum" sz="quarter" idx="5"/>
          </p:nvPr>
        </p:nvSpPr>
        <p:spPr/>
        <p:txBody>
          <a:bodyPr/>
          <a:lstStyle/>
          <a:p>
            <a:fld id="{FDED4473-06D1-4BF4-ACEF-8C2CEB466300}" type="slidenum">
              <a:rPr lang="en-GB" smtClean="0"/>
              <a:t>13</a:t>
            </a:fld>
            <a:endParaRPr lang="en-GB"/>
          </a:p>
        </p:txBody>
      </p:sp>
    </p:spTree>
    <p:extLst>
      <p:ext uri="{BB962C8B-B14F-4D97-AF65-F5344CB8AC3E}">
        <p14:creationId xmlns:p14="http://schemas.microsoft.com/office/powerpoint/2010/main" val="5923360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0F4C28-894A-4879-B346-B8CC3474178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5441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476CC-132F-76B5-8775-08B8E0CC27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1539365-A2CD-A6DB-2EA8-9896FF2E73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411C49D-8733-06BF-9366-01BAE76F0D09}"/>
              </a:ext>
            </a:extLst>
          </p:cNvPr>
          <p:cNvSpPr>
            <a:spLocks noGrp="1"/>
          </p:cNvSpPr>
          <p:nvPr>
            <p:ph type="dt" sz="half" idx="10"/>
          </p:nvPr>
        </p:nvSpPr>
        <p:spPr/>
        <p:txBody>
          <a:bodyPr/>
          <a:lstStyle/>
          <a:p>
            <a:fld id="{E387D237-EB09-4645-8843-27EBFC0B5477}" type="datetimeFigureOut">
              <a:rPr lang="en-GB" smtClean="0"/>
              <a:t>01/11/2024</a:t>
            </a:fld>
            <a:endParaRPr lang="en-GB"/>
          </a:p>
        </p:txBody>
      </p:sp>
      <p:sp>
        <p:nvSpPr>
          <p:cNvPr id="5" name="Footer Placeholder 4">
            <a:extLst>
              <a:ext uri="{FF2B5EF4-FFF2-40B4-BE49-F238E27FC236}">
                <a16:creationId xmlns:a16="http://schemas.microsoft.com/office/drawing/2014/main" id="{C0804D82-F84D-CFA5-21CB-CC27F1A5A9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F75B39-7D48-EB1F-3F96-AAE4ECD4A38A}"/>
              </a:ext>
            </a:extLst>
          </p:cNvPr>
          <p:cNvSpPr>
            <a:spLocks noGrp="1"/>
          </p:cNvSpPr>
          <p:nvPr>
            <p:ph type="sldNum" sz="quarter" idx="12"/>
          </p:nvPr>
        </p:nvSpPr>
        <p:spPr/>
        <p:txBody>
          <a:bodyPr/>
          <a:lstStyle/>
          <a:p>
            <a:fld id="{4DBB8D06-4A4A-4E4A-947C-F2B1F900F35B}" type="slidenum">
              <a:rPr lang="en-GB" smtClean="0"/>
              <a:t>‹#›</a:t>
            </a:fld>
            <a:endParaRPr lang="en-GB"/>
          </a:p>
        </p:txBody>
      </p:sp>
    </p:spTree>
    <p:extLst>
      <p:ext uri="{BB962C8B-B14F-4D97-AF65-F5344CB8AC3E}">
        <p14:creationId xmlns:p14="http://schemas.microsoft.com/office/powerpoint/2010/main" val="3104687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55432-B850-5BCA-E79E-6E96C4DAE9C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B2CE2DC-6272-7C52-9C91-4FD87E0431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6478F0-8A40-57FD-31F5-DC0A7BC0E091}"/>
              </a:ext>
            </a:extLst>
          </p:cNvPr>
          <p:cNvSpPr>
            <a:spLocks noGrp="1"/>
          </p:cNvSpPr>
          <p:nvPr>
            <p:ph type="dt" sz="half" idx="10"/>
          </p:nvPr>
        </p:nvSpPr>
        <p:spPr/>
        <p:txBody>
          <a:bodyPr/>
          <a:lstStyle/>
          <a:p>
            <a:fld id="{E387D237-EB09-4645-8843-27EBFC0B5477}" type="datetimeFigureOut">
              <a:rPr lang="en-GB" smtClean="0"/>
              <a:t>01/11/2024</a:t>
            </a:fld>
            <a:endParaRPr lang="en-GB"/>
          </a:p>
        </p:txBody>
      </p:sp>
      <p:sp>
        <p:nvSpPr>
          <p:cNvPr id="5" name="Footer Placeholder 4">
            <a:extLst>
              <a:ext uri="{FF2B5EF4-FFF2-40B4-BE49-F238E27FC236}">
                <a16:creationId xmlns:a16="http://schemas.microsoft.com/office/drawing/2014/main" id="{262798E3-199F-6387-BA27-8095B50937B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44C211C-3397-1138-7214-501164DC42C3}"/>
              </a:ext>
            </a:extLst>
          </p:cNvPr>
          <p:cNvSpPr>
            <a:spLocks noGrp="1"/>
          </p:cNvSpPr>
          <p:nvPr>
            <p:ph type="sldNum" sz="quarter" idx="12"/>
          </p:nvPr>
        </p:nvSpPr>
        <p:spPr/>
        <p:txBody>
          <a:bodyPr/>
          <a:lstStyle/>
          <a:p>
            <a:fld id="{4DBB8D06-4A4A-4E4A-947C-F2B1F900F35B}" type="slidenum">
              <a:rPr lang="en-GB" smtClean="0"/>
              <a:t>‹#›</a:t>
            </a:fld>
            <a:endParaRPr lang="en-GB"/>
          </a:p>
        </p:txBody>
      </p:sp>
    </p:spTree>
    <p:extLst>
      <p:ext uri="{BB962C8B-B14F-4D97-AF65-F5344CB8AC3E}">
        <p14:creationId xmlns:p14="http://schemas.microsoft.com/office/powerpoint/2010/main" val="1333603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D0294-DB36-4A08-8A70-46325438050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1F1FB55-A717-4D48-C643-74905A7B34D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1A0CDF4-6757-F159-E99F-400ED1D626A1}"/>
              </a:ext>
            </a:extLst>
          </p:cNvPr>
          <p:cNvSpPr>
            <a:spLocks noGrp="1"/>
          </p:cNvSpPr>
          <p:nvPr>
            <p:ph type="dt" sz="half" idx="10"/>
          </p:nvPr>
        </p:nvSpPr>
        <p:spPr/>
        <p:txBody>
          <a:bodyPr/>
          <a:lstStyle/>
          <a:p>
            <a:fld id="{E387D237-EB09-4645-8843-27EBFC0B5477}" type="datetimeFigureOut">
              <a:rPr lang="en-GB" smtClean="0"/>
              <a:t>01/11/2024</a:t>
            </a:fld>
            <a:endParaRPr lang="en-GB"/>
          </a:p>
        </p:txBody>
      </p:sp>
      <p:sp>
        <p:nvSpPr>
          <p:cNvPr id="5" name="Footer Placeholder 4">
            <a:extLst>
              <a:ext uri="{FF2B5EF4-FFF2-40B4-BE49-F238E27FC236}">
                <a16:creationId xmlns:a16="http://schemas.microsoft.com/office/drawing/2014/main" id="{63507D89-67B4-F2BD-D969-6976AE71506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712C0D-6FF0-A65C-61A4-CC998D72B3DA}"/>
              </a:ext>
            </a:extLst>
          </p:cNvPr>
          <p:cNvSpPr>
            <a:spLocks noGrp="1"/>
          </p:cNvSpPr>
          <p:nvPr>
            <p:ph type="sldNum" sz="quarter" idx="12"/>
          </p:nvPr>
        </p:nvSpPr>
        <p:spPr/>
        <p:txBody>
          <a:bodyPr/>
          <a:lstStyle/>
          <a:p>
            <a:fld id="{4DBB8D06-4A4A-4E4A-947C-F2B1F900F35B}" type="slidenum">
              <a:rPr lang="en-GB" smtClean="0"/>
              <a:t>‹#›</a:t>
            </a:fld>
            <a:endParaRPr lang="en-GB"/>
          </a:p>
        </p:txBody>
      </p:sp>
    </p:spTree>
    <p:extLst>
      <p:ext uri="{BB962C8B-B14F-4D97-AF65-F5344CB8AC3E}">
        <p14:creationId xmlns:p14="http://schemas.microsoft.com/office/powerpoint/2010/main" val="3714836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94DB1-BAE7-9E80-1785-3AF1624D049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BEADC14-642C-2E29-CA74-D909C04F8E9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C3983B9-7E95-D594-7357-9534D231E92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E609CF9-B78C-71F1-202E-27EEAF9DEE61}"/>
              </a:ext>
            </a:extLst>
          </p:cNvPr>
          <p:cNvSpPr>
            <a:spLocks noGrp="1"/>
          </p:cNvSpPr>
          <p:nvPr>
            <p:ph type="dt" sz="half" idx="10"/>
          </p:nvPr>
        </p:nvSpPr>
        <p:spPr/>
        <p:txBody>
          <a:bodyPr/>
          <a:lstStyle/>
          <a:p>
            <a:fld id="{E387D237-EB09-4645-8843-27EBFC0B5477}" type="datetimeFigureOut">
              <a:rPr lang="en-GB" smtClean="0"/>
              <a:t>01/11/2024</a:t>
            </a:fld>
            <a:endParaRPr lang="en-GB"/>
          </a:p>
        </p:txBody>
      </p:sp>
      <p:sp>
        <p:nvSpPr>
          <p:cNvPr id="6" name="Footer Placeholder 5">
            <a:extLst>
              <a:ext uri="{FF2B5EF4-FFF2-40B4-BE49-F238E27FC236}">
                <a16:creationId xmlns:a16="http://schemas.microsoft.com/office/drawing/2014/main" id="{F1F2CACE-6FD9-2381-A646-F5D11B17F48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83EEB1D-5052-76C7-1E7E-72492BD14C1D}"/>
              </a:ext>
            </a:extLst>
          </p:cNvPr>
          <p:cNvSpPr>
            <a:spLocks noGrp="1"/>
          </p:cNvSpPr>
          <p:nvPr>
            <p:ph type="sldNum" sz="quarter" idx="12"/>
          </p:nvPr>
        </p:nvSpPr>
        <p:spPr/>
        <p:txBody>
          <a:bodyPr/>
          <a:lstStyle/>
          <a:p>
            <a:fld id="{4DBB8D06-4A4A-4E4A-947C-F2B1F900F35B}" type="slidenum">
              <a:rPr lang="en-GB" smtClean="0"/>
              <a:t>‹#›</a:t>
            </a:fld>
            <a:endParaRPr lang="en-GB"/>
          </a:p>
        </p:txBody>
      </p:sp>
    </p:spTree>
    <p:extLst>
      <p:ext uri="{BB962C8B-B14F-4D97-AF65-F5344CB8AC3E}">
        <p14:creationId xmlns:p14="http://schemas.microsoft.com/office/powerpoint/2010/main" val="262338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CB4E3-E0FB-DD30-2A35-A26FCE3F170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889C960-0E63-DEC2-AC10-163A47F43E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1D0491B-9951-6056-8BA8-00EAA9E239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79EDB4A-B4B7-C1D8-8F17-F0CBDE767D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99ABF05-9DFD-DFF2-E701-2EFA41CF002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803A3B3-5E93-B7A4-A3FE-B5A1B1C92AC4}"/>
              </a:ext>
            </a:extLst>
          </p:cNvPr>
          <p:cNvSpPr>
            <a:spLocks noGrp="1"/>
          </p:cNvSpPr>
          <p:nvPr>
            <p:ph type="dt" sz="half" idx="10"/>
          </p:nvPr>
        </p:nvSpPr>
        <p:spPr/>
        <p:txBody>
          <a:bodyPr/>
          <a:lstStyle/>
          <a:p>
            <a:fld id="{E387D237-EB09-4645-8843-27EBFC0B5477}" type="datetimeFigureOut">
              <a:rPr lang="en-GB" smtClean="0"/>
              <a:t>01/11/2024</a:t>
            </a:fld>
            <a:endParaRPr lang="en-GB"/>
          </a:p>
        </p:txBody>
      </p:sp>
      <p:sp>
        <p:nvSpPr>
          <p:cNvPr id="8" name="Footer Placeholder 7">
            <a:extLst>
              <a:ext uri="{FF2B5EF4-FFF2-40B4-BE49-F238E27FC236}">
                <a16:creationId xmlns:a16="http://schemas.microsoft.com/office/drawing/2014/main" id="{442FD2ED-0763-107E-FB6D-31BF43364C1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D925160-BA93-319A-CBE4-8B55292169E9}"/>
              </a:ext>
            </a:extLst>
          </p:cNvPr>
          <p:cNvSpPr>
            <a:spLocks noGrp="1"/>
          </p:cNvSpPr>
          <p:nvPr>
            <p:ph type="sldNum" sz="quarter" idx="12"/>
          </p:nvPr>
        </p:nvSpPr>
        <p:spPr/>
        <p:txBody>
          <a:bodyPr/>
          <a:lstStyle/>
          <a:p>
            <a:fld id="{4DBB8D06-4A4A-4E4A-947C-F2B1F900F35B}" type="slidenum">
              <a:rPr lang="en-GB" smtClean="0"/>
              <a:t>‹#›</a:t>
            </a:fld>
            <a:endParaRPr lang="en-GB"/>
          </a:p>
        </p:txBody>
      </p:sp>
    </p:spTree>
    <p:extLst>
      <p:ext uri="{BB962C8B-B14F-4D97-AF65-F5344CB8AC3E}">
        <p14:creationId xmlns:p14="http://schemas.microsoft.com/office/powerpoint/2010/main" val="1430381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52805-8E79-C2F1-F43C-6D07FC7C5AB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2755B42-023C-EFF8-5F85-7EB1B8B54FC8}"/>
              </a:ext>
            </a:extLst>
          </p:cNvPr>
          <p:cNvSpPr>
            <a:spLocks noGrp="1"/>
          </p:cNvSpPr>
          <p:nvPr>
            <p:ph type="dt" sz="half" idx="10"/>
          </p:nvPr>
        </p:nvSpPr>
        <p:spPr/>
        <p:txBody>
          <a:bodyPr/>
          <a:lstStyle/>
          <a:p>
            <a:fld id="{E387D237-EB09-4645-8843-27EBFC0B5477}" type="datetimeFigureOut">
              <a:rPr lang="en-GB" smtClean="0"/>
              <a:t>01/11/2024</a:t>
            </a:fld>
            <a:endParaRPr lang="en-GB"/>
          </a:p>
        </p:txBody>
      </p:sp>
      <p:sp>
        <p:nvSpPr>
          <p:cNvPr id="4" name="Footer Placeholder 3">
            <a:extLst>
              <a:ext uri="{FF2B5EF4-FFF2-40B4-BE49-F238E27FC236}">
                <a16:creationId xmlns:a16="http://schemas.microsoft.com/office/drawing/2014/main" id="{35F6A6D6-6253-ED92-64F8-4C365B7A930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A96D73A-8C78-F75B-8A8C-8474D5D45999}"/>
              </a:ext>
            </a:extLst>
          </p:cNvPr>
          <p:cNvSpPr>
            <a:spLocks noGrp="1"/>
          </p:cNvSpPr>
          <p:nvPr>
            <p:ph type="sldNum" sz="quarter" idx="12"/>
          </p:nvPr>
        </p:nvSpPr>
        <p:spPr/>
        <p:txBody>
          <a:bodyPr/>
          <a:lstStyle/>
          <a:p>
            <a:fld id="{4DBB8D06-4A4A-4E4A-947C-F2B1F900F35B}" type="slidenum">
              <a:rPr lang="en-GB" smtClean="0"/>
              <a:t>‹#›</a:t>
            </a:fld>
            <a:endParaRPr lang="en-GB"/>
          </a:p>
        </p:txBody>
      </p:sp>
    </p:spTree>
    <p:extLst>
      <p:ext uri="{BB962C8B-B14F-4D97-AF65-F5344CB8AC3E}">
        <p14:creationId xmlns:p14="http://schemas.microsoft.com/office/powerpoint/2010/main" val="2076165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51FFB3-F80B-E0A4-BD6A-7685EDCC904A}"/>
              </a:ext>
            </a:extLst>
          </p:cNvPr>
          <p:cNvSpPr>
            <a:spLocks noGrp="1"/>
          </p:cNvSpPr>
          <p:nvPr>
            <p:ph type="dt" sz="half" idx="10"/>
          </p:nvPr>
        </p:nvSpPr>
        <p:spPr/>
        <p:txBody>
          <a:bodyPr/>
          <a:lstStyle/>
          <a:p>
            <a:fld id="{E387D237-EB09-4645-8843-27EBFC0B5477}" type="datetimeFigureOut">
              <a:rPr lang="en-GB" smtClean="0"/>
              <a:t>01/11/2024</a:t>
            </a:fld>
            <a:endParaRPr lang="en-GB"/>
          </a:p>
        </p:txBody>
      </p:sp>
      <p:sp>
        <p:nvSpPr>
          <p:cNvPr id="3" name="Footer Placeholder 2">
            <a:extLst>
              <a:ext uri="{FF2B5EF4-FFF2-40B4-BE49-F238E27FC236}">
                <a16:creationId xmlns:a16="http://schemas.microsoft.com/office/drawing/2014/main" id="{E6FCAD23-E880-FFEC-CCD9-8B113B6A99C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E2C1530-1ED0-EF19-9467-E13ED7E5EE8B}"/>
              </a:ext>
            </a:extLst>
          </p:cNvPr>
          <p:cNvSpPr>
            <a:spLocks noGrp="1"/>
          </p:cNvSpPr>
          <p:nvPr>
            <p:ph type="sldNum" sz="quarter" idx="12"/>
          </p:nvPr>
        </p:nvSpPr>
        <p:spPr/>
        <p:txBody>
          <a:bodyPr/>
          <a:lstStyle/>
          <a:p>
            <a:fld id="{4DBB8D06-4A4A-4E4A-947C-F2B1F900F35B}" type="slidenum">
              <a:rPr lang="en-GB" smtClean="0"/>
              <a:t>‹#›</a:t>
            </a:fld>
            <a:endParaRPr lang="en-GB"/>
          </a:p>
        </p:txBody>
      </p:sp>
    </p:spTree>
    <p:extLst>
      <p:ext uri="{BB962C8B-B14F-4D97-AF65-F5344CB8AC3E}">
        <p14:creationId xmlns:p14="http://schemas.microsoft.com/office/powerpoint/2010/main" val="3957430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EAE2A-96F9-9903-073A-6BCD8543DC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101536D-7AB0-E2A6-0FF2-27D5EB3162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37920A5-23D5-AB78-AB8E-02C9CD9FEE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96BD2F-D9EA-77AB-EF3D-98A2F8628822}"/>
              </a:ext>
            </a:extLst>
          </p:cNvPr>
          <p:cNvSpPr>
            <a:spLocks noGrp="1"/>
          </p:cNvSpPr>
          <p:nvPr>
            <p:ph type="dt" sz="half" idx="10"/>
          </p:nvPr>
        </p:nvSpPr>
        <p:spPr/>
        <p:txBody>
          <a:bodyPr/>
          <a:lstStyle/>
          <a:p>
            <a:fld id="{E387D237-EB09-4645-8843-27EBFC0B5477}" type="datetimeFigureOut">
              <a:rPr lang="en-GB" smtClean="0"/>
              <a:t>01/11/2024</a:t>
            </a:fld>
            <a:endParaRPr lang="en-GB"/>
          </a:p>
        </p:txBody>
      </p:sp>
      <p:sp>
        <p:nvSpPr>
          <p:cNvPr id="6" name="Footer Placeholder 5">
            <a:extLst>
              <a:ext uri="{FF2B5EF4-FFF2-40B4-BE49-F238E27FC236}">
                <a16:creationId xmlns:a16="http://schemas.microsoft.com/office/drawing/2014/main" id="{2F09AD3D-99CD-F32B-5F76-A2269ADDD8D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6DDDB4A-DD0F-6C16-8717-41ADEAA0A2D6}"/>
              </a:ext>
            </a:extLst>
          </p:cNvPr>
          <p:cNvSpPr>
            <a:spLocks noGrp="1"/>
          </p:cNvSpPr>
          <p:nvPr>
            <p:ph type="sldNum" sz="quarter" idx="12"/>
          </p:nvPr>
        </p:nvSpPr>
        <p:spPr/>
        <p:txBody>
          <a:bodyPr/>
          <a:lstStyle/>
          <a:p>
            <a:fld id="{4DBB8D06-4A4A-4E4A-947C-F2B1F900F35B}" type="slidenum">
              <a:rPr lang="en-GB" smtClean="0"/>
              <a:t>‹#›</a:t>
            </a:fld>
            <a:endParaRPr lang="en-GB"/>
          </a:p>
        </p:txBody>
      </p:sp>
    </p:spTree>
    <p:extLst>
      <p:ext uri="{BB962C8B-B14F-4D97-AF65-F5344CB8AC3E}">
        <p14:creationId xmlns:p14="http://schemas.microsoft.com/office/powerpoint/2010/main" val="2515145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B7C31-FECD-A30D-6E6F-81221771EB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CECC017-017B-DFE3-9428-236703528E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A09F261-3993-250A-B1AA-1DF4C508DB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A50D5E-B2F3-1C81-A3C5-9FFC2E4B86BE}"/>
              </a:ext>
            </a:extLst>
          </p:cNvPr>
          <p:cNvSpPr>
            <a:spLocks noGrp="1"/>
          </p:cNvSpPr>
          <p:nvPr>
            <p:ph type="dt" sz="half" idx="10"/>
          </p:nvPr>
        </p:nvSpPr>
        <p:spPr/>
        <p:txBody>
          <a:bodyPr/>
          <a:lstStyle/>
          <a:p>
            <a:fld id="{E387D237-EB09-4645-8843-27EBFC0B5477}" type="datetimeFigureOut">
              <a:rPr lang="en-GB" smtClean="0"/>
              <a:t>01/11/2024</a:t>
            </a:fld>
            <a:endParaRPr lang="en-GB"/>
          </a:p>
        </p:txBody>
      </p:sp>
      <p:sp>
        <p:nvSpPr>
          <p:cNvPr id="6" name="Footer Placeholder 5">
            <a:extLst>
              <a:ext uri="{FF2B5EF4-FFF2-40B4-BE49-F238E27FC236}">
                <a16:creationId xmlns:a16="http://schemas.microsoft.com/office/drawing/2014/main" id="{F19266D1-0753-08A9-2DE5-E1D50D9ABC2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D59A9C3-7C0D-029C-BAEE-E328E3EA35E6}"/>
              </a:ext>
            </a:extLst>
          </p:cNvPr>
          <p:cNvSpPr>
            <a:spLocks noGrp="1"/>
          </p:cNvSpPr>
          <p:nvPr>
            <p:ph type="sldNum" sz="quarter" idx="12"/>
          </p:nvPr>
        </p:nvSpPr>
        <p:spPr/>
        <p:txBody>
          <a:bodyPr/>
          <a:lstStyle/>
          <a:p>
            <a:fld id="{4DBB8D06-4A4A-4E4A-947C-F2B1F900F35B}" type="slidenum">
              <a:rPr lang="en-GB" smtClean="0"/>
              <a:t>‹#›</a:t>
            </a:fld>
            <a:endParaRPr lang="en-GB"/>
          </a:p>
        </p:txBody>
      </p:sp>
    </p:spTree>
    <p:extLst>
      <p:ext uri="{BB962C8B-B14F-4D97-AF65-F5344CB8AC3E}">
        <p14:creationId xmlns:p14="http://schemas.microsoft.com/office/powerpoint/2010/main" val="3957682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57DC5-9A53-9C7E-A8AA-211BEDFCE07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18A8400-9E47-ABFB-EF4E-E7FAFFA3C4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48C6588-7D24-34DE-FB01-699CA11C7459}"/>
              </a:ext>
            </a:extLst>
          </p:cNvPr>
          <p:cNvSpPr>
            <a:spLocks noGrp="1"/>
          </p:cNvSpPr>
          <p:nvPr>
            <p:ph type="dt" sz="half" idx="10"/>
          </p:nvPr>
        </p:nvSpPr>
        <p:spPr/>
        <p:txBody>
          <a:bodyPr/>
          <a:lstStyle/>
          <a:p>
            <a:fld id="{E387D237-EB09-4645-8843-27EBFC0B5477}" type="datetimeFigureOut">
              <a:rPr lang="en-GB" smtClean="0"/>
              <a:t>01/11/2024</a:t>
            </a:fld>
            <a:endParaRPr lang="en-GB"/>
          </a:p>
        </p:txBody>
      </p:sp>
      <p:sp>
        <p:nvSpPr>
          <p:cNvPr id="5" name="Footer Placeholder 4">
            <a:extLst>
              <a:ext uri="{FF2B5EF4-FFF2-40B4-BE49-F238E27FC236}">
                <a16:creationId xmlns:a16="http://schemas.microsoft.com/office/drawing/2014/main" id="{EEAEB9B0-E454-3791-50F7-8B762617FC1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6E0F214-5AC4-9905-CFE7-664AB83EADC5}"/>
              </a:ext>
            </a:extLst>
          </p:cNvPr>
          <p:cNvSpPr>
            <a:spLocks noGrp="1"/>
          </p:cNvSpPr>
          <p:nvPr>
            <p:ph type="sldNum" sz="quarter" idx="12"/>
          </p:nvPr>
        </p:nvSpPr>
        <p:spPr/>
        <p:txBody>
          <a:bodyPr/>
          <a:lstStyle/>
          <a:p>
            <a:fld id="{4DBB8D06-4A4A-4E4A-947C-F2B1F900F35B}" type="slidenum">
              <a:rPr lang="en-GB" smtClean="0"/>
              <a:t>‹#›</a:t>
            </a:fld>
            <a:endParaRPr lang="en-GB"/>
          </a:p>
        </p:txBody>
      </p:sp>
    </p:spTree>
    <p:extLst>
      <p:ext uri="{BB962C8B-B14F-4D97-AF65-F5344CB8AC3E}">
        <p14:creationId xmlns:p14="http://schemas.microsoft.com/office/powerpoint/2010/main" val="2265748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07327C-7196-3ABA-F5C5-687F6DF8674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3B08E4A-E19F-3271-BE1D-D9331C662E8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78ACD1C-E8FC-9A10-7D4D-F83205A790D9}"/>
              </a:ext>
            </a:extLst>
          </p:cNvPr>
          <p:cNvSpPr>
            <a:spLocks noGrp="1"/>
          </p:cNvSpPr>
          <p:nvPr>
            <p:ph type="dt" sz="half" idx="10"/>
          </p:nvPr>
        </p:nvSpPr>
        <p:spPr/>
        <p:txBody>
          <a:bodyPr/>
          <a:lstStyle/>
          <a:p>
            <a:fld id="{E387D237-EB09-4645-8843-27EBFC0B5477}" type="datetimeFigureOut">
              <a:rPr lang="en-GB" smtClean="0"/>
              <a:t>01/11/2024</a:t>
            </a:fld>
            <a:endParaRPr lang="en-GB"/>
          </a:p>
        </p:txBody>
      </p:sp>
      <p:sp>
        <p:nvSpPr>
          <p:cNvPr id="5" name="Footer Placeholder 4">
            <a:extLst>
              <a:ext uri="{FF2B5EF4-FFF2-40B4-BE49-F238E27FC236}">
                <a16:creationId xmlns:a16="http://schemas.microsoft.com/office/drawing/2014/main" id="{1D8CE1EF-E98C-AAA8-D5D2-67DB26DD0E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E3A125-0385-23F6-48E7-261D55F09F93}"/>
              </a:ext>
            </a:extLst>
          </p:cNvPr>
          <p:cNvSpPr>
            <a:spLocks noGrp="1"/>
          </p:cNvSpPr>
          <p:nvPr>
            <p:ph type="sldNum" sz="quarter" idx="12"/>
          </p:nvPr>
        </p:nvSpPr>
        <p:spPr/>
        <p:txBody>
          <a:bodyPr/>
          <a:lstStyle/>
          <a:p>
            <a:fld id="{4DBB8D06-4A4A-4E4A-947C-F2B1F900F35B}" type="slidenum">
              <a:rPr lang="en-GB" smtClean="0"/>
              <a:t>‹#›</a:t>
            </a:fld>
            <a:endParaRPr lang="en-GB"/>
          </a:p>
        </p:txBody>
      </p:sp>
    </p:spTree>
    <p:extLst>
      <p:ext uri="{BB962C8B-B14F-4D97-AF65-F5344CB8AC3E}">
        <p14:creationId xmlns:p14="http://schemas.microsoft.com/office/powerpoint/2010/main" val="24025993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F54DDCA-D0F9-4694-932A-64B671EF2FA6}" type="datetimeFigureOut">
              <a:rPr lang="en-GB" smtClean="0"/>
              <a:t>01/11/2024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666153-0D8F-4A90-A111-229D59C508A1}" type="slidenum">
              <a:rPr lang="en-GB" smtClean="0"/>
              <a:t>‹#›</a:t>
            </a:fld>
            <a:endParaRPr lang="en-GB"/>
          </a:p>
        </p:txBody>
      </p:sp>
    </p:spTree>
    <p:extLst>
      <p:ext uri="{BB962C8B-B14F-4D97-AF65-F5344CB8AC3E}">
        <p14:creationId xmlns:p14="http://schemas.microsoft.com/office/powerpoint/2010/main" val="27171020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54DDCA-D0F9-4694-932A-64B671EF2FA6}" type="datetimeFigureOut">
              <a:rPr lang="en-GB" smtClean="0"/>
              <a:t>01/11/2024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666153-0D8F-4A90-A111-229D59C508A1}" type="slidenum">
              <a:rPr lang="en-GB" smtClean="0"/>
              <a:t>‹#›</a:t>
            </a:fld>
            <a:endParaRPr lang="en-GB"/>
          </a:p>
        </p:txBody>
      </p:sp>
    </p:spTree>
    <p:extLst>
      <p:ext uri="{BB962C8B-B14F-4D97-AF65-F5344CB8AC3E}">
        <p14:creationId xmlns:p14="http://schemas.microsoft.com/office/powerpoint/2010/main" val="28695695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F54DDCA-D0F9-4694-932A-64B671EF2FA6}" type="datetimeFigureOut">
              <a:rPr lang="en-GB" smtClean="0"/>
              <a:t>01/11/2024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666153-0D8F-4A90-A111-229D59C508A1}" type="slidenum">
              <a:rPr lang="en-GB" smtClean="0"/>
              <a:t>‹#›</a:t>
            </a:fld>
            <a:endParaRPr lang="en-GB"/>
          </a:p>
        </p:txBody>
      </p:sp>
    </p:spTree>
    <p:extLst>
      <p:ext uri="{BB962C8B-B14F-4D97-AF65-F5344CB8AC3E}">
        <p14:creationId xmlns:p14="http://schemas.microsoft.com/office/powerpoint/2010/main" val="4253313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F54DDCA-D0F9-4694-932A-64B671EF2FA6}" type="datetimeFigureOut">
              <a:rPr lang="en-GB" smtClean="0"/>
              <a:t>01/11/2024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666153-0D8F-4A90-A111-229D59C508A1}" type="slidenum">
              <a:rPr lang="en-GB" smtClean="0"/>
              <a:t>‹#›</a:t>
            </a:fld>
            <a:endParaRPr lang="en-GB"/>
          </a:p>
        </p:txBody>
      </p:sp>
    </p:spTree>
    <p:extLst>
      <p:ext uri="{BB962C8B-B14F-4D97-AF65-F5344CB8AC3E}">
        <p14:creationId xmlns:p14="http://schemas.microsoft.com/office/powerpoint/2010/main" val="29892198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F54DDCA-D0F9-4694-932A-64B671EF2FA6}" type="datetimeFigureOut">
              <a:rPr lang="en-GB" smtClean="0"/>
              <a:t>01/11/2024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D666153-0D8F-4A90-A111-229D59C508A1}" type="slidenum">
              <a:rPr lang="en-GB" smtClean="0"/>
              <a:t>‹#›</a:t>
            </a:fld>
            <a:endParaRPr lang="en-GB"/>
          </a:p>
        </p:txBody>
      </p:sp>
    </p:spTree>
    <p:extLst>
      <p:ext uri="{BB962C8B-B14F-4D97-AF65-F5344CB8AC3E}">
        <p14:creationId xmlns:p14="http://schemas.microsoft.com/office/powerpoint/2010/main" val="4507687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F54DDCA-D0F9-4694-932A-64B671EF2FA6}" type="datetimeFigureOut">
              <a:rPr lang="en-GB" smtClean="0"/>
              <a:t>01/11/2024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D666153-0D8F-4A90-A111-229D59C508A1}" type="slidenum">
              <a:rPr lang="en-GB" smtClean="0"/>
              <a:t>‹#›</a:t>
            </a:fld>
            <a:endParaRPr lang="en-GB"/>
          </a:p>
        </p:txBody>
      </p:sp>
    </p:spTree>
    <p:extLst>
      <p:ext uri="{BB962C8B-B14F-4D97-AF65-F5344CB8AC3E}">
        <p14:creationId xmlns:p14="http://schemas.microsoft.com/office/powerpoint/2010/main" val="1576751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54DDCA-D0F9-4694-932A-64B671EF2FA6}" type="datetimeFigureOut">
              <a:rPr lang="en-GB" smtClean="0"/>
              <a:t>01/11/2024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D666153-0D8F-4A90-A111-229D59C508A1}" type="slidenum">
              <a:rPr lang="en-GB" smtClean="0"/>
              <a:t>‹#›</a:t>
            </a:fld>
            <a:endParaRPr lang="en-GB"/>
          </a:p>
        </p:txBody>
      </p:sp>
    </p:spTree>
    <p:extLst>
      <p:ext uri="{BB962C8B-B14F-4D97-AF65-F5344CB8AC3E}">
        <p14:creationId xmlns:p14="http://schemas.microsoft.com/office/powerpoint/2010/main" val="29759420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F54DDCA-D0F9-4694-932A-64B671EF2FA6}" type="datetimeFigureOut">
              <a:rPr lang="en-GB" smtClean="0"/>
              <a:t>01/11/2024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666153-0D8F-4A90-A111-229D59C508A1}" type="slidenum">
              <a:rPr lang="en-GB" smtClean="0"/>
              <a:t>‹#›</a:t>
            </a:fld>
            <a:endParaRPr lang="en-GB"/>
          </a:p>
        </p:txBody>
      </p:sp>
    </p:spTree>
    <p:extLst>
      <p:ext uri="{BB962C8B-B14F-4D97-AF65-F5344CB8AC3E}">
        <p14:creationId xmlns:p14="http://schemas.microsoft.com/office/powerpoint/2010/main" val="8352499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F54DDCA-D0F9-4694-932A-64B671EF2FA6}" type="datetimeFigureOut">
              <a:rPr lang="en-GB" smtClean="0"/>
              <a:t>01/11/2024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666153-0D8F-4A90-A111-229D59C508A1}" type="slidenum">
              <a:rPr lang="en-GB" smtClean="0"/>
              <a:t>‹#›</a:t>
            </a:fld>
            <a:endParaRPr lang="en-GB"/>
          </a:p>
        </p:txBody>
      </p:sp>
    </p:spTree>
    <p:extLst>
      <p:ext uri="{BB962C8B-B14F-4D97-AF65-F5344CB8AC3E}">
        <p14:creationId xmlns:p14="http://schemas.microsoft.com/office/powerpoint/2010/main" val="24906749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54DDCA-D0F9-4694-932A-64B671EF2FA6}" type="datetimeFigureOut">
              <a:rPr lang="en-GB" smtClean="0"/>
              <a:t>01/11/2024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666153-0D8F-4A90-A111-229D59C508A1}" type="slidenum">
              <a:rPr lang="en-GB" smtClean="0"/>
              <a:t>‹#›</a:t>
            </a:fld>
            <a:endParaRPr lang="en-GB"/>
          </a:p>
        </p:txBody>
      </p:sp>
    </p:spTree>
    <p:extLst>
      <p:ext uri="{BB962C8B-B14F-4D97-AF65-F5344CB8AC3E}">
        <p14:creationId xmlns:p14="http://schemas.microsoft.com/office/powerpoint/2010/main" val="32553491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54DDCA-D0F9-4694-932A-64B671EF2FA6}" type="datetimeFigureOut">
              <a:rPr lang="en-GB" smtClean="0"/>
              <a:t>01/11/2024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666153-0D8F-4A90-A111-229D59C508A1}" type="slidenum">
              <a:rPr lang="en-GB" smtClean="0"/>
              <a:t>‹#›</a:t>
            </a:fld>
            <a:endParaRPr lang="en-GB"/>
          </a:p>
        </p:txBody>
      </p:sp>
    </p:spTree>
    <p:extLst>
      <p:ext uri="{BB962C8B-B14F-4D97-AF65-F5344CB8AC3E}">
        <p14:creationId xmlns:p14="http://schemas.microsoft.com/office/powerpoint/2010/main" val="1205021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2C6633-1C91-D4A7-ABCB-6B940DECF6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8B2E733-A5EA-BCBA-F99B-03B803E4DB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D53509E-EC11-20AD-8B42-066E6F68DB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387D237-EB09-4645-8843-27EBFC0B5477}" type="datetimeFigureOut">
              <a:rPr lang="en-GB" smtClean="0"/>
              <a:t>01/11/2024</a:t>
            </a:fld>
            <a:endParaRPr lang="en-GB"/>
          </a:p>
        </p:txBody>
      </p:sp>
      <p:sp>
        <p:nvSpPr>
          <p:cNvPr id="5" name="Footer Placeholder 4">
            <a:extLst>
              <a:ext uri="{FF2B5EF4-FFF2-40B4-BE49-F238E27FC236}">
                <a16:creationId xmlns:a16="http://schemas.microsoft.com/office/drawing/2014/main" id="{679BF2D6-18D6-044B-B172-D0EDEE330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E3473B2-AE14-BBAA-F62A-A0C20D2715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DBB8D06-4A4A-4E4A-947C-F2B1F900F35B}" type="slidenum">
              <a:rPr lang="en-GB" smtClean="0"/>
              <a:t>‹#›</a:t>
            </a:fld>
            <a:endParaRPr lang="en-GB"/>
          </a:p>
        </p:txBody>
      </p:sp>
    </p:spTree>
    <p:extLst>
      <p:ext uri="{BB962C8B-B14F-4D97-AF65-F5344CB8AC3E}">
        <p14:creationId xmlns:p14="http://schemas.microsoft.com/office/powerpoint/2010/main" val="8954869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54DDCA-D0F9-4694-932A-64B671EF2FA6}" type="datetimeFigureOut">
              <a:rPr lang="en-GB" smtClean="0"/>
              <a:t>01/11/2024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666153-0D8F-4A90-A111-229D59C508A1}" type="slidenum">
              <a:rPr lang="en-GB" smtClean="0"/>
              <a:t>‹#›</a:t>
            </a:fld>
            <a:endParaRPr lang="en-GB"/>
          </a:p>
        </p:txBody>
      </p:sp>
    </p:spTree>
    <p:extLst>
      <p:ext uri="{BB962C8B-B14F-4D97-AF65-F5344CB8AC3E}">
        <p14:creationId xmlns:p14="http://schemas.microsoft.com/office/powerpoint/2010/main" val="122877290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4.svg"/><Relationship Id="rId5" Type="http://schemas.openxmlformats.org/officeDocument/2006/relationships/image" Target="../media/image13.png"/><Relationship Id="rId10" Type="http://schemas.microsoft.com/office/2007/relationships/hdphoto" Target="../media/hdphoto1.wdp"/><Relationship Id="rId4" Type="http://schemas.openxmlformats.org/officeDocument/2006/relationships/image" Target="../media/image12.svg"/><Relationship Id="rId9" Type="http://schemas.openxmlformats.org/officeDocument/2006/relationships/image" Target="../media/image17.png"/></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3" Type="http://schemas.openxmlformats.org/officeDocument/2006/relationships/image" Target="../media/image17.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10.xml"/><Relationship Id="rId16" Type="http://schemas.openxmlformats.org/officeDocument/2006/relationships/image" Target="../media/image29.png"/><Relationship Id="rId1" Type="http://schemas.openxmlformats.org/officeDocument/2006/relationships/slideLayout" Target="../slideLayouts/slideLayout13.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png"/><Relationship Id="rId4" Type="http://schemas.microsoft.com/office/2007/relationships/hdphoto" Target="../media/hdphoto1.wdp"/><Relationship Id="rId9" Type="http://schemas.openxmlformats.org/officeDocument/2006/relationships/image" Target="../media/image22.png"/><Relationship Id="rId14" Type="http://schemas.openxmlformats.org/officeDocument/2006/relationships/image" Target="../media/image27.jpeg"/></Relationships>
</file>

<file path=ppt/slides/_rels/slide12.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17.png"/><Relationship Id="rId7"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26.svg"/><Relationship Id="rId5" Type="http://schemas.openxmlformats.org/officeDocument/2006/relationships/image" Target="../media/image25.png"/><Relationship Id="rId10" Type="http://schemas.openxmlformats.org/officeDocument/2006/relationships/image" Target="../media/image33.svg"/><Relationship Id="rId4" Type="http://schemas.microsoft.com/office/2007/relationships/hdphoto" Target="../media/hdphoto1.wdp"/><Relationship Id="rId9" Type="http://schemas.openxmlformats.org/officeDocument/2006/relationships/image" Target="../media/image3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CC7CB-88EE-3D28-BBC0-4D71A610CC45}"/>
              </a:ext>
            </a:extLst>
          </p:cNvPr>
          <p:cNvSpPr>
            <a:spLocks noGrp="1"/>
          </p:cNvSpPr>
          <p:nvPr>
            <p:ph type="ctrTitle"/>
          </p:nvPr>
        </p:nvSpPr>
        <p:spPr/>
        <p:txBody>
          <a:bodyPr>
            <a:normAutofit/>
          </a:bodyPr>
          <a:lstStyle/>
          <a:p>
            <a:r>
              <a:rPr lang="en-GB" sz="8000" b="1" dirty="0">
                <a:solidFill>
                  <a:schemeClr val="bg1"/>
                </a:solidFill>
              </a:rPr>
              <a:t>MDMH</a:t>
            </a:r>
          </a:p>
        </p:txBody>
      </p:sp>
      <p:sp>
        <p:nvSpPr>
          <p:cNvPr id="3" name="Subtitle 2">
            <a:extLst>
              <a:ext uri="{FF2B5EF4-FFF2-40B4-BE49-F238E27FC236}">
                <a16:creationId xmlns:a16="http://schemas.microsoft.com/office/drawing/2014/main" id="{BBBD4E31-A3B3-9C4B-1E40-64DDE45136CD}"/>
              </a:ext>
            </a:extLst>
          </p:cNvPr>
          <p:cNvSpPr>
            <a:spLocks noGrp="1"/>
          </p:cNvSpPr>
          <p:nvPr>
            <p:ph type="subTitle" idx="1"/>
          </p:nvPr>
        </p:nvSpPr>
        <p:spPr>
          <a:xfrm>
            <a:off x="1523999" y="3602038"/>
            <a:ext cx="9710057" cy="1655762"/>
          </a:xfrm>
        </p:spPr>
        <p:txBody>
          <a:bodyPr>
            <a:normAutofit/>
          </a:bodyPr>
          <a:lstStyle/>
          <a:p>
            <a:r>
              <a:rPr lang="en-GB" sz="3600" dirty="0">
                <a:solidFill>
                  <a:schemeClr val="bg1"/>
                </a:solidFill>
                <a:latin typeface="Calibri Light" panose="020F0302020204030204" pitchFamily="34" charset="0"/>
              </a:rPr>
              <a:t>How to deal with it…</a:t>
            </a:r>
          </a:p>
          <a:p>
            <a:r>
              <a:rPr lang="en-GB" sz="3600" dirty="0">
                <a:solidFill>
                  <a:schemeClr val="bg1"/>
                </a:solidFill>
                <a:latin typeface="Calibri Light" panose="020F0302020204030204" pitchFamily="34" charset="0"/>
              </a:rPr>
              <a:t>…or even better, make it someone else’s problem.</a:t>
            </a:r>
            <a:endParaRPr lang="en-GB" sz="3600" dirty="0">
              <a:solidFill>
                <a:schemeClr val="bg1"/>
              </a:solidFill>
            </a:endParaRPr>
          </a:p>
        </p:txBody>
      </p:sp>
    </p:spTree>
    <p:extLst>
      <p:ext uri="{BB962C8B-B14F-4D97-AF65-F5344CB8AC3E}">
        <p14:creationId xmlns:p14="http://schemas.microsoft.com/office/powerpoint/2010/main" val="196671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166A5-7FD8-7BD3-C2F9-5EA97FF6A96E}"/>
              </a:ext>
            </a:extLst>
          </p:cNvPr>
          <p:cNvSpPr>
            <a:spLocks noGrp="1"/>
          </p:cNvSpPr>
          <p:nvPr>
            <p:ph type="title"/>
          </p:nvPr>
        </p:nvSpPr>
        <p:spPr/>
        <p:txBody>
          <a:bodyPr/>
          <a:lstStyle/>
          <a:p>
            <a:r>
              <a:rPr lang="en-GB" dirty="0">
                <a:solidFill>
                  <a:schemeClr val="bg1"/>
                </a:solidFill>
              </a:rPr>
              <a:t>Scope</a:t>
            </a:r>
          </a:p>
        </p:txBody>
      </p:sp>
      <p:sp>
        <p:nvSpPr>
          <p:cNvPr id="3" name="Content Placeholder 2">
            <a:extLst>
              <a:ext uri="{FF2B5EF4-FFF2-40B4-BE49-F238E27FC236}">
                <a16:creationId xmlns:a16="http://schemas.microsoft.com/office/drawing/2014/main" id="{9BD8880E-1C57-A36D-7218-2CAED8951732}"/>
              </a:ext>
            </a:extLst>
          </p:cNvPr>
          <p:cNvSpPr>
            <a:spLocks noGrp="1"/>
          </p:cNvSpPr>
          <p:nvPr>
            <p:ph idx="1"/>
          </p:nvPr>
        </p:nvSpPr>
        <p:spPr/>
        <p:txBody>
          <a:bodyPr/>
          <a:lstStyle/>
          <a:p>
            <a:r>
              <a:rPr lang="en-GB" dirty="0">
                <a:solidFill>
                  <a:schemeClr val="bg1"/>
                </a:solidFill>
              </a:rPr>
              <a:t>What it is</a:t>
            </a:r>
          </a:p>
          <a:p>
            <a:r>
              <a:rPr lang="en-GB" dirty="0">
                <a:solidFill>
                  <a:schemeClr val="bg1"/>
                </a:solidFill>
              </a:rPr>
              <a:t>Why you should worry</a:t>
            </a:r>
          </a:p>
          <a:p>
            <a:r>
              <a:rPr lang="en-GB" dirty="0">
                <a:solidFill>
                  <a:schemeClr val="bg1"/>
                </a:solidFill>
              </a:rPr>
              <a:t>What you do</a:t>
            </a:r>
          </a:p>
          <a:p>
            <a:r>
              <a:rPr lang="en-GB" dirty="0">
                <a:solidFill>
                  <a:schemeClr val="bg1"/>
                </a:solidFill>
              </a:rPr>
              <a:t>What we do</a:t>
            </a:r>
          </a:p>
        </p:txBody>
      </p:sp>
    </p:spTree>
    <p:extLst>
      <p:ext uri="{BB962C8B-B14F-4D97-AF65-F5344CB8AC3E}">
        <p14:creationId xmlns:p14="http://schemas.microsoft.com/office/powerpoint/2010/main" val="1957704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38697DC-BF2D-3DB7-B041-614CD828FB41}"/>
              </a:ext>
            </a:extLst>
          </p:cNvPr>
          <p:cNvGrpSpPr/>
          <p:nvPr/>
        </p:nvGrpSpPr>
        <p:grpSpPr>
          <a:xfrm>
            <a:off x="-1" y="0"/>
            <a:ext cx="13062857" cy="6858000"/>
            <a:chOff x="-1" y="0"/>
            <a:chExt cx="13062857" cy="6858000"/>
          </a:xfrm>
        </p:grpSpPr>
        <p:pic>
          <p:nvPicPr>
            <p:cNvPr id="4" name="Picture 3">
              <a:extLst>
                <a:ext uri="{FF2B5EF4-FFF2-40B4-BE49-F238E27FC236}">
                  <a16:creationId xmlns:a16="http://schemas.microsoft.com/office/drawing/2014/main" id="{39297362-4D99-79B2-97C5-8F8CC342A716}"/>
                </a:ext>
              </a:extLst>
            </p:cNvPr>
            <p:cNvPicPr>
              <a:picLocks noChangeAspect="1"/>
            </p:cNvPicPr>
            <p:nvPr/>
          </p:nvPicPr>
          <p:blipFill>
            <a:blip r:embed="rId3"/>
            <a:stretch>
              <a:fillRect/>
            </a:stretch>
          </p:blipFill>
          <p:spPr>
            <a:xfrm>
              <a:off x="-1" y="0"/>
              <a:ext cx="13062857" cy="6858000"/>
            </a:xfrm>
            <a:prstGeom prst="rect">
              <a:avLst/>
            </a:prstGeom>
          </p:spPr>
        </p:pic>
        <p:sp>
          <p:nvSpPr>
            <p:cNvPr id="6" name="Rectangle 5">
              <a:extLst>
                <a:ext uri="{FF2B5EF4-FFF2-40B4-BE49-F238E27FC236}">
                  <a16:creationId xmlns:a16="http://schemas.microsoft.com/office/drawing/2014/main" id="{B8C3093F-D775-A776-8893-6F48212B7FAC}"/>
                </a:ext>
              </a:extLst>
            </p:cNvPr>
            <p:cNvSpPr/>
            <p:nvPr/>
          </p:nvSpPr>
          <p:spPr>
            <a:xfrm rot="21362722">
              <a:off x="5820539" y="4477805"/>
              <a:ext cx="3658120" cy="985124"/>
            </a:xfrm>
            <a:prstGeom prst="rect">
              <a:avLst/>
            </a:prstGeom>
            <a:solidFill>
              <a:srgbClr val="9F3D3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b" anchorCtr="0"/>
            <a:lstStyle/>
            <a:p>
              <a:pPr algn="ctr"/>
              <a:r>
                <a:rPr lang="en-GB" sz="8000" b="1" dirty="0">
                  <a:solidFill>
                    <a:srgbClr val="FADDE2"/>
                  </a:solidFill>
                  <a:latin typeface="Candara" panose="020E0502030303020204" pitchFamily="34" charset="0"/>
                  <a:cs typeface="Biome" panose="020B0502040204020203" pitchFamily="34" charset="0"/>
                </a:rPr>
                <a:t>MINES</a:t>
              </a:r>
            </a:p>
          </p:txBody>
        </p:sp>
      </p:grpSp>
      <p:sp>
        <p:nvSpPr>
          <p:cNvPr id="5" name="Rectangle 4">
            <a:extLst>
              <a:ext uri="{FF2B5EF4-FFF2-40B4-BE49-F238E27FC236}">
                <a16:creationId xmlns:a16="http://schemas.microsoft.com/office/drawing/2014/main" id="{7C171D8F-0AFA-13AB-02B3-F327B4D54CDA}"/>
              </a:ext>
            </a:extLst>
          </p:cNvPr>
          <p:cNvSpPr/>
          <p:nvPr/>
        </p:nvSpPr>
        <p:spPr>
          <a:xfrm rot="21362722">
            <a:off x="5820540" y="4495321"/>
            <a:ext cx="3658120" cy="985124"/>
          </a:xfrm>
          <a:prstGeom prst="rect">
            <a:avLst/>
          </a:prstGeom>
          <a:solidFill>
            <a:srgbClr val="9F3D3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b" anchorCtr="0"/>
          <a:lstStyle/>
          <a:p>
            <a:pPr algn="ctr"/>
            <a:r>
              <a:rPr lang="en-GB" sz="8000" b="1" dirty="0">
                <a:solidFill>
                  <a:srgbClr val="FADDE2"/>
                </a:solidFill>
                <a:latin typeface="Candara" panose="020E0502030303020204" pitchFamily="34" charset="0"/>
                <a:cs typeface="Biome" panose="020B0502040204020203" pitchFamily="34" charset="0"/>
              </a:rPr>
              <a:t>MDMH</a:t>
            </a:r>
          </a:p>
        </p:txBody>
      </p:sp>
    </p:spTree>
    <p:extLst>
      <p:ext uri="{BB962C8B-B14F-4D97-AF65-F5344CB8AC3E}">
        <p14:creationId xmlns:p14="http://schemas.microsoft.com/office/powerpoint/2010/main" val="1457949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5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par>
                          <p:cTn id="8" fill="hold">
                            <p:stCondLst>
                              <p:cond delay="6500"/>
                            </p:stCondLst>
                            <p:childTnLst>
                              <p:par>
                                <p:cTn id="9" presetID="10" presetClass="exit" presetSubtype="0" fill="hold" grpId="0" nodeType="afterEffect">
                                  <p:stCondLst>
                                    <p:cond delay="1250"/>
                                  </p:stCondLst>
                                  <p:childTnLst>
                                    <p:animEffect transition="out" filter="fade">
                                      <p:cBhvr>
                                        <p:cTn id="10" dur="1500"/>
                                        <p:tgtEl>
                                          <p:spTgt spid="5"/>
                                        </p:tgtEl>
                                      </p:cBhvr>
                                    </p:animEffect>
                                    <p:set>
                                      <p:cBhvr>
                                        <p:cTn id="11" dur="1" fill="hold">
                                          <p:stCondLst>
                                            <p:cond delay="1499"/>
                                          </p:stCondLst>
                                        </p:cTn>
                                        <p:tgtEl>
                                          <p:spTgt spid="5"/>
                                        </p:tgtEl>
                                        <p:attrNameLst>
                                          <p:attrName>style.visibility</p:attrName>
                                        </p:attrNameLst>
                                      </p:cBhvr>
                                      <p:to>
                                        <p:strVal val="hidden"/>
                                      </p:to>
                                    </p:set>
                                  </p:childTnLst>
                                </p:cTn>
                              </p:par>
                            </p:childTnLst>
                          </p:cTn>
                        </p:par>
                        <p:par>
                          <p:cTn id="12" fill="hold">
                            <p:stCondLst>
                              <p:cond delay="9250"/>
                            </p:stCondLst>
                            <p:childTnLst>
                              <p:par>
                                <p:cTn id="13" presetID="10" presetClass="entr" presetSubtype="0" fill="hold" grpId="3" nodeType="afterEffect">
                                  <p:stCondLst>
                                    <p:cond delay="125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3"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9C3BA-E1C9-4E24-9E77-825C5AB0A8FE}"/>
              </a:ext>
            </a:extLst>
          </p:cNvPr>
          <p:cNvSpPr>
            <a:spLocks noGrp="1"/>
          </p:cNvSpPr>
          <p:nvPr>
            <p:ph type="title"/>
          </p:nvPr>
        </p:nvSpPr>
        <p:spPr/>
        <p:txBody>
          <a:bodyPr>
            <a:normAutofit/>
          </a:bodyPr>
          <a:lstStyle/>
          <a:p>
            <a:r>
              <a:rPr lang="en-GB" sz="4000" dirty="0">
                <a:solidFill>
                  <a:schemeClr val="bg1"/>
                </a:solidFill>
              </a:rPr>
              <a:t>How do you (your HQ) currently deal with MDMH?</a:t>
            </a:r>
          </a:p>
        </p:txBody>
      </p:sp>
      <p:pic>
        <p:nvPicPr>
          <p:cNvPr id="6" name="Picture 5">
            <a:extLst>
              <a:ext uri="{FF2B5EF4-FFF2-40B4-BE49-F238E27FC236}">
                <a16:creationId xmlns:a16="http://schemas.microsoft.com/office/drawing/2014/main" id="{DAF02039-46B4-2EA4-ECD5-D402FD0AFE93}"/>
              </a:ext>
            </a:extLst>
          </p:cNvPr>
          <p:cNvPicPr>
            <a:picLocks noChangeAspect="1"/>
          </p:cNvPicPr>
          <p:nvPr/>
        </p:nvPicPr>
        <p:blipFill>
          <a:blip r:embed="rId3"/>
          <a:stretch>
            <a:fillRect/>
          </a:stretch>
        </p:blipFill>
        <p:spPr>
          <a:xfrm>
            <a:off x="6735337" y="1954387"/>
            <a:ext cx="4785289" cy="3413259"/>
          </a:xfrm>
          <a:prstGeom prst="rect">
            <a:avLst/>
          </a:prstGeom>
        </p:spPr>
      </p:pic>
    </p:spTree>
    <p:extLst>
      <p:ext uri="{BB962C8B-B14F-4D97-AF65-F5344CB8AC3E}">
        <p14:creationId xmlns:p14="http://schemas.microsoft.com/office/powerpoint/2010/main" val="653587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A12ED-FA47-254E-E20E-9F7C0B2B7C5D}"/>
              </a:ext>
            </a:extLst>
          </p:cNvPr>
          <p:cNvSpPr>
            <a:spLocks noGrp="1"/>
          </p:cNvSpPr>
          <p:nvPr>
            <p:ph type="title"/>
          </p:nvPr>
        </p:nvSpPr>
        <p:spPr/>
        <p:txBody>
          <a:bodyPr/>
          <a:lstStyle/>
          <a:p>
            <a:r>
              <a:rPr lang="en-GB" sz="4000" dirty="0">
                <a:solidFill>
                  <a:schemeClr val="bg1"/>
                </a:solidFill>
              </a:rPr>
              <a:t>Building</a:t>
            </a:r>
            <a:r>
              <a:rPr lang="en-GB" dirty="0">
                <a:solidFill>
                  <a:schemeClr val="bg1"/>
                </a:solidFill>
              </a:rPr>
              <a:t> resilience against MDMH</a:t>
            </a:r>
          </a:p>
        </p:txBody>
      </p:sp>
      <p:sp>
        <p:nvSpPr>
          <p:cNvPr id="3" name="Content Placeholder 2">
            <a:extLst>
              <a:ext uri="{FF2B5EF4-FFF2-40B4-BE49-F238E27FC236}">
                <a16:creationId xmlns:a16="http://schemas.microsoft.com/office/drawing/2014/main" id="{55C6A615-EB51-828D-0BFC-D71EEF47E158}"/>
              </a:ext>
            </a:extLst>
          </p:cNvPr>
          <p:cNvSpPr>
            <a:spLocks noGrp="1"/>
          </p:cNvSpPr>
          <p:nvPr>
            <p:ph idx="1"/>
          </p:nvPr>
        </p:nvSpPr>
        <p:spPr/>
        <p:txBody>
          <a:bodyPr/>
          <a:lstStyle/>
          <a:p>
            <a:endParaRPr lang="en-GB" dirty="0"/>
          </a:p>
          <a:p>
            <a:pPr marL="1371600" lvl="3" indent="0">
              <a:buNone/>
            </a:pPr>
            <a:endParaRPr lang="en-GB" dirty="0"/>
          </a:p>
          <a:p>
            <a:endParaRPr lang="en-GB" dirty="0"/>
          </a:p>
        </p:txBody>
      </p:sp>
      <p:pic>
        <p:nvPicPr>
          <p:cNvPr id="4" name="Picture 3">
            <a:extLst>
              <a:ext uri="{FF2B5EF4-FFF2-40B4-BE49-F238E27FC236}">
                <a16:creationId xmlns:a16="http://schemas.microsoft.com/office/drawing/2014/main" id="{6B4C2DB7-DD14-C1D9-D255-7E048514338F}"/>
              </a:ext>
            </a:extLst>
          </p:cNvPr>
          <p:cNvPicPr>
            <a:picLocks noChangeAspect="1"/>
          </p:cNvPicPr>
          <p:nvPr/>
        </p:nvPicPr>
        <p:blipFill>
          <a:blip r:embed="rId3"/>
          <a:srcRect r="43730"/>
          <a:stretch/>
        </p:blipFill>
        <p:spPr>
          <a:xfrm>
            <a:off x="6646128" y="1622038"/>
            <a:ext cx="3902926" cy="4549349"/>
          </a:xfrm>
          <a:prstGeom prst="rect">
            <a:avLst/>
          </a:prstGeom>
        </p:spPr>
      </p:pic>
    </p:spTree>
    <p:extLst>
      <p:ext uri="{BB962C8B-B14F-4D97-AF65-F5344CB8AC3E}">
        <p14:creationId xmlns:p14="http://schemas.microsoft.com/office/powerpoint/2010/main" val="2095969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ussians caught fabricating a 'French atrocity' in Mali | Menas Associates">
            <a:extLst>
              <a:ext uri="{FF2B5EF4-FFF2-40B4-BE49-F238E27FC236}">
                <a16:creationId xmlns:a16="http://schemas.microsoft.com/office/drawing/2014/main" id="{AA11AF89-F5D8-B636-B0FA-B508122528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8724" y="965013"/>
            <a:ext cx="8051281" cy="4703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3152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98BCFA0-6ED6-3156-3E5A-10D934E378A4}"/>
              </a:ext>
            </a:extLst>
          </p:cNvPr>
          <p:cNvPicPr>
            <a:picLocks noGrp="1" noChangeAspect="1"/>
          </p:cNvPicPr>
          <p:nvPr>
            <p:ph idx="1"/>
          </p:nvPr>
        </p:nvPicPr>
        <p:blipFill>
          <a:blip r:embed="rId3"/>
          <a:stretch>
            <a:fillRect/>
          </a:stretch>
        </p:blipFill>
        <p:spPr>
          <a:xfrm rot="16200000">
            <a:off x="1516340" y="1864840"/>
            <a:ext cx="4473976" cy="4077507"/>
          </a:xfrm>
          <a:prstGeom prst="rect">
            <a:avLst/>
          </a:prstGeom>
        </p:spPr>
      </p:pic>
      <p:pic>
        <p:nvPicPr>
          <p:cNvPr id="6" name="Picture 5">
            <a:extLst>
              <a:ext uri="{FF2B5EF4-FFF2-40B4-BE49-F238E27FC236}">
                <a16:creationId xmlns:a16="http://schemas.microsoft.com/office/drawing/2014/main" id="{9D95287E-1A71-BFBC-EEB8-6C4DFB8C0A5B}"/>
              </a:ext>
            </a:extLst>
          </p:cNvPr>
          <p:cNvPicPr>
            <a:picLocks noChangeAspect="1"/>
          </p:cNvPicPr>
          <p:nvPr/>
        </p:nvPicPr>
        <p:blipFill>
          <a:blip r:embed="rId4"/>
          <a:srcRect l="1319" t="6697" r="3617" b="7255"/>
          <a:stretch/>
        </p:blipFill>
        <p:spPr>
          <a:xfrm>
            <a:off x="6829146" y="365125"/>
            <a:ext cx="4358807" cy="5901204"/>
          </a:xfrm>
          <a:prstGeom prst="rect">
            <a:avLst/>
          </a:prstGeom>
        </p:spPr>
      </p:pic>
    </p:spTree>
    <p:extLst>
      <p:ext uri="{BB962C8B-B14F-4D97-AF65-F5344CB8AC3E}">
        <p14:creationId xmlns:p14="http://schemas.microsoft.com/office/powerpoint/2010/main" val="1829399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648B2AF-A365-86C7-CE1F-DFAD2DA7F39A}"/>
              </a:ext>
            </a:extLst>
          </p:cNvPr>
          <p:cNvPicPr>
            <a:picLocks noGrp="1" noChangeAspect="1"/>
          </p:cNvPicPr>
          <p:nvPr>
            <p:ph idx="1"/>
          </p:nvPr>
        </p:nvPicPr>
        <p:blipFill>
          <a:blip r:embed="rId3"/>
          <a:stretch>
            <a:fillRect/>
          </a:stretch>
        </p:blipFill>
        <p:spPr>
          <a:xfrm>
            <a:off x="1227096" y="1027988"/>
            <a:ext cx="2148117" cy="1473266"/>
          </a:xfrm>
          <a:prstGeom prst="rect">
            <a:avLst/>
          </a:prstGeom>
        </p:spPr>
      </p:pic>
      <p:pic>
        <p:nvPicPr>
          <p:cNvPr id="8" name="Picture 7">
            <a:extLst>
              <a:ext uri="{FF2B5EF4-FFF2-40B4-BE49-F238E27FC236}">
                <a16:creationId xmlns:a16="http://schemas.microsoft.com/office/drawing/2014/main" id="{6926896B-D183-A2E5-1EC4-39EDA24F2202}"/>
              </a:ext>
            </a:extLst>
          </p:cNvPr>
          <p:cNvPicPr>
            <a:picLocks noChangeAspect="1"/>
          </p:cNvPicPr>
          <p:nvPr/>
        </p:nvPicPr>
        <p:blipFill>
          <a:blip r:embed="rId4"/>
          <a:srcRect b="58235"/>
          <a:stretch/>
        </p:blipFill>
        <p:spPr>
          <a:xfrm>
            <a:off x="1058597" y="3200399"/>
            <a:ext cx="5037403" cy="2103857"/>
          </a:xfrm>
          <a:prstGeom prst="rect">
            <a:avLst/>
          </a:prstGeom>
        </p:spPr>
      </p:pic>
      <p:pic>
        <p:nvPicPr>
          <p:cNvPr id="9" name="Picture 8">
            <a:extLst>
              <a:ext uri="{FF2B5EF4-FFF2-40B4-BE49-F238E27FC236}">
                <a16:creationId xmlns:a16="http://schemas.microsoft.com/office/drawing/2014/main" id="{A81FC0D8-A48E-4C03-B1F4-86867AA283D1}"/>
              </a:ext>
            </a:extLst>
          </p:cNvPr>
          <p:cNvPicPr>
            <a:picLocks noChangeAspect="1"/>
          </p:cNvPicPr>
          <p:nvPr/>
        </p:nvPicPr>
        <p:blipFill>
          <a:blip r:embed="rId5"/>
          <a:srcRect l="2997" r="2437"/>
          <a:stretch/>
        </p:blipFill>
        <p:spPr>
          <a:xfrm>
            <a:off x="6441141" y="3356350"/>
            <a:ext cx="4666130" cy="2788957"/>
          </a:xfrm>
          <a:prstGeom prst="rect">
            <a:avLst/>
          </a:prstGeom>
        </p:spPr>
      </p:pic>
    </p:spTree>
    <p:extLst>
      <p:ext uri="{BB962C8B-B14F-4D97-AF65-F5344CB8AC3E}">
        <p14:creationId xmlns:p14="http://schemas.microsoft.com/office/powerpoint/2010/main" val="3320521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4456A-2466-6CAE-3CEB-29472224895C}"/>
              </a:ext>
            </a:extLst>
          </p:cNvPr>
          <p:cNvSpPr>
            <a:spLocks noGrp="1"/>
          </p:cNvSpPr>
          <p:nvPr>
            <p:ph type="title"/>
          </p:nvPr>
        </p:nvSpPr>
        <p:spPr>
          <a:xfrm>
            <a:off x="312234" y="365125"/>
            <a:ext cx="11879766" cy="1325563"/>
          </a:xfrm>
        </p:spPr>
        <p:txBody>
          <a:bodyPr>
            <a:normAutofit/>
          </a:bodyPr>
          <a:lstStyle/>
          <a:p>
            <a:r>
              <a:rPr lang="en-GB" sz="4000" dirty="0">
                <a:solidFill>
                  <a:schemeClr val="bg1"/>
                </a:solidFill>
              </a:rPr>
              <a:t>Leading the narrative – considerations for communicators</a:t>
            </a:r>
          </a:p>
        </p:txBody>
      </p:sp>
      <p:pic>
        <p:nvPicPr>
          <p:cNvPr id="4" name="Content Placeholder 3">
            <a:extLst>
              <a:ext uri="{FF2B5EF4-FFF2-40B4-BE49-F238E27FC236}">
                <a16:creationId xmlns:a16="http://schemas.microsoft.com/office/drawing/2014/main" id="{392AD9CA-F63E-D763-E3D7-4CE2587D4116}"/>
              </a:ext>
            </a:extLst>
          </p:cNvPr>
          <p:cNvPicPr>
            <a:picLocks noGrp="1" noChangeAspect="1"/>
          </p:cNvPicPr>
          <p:nvPr>
            <p:ph idx="1"/>
          </p:nvPr>
        </p:nvPicPr>
        <p:blipFill>
          <a:blip r:embed="rId3"/>
          <a:stretch>
            <a:fillRect/>
          </a:stretch>
        </p:blipFill>
        <p:spPr>
          <a:xfrm>
            <a:off x="6477000" y="2036356"/>
            <a:ext cx="4876800" cy="4152900"/>
          </a:xfrm>
          <a:prstGeom prst="rect">
            <a:avLst/>
          </a:prstGeom>
        </p:spPr>
      </p:pic>
    </p:spTree>
    <p:extLst>
      <p:ext uri="{BB962C8B-B14F-4D97-AF65-F5344CB8AC3E}">
        <p14:creationId xmlns:p14="http://schemas.microsoft.com/office/powerpoint/2010/main" val="1861422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phic 5" descr="Group success with solid fill">
            <a:extLst>
              <a:ext uri="{FF2B5EF4-FFF2-40B4-BE49-F238E27FC236}">
                <a16:creationId xmlns:a16="http://schemas.microsoft.com/office/drawing/2014/main" id="{DCB19542-126E-34ED-2ADE-19E9375A1A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1356" y="4306074"/>
            <a:ext cx="614295" cy="614295"/>
          </a:xfrm>
          <a:prstGeom prst="rect">
            <a:avLst/>
          </a:prstGeom>
        </p:spPr>
      </p:pic>
      <p:pic>
        <p:nvPicPr>
          <p:cNvPr id="8" name="Graphic 7" descr="Mining tools with solid fill">
            <a:extLst>
              <a:ext uri="{FF2B5EF4-FFF2-40B4-BE49-F238E27FC236}">
                <a16:creationId xmlns:a16="http://schemas.microsoft.com/office/drawing/2014/main" id="{26AB8CB8-8B18-0C34-951C-0031FBFC0A0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0967" y="2439427"/>
            <a:ext cx="607193" cy="607193"/>
          </a:xfrm>
          <a:prstGeom prst="rect">
            <a:avLst/>
          </a:prstGeom>
        </p:spPr>
      </p:pic>
      <p:pic>
        <p:nvPicPr>
          <p:cNvPr id="10" name="Graphic 9" descr="Artificial Intelligence outline">
            <a:extLst>
              <a:ext uri="{FF2B5EF4-FFF2-40B4-BE49-F238E27FC236}">
                <a16:creationId xmlns:a16="http://schemas.microsoft.com/office/drawing/2014/main" id="{B0A01DE4-18CC-ED99-FBE8-44289242E37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8457" y="3372750"/>
            <a:ext cx="607194" cy="607194"/>
          </a:xfrm>
          <a:prstGeom prst="rect">
            <a:avLst/>
          </a:prstGeom>
        </p:spPr>
      </p:pic>
      <p:sp>
        <p:nvSpPr>
          <p:cNvPr id="15" name="TextBox 14">
            <a:extLst>
              <a:ext uri="{FF2B5EF4-FFF2-40B4-BE49-F238E27FC236}">
                <a16:creationId xmlns:a16="http://schemas.microsoft.com/office/drawing/2014/main" id="{1869054B-FF4D-A9DD-6357-F5C5FD55D95A}"/>
              </a:ext>
            </a:extLst>
          </p:cNvPr>
          <p:cNvSpPr txBox="1"/>
          <p:nvPr/>
        </p:nvSpPr>
        <p:spPr>
          <a:xfrm>
            <a:off x="578106" y="3491681"/>
            <a:ext cx="6150934" cy="369332"/>
          </a:xfrm>
          <a:prstGeom prst="rect">
            <a:avLst/>
          </a:prstGeom>
          <a:noFill/>
        </p:spPr>
        <p:txBody>
          <a:bodyPr wrap="square">
            <a:spAutoFit/>
          </a:bodyPr>
          <a:lstStyle/>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M&amp;C Saatchi Grot" panose="00000400000000000000" pitchFamily="2" charset="0"/>
                <a:ea typeface="+mn-ea"/>
                <a:cs typeface="+mn-cs"/>
              </a:rPr>
              <a:t>In-house proprietary technology </a:t>
            </a:r>
          </a:p>
        </p:txBody>
      </p:sp>
      <p:sp>
        <p:nvSpPr>
          <p:cNvPr id="22" name="TextBox 21">
            <a:extLst>
              <a:ext uri="{FF2B5EF4-FFF2-40B4-BE49-F238E27FC236}">
                <a16:creationId xmlns:a16="http://schemas.microsoft.com/office/drawing/2014/main" id="{5A7AC081-9684-5A77-B787-D08560B1A9CB}"/>
              </a:ext>
            </a:extLst>
          </p:cNvPr>
          <p:cNvSpPr txBox="1"/>
          <p:nvPr/>
        </p:nvSpPr>
        <p:spPr>
          <a:xfrm>
            <a:off x="578106" y="2613643"/>
            <a:ext cx="6150934" cy="369332"/>
          </a:xfrm>
          <a:prstGeom prst="rect">
            <a:avLst/>
          </a:prstGeom>
          <a:noFill/>
        </p:spPr>
        <p:txBody>
          <a:bodyPr wrap="square">
            <a:spAutoFit/>
          </a:bodyPr>
          <a:lstStyle/>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M&amp;C Saatchi Grot" panose="00000400000000000000" pitchFamily="2" charset="0"/>
                <a:ea typeface="+mn-ea"/>
                <a:cs typeface="+mn-cs"/>
              </a:rPr>
              <a:t>Existing open-market proprietary tools</a:t>
            </a:r>
          </a:p>
        </p:txBody>
      </p:sp>
      <p:sp>
        <p:nvSpPr>
          <p:cNvPr id="24" name="TextBox 23">
            <a:extLst>
              <a:ext uri="{FF2B5EF4-FFF2-40B4-BE49-F238E27FC236}">
                <a16:creationId xmlns:a16="http://schemas.microsoft.com/office/drawing/2014/main" id="{31543914-5F8E-4B46-5CB1-52E3D5E76BC4}"/>
              </a:ext>
            </a:extLst>
          </p:cNvPr>
          <p:cNvSpPr txBox="1"/>
          <p:nvPr/>
        </p:nvSpPr>
        <p:spPr>
          <a:xfrm>
            <a:off x="641377" y="4428555"/>
            <a:ext cx="6150934" cy="369332"/>
          </a:xfrm>
          <a:prstGeom prst="rect">
            <a:avLst/>
          </a:prstGeom>
          <a:noFill/>
        </p:spPr>
        <p:txBody>
          <a:bodyPr wrap="square">
            <a:spAutoFit/>
          </a:bodyPr>
          <a:lstStyle/>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M&amp;C Saatchi Grot" panose="00000400000000000000" pitchFamily="2" charset="0"/>
                <a:ea typeface="+mn-ea"/>
                <a:cs typeface="+mn-cs"/>
              </a:rPr>
              <a:t>Human analysis</a:t>
            </a:r>
          </a:p>
        </p:txBody>
      </p:sp>
      <p:sp>
        <p:nvSpPr>
          <p:cNvPr id="4" name="Rectangle 3">
            <a:extLst>
              <a:ext uri="{FF2B5EF4-FFF2-40B4-BE49-F238E27FC236}">
                <a16:creationId xmlns:a16="http://schemas.microsoft.com/office/drawing/2014/main" id="{E10C88B1-915D-1BD7-740B-349EAB8DFBCA}"/>
              </a:ext>
            </a:extLst>
          </p:cNvPr>
          <p:cNvSpPr/>
          <p:nvPr/>
        </p:nvSpPr>
        <p:spPr>
          <a:xfrm>
            <a:off x="7122253" y="92279"/>
            <a:ext cx="3447875" cy="68789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descr="Artificial Intelligence - Future of Life Institute">
            <a:extLst>
              <a:ext uri="{FF2B5EF4-FFF2-40B4-BE49-F238E27FC236}">
                <a16:creationId xmlns:a16="http://schemas.microsoft.com/office/drawing/2014/main" id="{0CA36A2D-E4CB-3E89-F769-34159F6621AD}"/>
              </a:ext>
            </a:extLst>
          </p:cNvPr>
          <p:cNvPicPr>
            <a:picLocks noChangeAspect="1" noChangeArrowheads="1"/>
          </p:cNvPicPr>
          <p:nvPr/>
        </p:nvPicPr>
        <p:blipFill rotWithShape="1">
          <a:blip r:embed="rId9" cstate="print">
            <a:alphaModFix amt="20000"/>
            <a:extLst>
              <a:ext uri="{BEBA8EAE-BF5A-486C-A8C5-ECC9F3942E4B}">
                <a14:imgProps xmlns:a14="http://schemas.microsoft.com/office/drawing/2010/main">
                  <a14:imgLayer r:embed="rId10">
                    <a14:imgEffect>
                      <a14:saturation sat="33000"/>
                    </a14:imgEffect>
                  </a14:imgLayer>
                </a14:imgProps>
              </a:ext>
              <a:ext uri="{28A0092B-C50C-407E-A947-70E740481C1C}">
                <a14:useLocalDpi xmlns:a14="http://schemas.microsoft.com/office/drawing/2010/main"/>
              </a:ext>
            </a:extLst>
          </a:blip>
          <a:srcRect r="-84"/>
          <a:stretch/>
        </p:blipFill>
        <p:spPr bwMode="auto">
          <a:xfrm>
            <a:off x="0" y="48237"/>
            <a:ext cx="12389898" cy="6761526"/>
          </a:xfrm>
          <a:prstGeom prst="rect">
            <a:avLst/>
          </a:prstGeom>
          <a:noFill/>
          <a:extLst>
            <a:ext uri="{909E8E84-426E-40DD-AFC4-6F175D3DCCD1}">
              <a14:hiddenFill xmlns:a14="http://schemas.microsoft.com/office/drawing/2010/main">
                <a:solidFill>
                  <a:srgbClr val="FFFFFF"/>
                </a:solidFill>
              </a14:hiddenFill>
            </a:ext>
          </a:extLst>
        </p:spPr>
      </p:pic>
      <p:sp>
        <p:nvSpPr>
          <p:cNvPr id="7" name="Oval 6">
            <a:extLst>
              <a:ext uri="{FF2B5EF4-FFF2-40B4-BE49-F238E27FC236}">
                <a16:creationId xmlns:a16="http://schemas.microsoft.com/office/drawing/2014/main" id="{10B5B23D-C34D-E8BB-BBC4-82F3F97E5D32}"/>
              </a:ext>
            </a:extLst>
          </p:cNvPr>
          <p:cNvSpPr/>
          <p:nvPr/>
        </p:nvSpPr>
        <p:spPr>
          <a:xfrm>
            <a:off x="8055308" y="958812"/>
            <a:ext cx="2171700" cy="1325563"/>
          </a:xfrm>
          <a:prstGeom prst="ellipse">
            <a:avLst/>
          </a:prstGeom>
          <a:solidFill>
            <a:schemeClr val="tx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mn-cs"/>
              </a:rPr>
              <a:t>Detect</a:t>
            </a:r>
          </a:p>
        </p:txBody>
      </p:sp>
      <p:sp>
        <p:nvSpPr>
          <p:cNvPr id="3" name="Oval 2">
            <a:extLst>
              <a:ext uri="{FF2B5EF4-FFF2-40B4-BE49-F238E27FC236}">
                <a16:creationId xmlns:a16="http://schemas.microsoft.com/office/drawing/2014/main" id="{5E3B7280-7E8F-1485-364C-14013C2DBD5D}"/>
              </a:ext>
            </a:extLst>
          </p:cNvPr>
          <p:cNvSpPr/>
          <p:nvPr/>
        </p:nvSpPr>
        <p:spPr>
          <a:xfrm>
            <a:off x="9860968" y="2893737"/>
            <a:ext cx="2171700" cy="1325563"/>
          </a:xfrm>
          <a:prstGeom prst="ellipse">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mn-cs"/>
              </a:rPr>
              <a:t>Assess</a:t>
            </a:r>
          </a:p>
        </p:txBody>
      </p:sp>
      <p:sp>
        <p:nvSpPr>
          <p:cNvPr id="9" name="Oval 8">
            <a:extLst>
              <a:ext uri="{FF2B5EF4-FFF2-40B4-BE49-F238E27FC236}">
                <a16:creationId xmlns:a16="http://schemas.microsoft.com/office/drawing/2014/main" id="{97FD6E08-39BE-E1B3-FCC8-9449F40CEA69}"/>
              </a:ext>
            </a:extLst>
          </p:cNvPr>
          <p:cNvSpPr/>
          <p:nvPr/>
        </p:nvSpPr>
        <p:spPr>
          <a:xfrm>
            <a:off x="8055308" y="4766992"/>
            <a:ext cx="2171700" cy="1325563"/>
          </a:xfrm>
          <a:prstGeom prst="ellipse">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mn-cs"/>
              </a:rPr>
              <a:t>Act</a:t>
            </a:r>
          </a:p>
        </p:txBody>
      </p:sp>
      <p:sp>
        <p:nvSpPr>
          <p:cNvPr id="5" name="Oval 4">
            <a:extLst>
              <a:ext uri="{FF2B5EF4-FFF2-40B4-BE49-F238E27FC236}">
                <a16:creationId xmlns:a16="http://schemas.microsoft.com/office/drawing/2014/main" id="{97FBB4C5-1CC0-5B4C-6705-0B91BC4EFBB8}"/>
              </a:ext>
            </a:extLst>
          </p:cNvPr>
          <p:cNvSpPr/>
          <p:nvPr/>
        </p:nvSpPr>
        <p:spPr>
          <a:xfrm>
            <a:off x="6036403" y="2915875"/>
            <a:ext cx="2171700" cy="1325563"/>
          </a:xfrm>
          <a:prstGeom prst="ellipse">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mn-cs"/>
              </a:rPr>
              <a:t>Measure</a:t>
            </a:r>
          </a:p>
        </p:txBody>
      </p:sp>
      <p:sp>
        <p:nvSpPr>
          <p:cNvPr id="11" name="Arrow: Circular 10">
            <a:extLst>
              <a:ext uri="{FF2B5EF4-FFF2-40B4-BE49-F238E27FC236}">
                <a16:creationId xmlns:a16="http://schemas.microsoft.com/office/drawing/2014/main" id="{9D524E8A-444D-6BED-EFAD-E5FDEF34BE51}"/>
              </a:ext>
            </a:extLst>
          </p:cNvPr>
          <p:cNvSpPr/>
          <p:nvPr/>
        </p:nvSpPr>
        <p:spPr>
          <a:xfrm rot="2243734">
            <a:off x="9297609" y="1810062"/>
            <a:ext cx="2171700" cy="1211129"/>
          </a:xfrm>
          <a:prstGeom prst="circularArrow">
            <a:avLst>
              <a:gd name="adj1" fmla="val 7353"/>
              <a:gd name="adj2" fmla="val 772708"/>
              <a:gd name="adj3" fmla="val 20415263"/>
              <a:gd name="adj4" fmla="val 14021658"/>
              <a:gd name="adj5" fmla="val 14225"/>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Arrow: Circular 12">
            <a:extLst>
              <a:ext uri="{FF2B5EF4-FFF2-40B4-BE49-F238E27FC236}">
                <a16:creationId xmlns:a16="http://schemas.microsoft.com/office/drawing/2014/main" id="{891123EC-55D9-4B6D-B321-107A7E8E622D}"/>
              </a:ext>
            </a:extLst>
          </p:cNvPr>
          <p:cNvSpPr/>
          <p:nvPr/>
        </p:nvSpPr>
        <p:spPr>
          <a:xfrm rot="6855079">
            <a:off x="9773244" y="4028805"/>
            <a:ext cx="2171700" cy="1211129"/>
          </a:xfrm>
          <a:prstGeom prst="circularArrow">
            <a:avLst>
              <a:gd name="adj1" fmla="val 7353"/>
              <a:gd name="adj2" fmla="val 772708"/>
              <a:gd name="adj3" fmla="val 20415263"/>
              <a:gd name="adj4" fmla="val 14021658"/>
              <a:gd name="adj5" fmla="val 14225"/>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Arrow: Circular 13">
            <a:extLst>
              <a:ext uri="{FF2B5EF4-FFF2-40B4-BE49-F238E27FC236}">
                <a16:creationId xmlns:a16="http://schemas.microsoft.com/office/drawing/2014/main" id="{FBC08B0F-723B-EDEC-E9BB-7BA8DF7EC082}"/>
              </a:ext>
            </a:extLst>
          </p:cNvPr>
          <p:cNvSpPr/>
          <p:nvPr/>
        </p:nvSpPr>
        <p:spPr>
          <a:xfrm rot="12387356">
            <a:off x="6563087" y="4267374"/>
            <a:ext cx="2171700" cy="1211129"/>
          </a:xfrm>
          <a:prstGeom prst="circularArrow">
            <a:avLst>
              <a:gd name="adj1" fmla="val 7353"/>
              <a:gd name="adj2" fmla="val 772708"/>
              <a:gd name="adj3" fmla="val 20415263"/>
              <a:gd name="adj4" fmla="val 14021658"/>
              <a:gd name="adj5" fmla="val 14225"/>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Arrow: Circular 15">
            <a:extLst>
              <a:ext uri="{FF2B5EF4-FFF2-40B4-BE49-F238E27FC236}">
                <a16:creationId xmlns:a16="http://schemas.microsoft.com/office/drawing/2014/main" id="{C017DACD-8C6E-EDC0-08DB-9DECA2CF45E7}"/>
              </a:ext>
            </a:extLst>
          </p:cNvPr>
          <p:cNvSpPr/>
          <p:nvPr/>
        </p:nvSpPr>
        <p:spPr>
          <a:xfrm rot="18453509">
            <a:off x="6376364" y="2144458"/>
            <a:ext cx="2171700" cy="1211129"/>
          </a:xfrm>
          <a:prstGeom prst="circularArrow">
            <a:avLst>
              <a:gd name="adj1" fmla="val 7353"/>
              <a:gd name="adj2" fmla="val 772708"/>
              <a:gd name="adj3" fmla="val 20415263"/>
              <a:gd name="adj4" fmla="val 14021658"/>
              <a:gd name="adj5" fmla="val 14225"/>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itle 1">
            <a:extLst>
              <a:ext uri="{FF2B5EF4-FFF2-40B4-BE49-F238E27FC236}">
                <a16:creationId xmlns:a16="http://schemas.microsoft.com/office/drawing/2014/main" id="{6694C923-1E7A-DDBE-DF8A-29E4F28DA7C8}"/>
              </a:ext>
            </a:extLst>
          </p:cNvPr>
          <p:cNvSpPr>
            <a:spLocks noGrp="1"/>
          </p:cNvSpPr>
          <p:nvPr>
            <p:ph type="title"/>
          </p:nvPr>
        </p:nvSpPr>
        <p:spPr>
          <a:xfrm>
            <a:off x="838200" y="365125"/>
            <a:ext cx="10515600" cy="1325563"/>
          </a:xfrm>
        </p:spPr>
        <p:txBody>
          <a:bodyPr/>
          <a:lstStyle/>
          <a:p>
            <a:r>
              <a:rPr lang="en-GB" b="1" dirty="0"/>
              <a:t>M&amp;C Saatchi</a:t>
            </a:r>
          </a:p>
        </p:txBody>
      </p:sp>
    </p:spTree>
    <p:extLst>
      <p:ext uri="{BB962C8B-B14F-4D97-AF65-F5344CB8AC3E}">
        <p14:creationId xmlns:p14="http://schemas.microsoft.com/office/powerpoint/2010/main" val="1967558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rtificial Intelligence - Future of Life Institute">
            <a:extLst>
              <a:ext uri="{FF2B5EF4-FFF2-40B4-BE49-F238E27FC236}">
                <a16:creationId xmlns:a16="http://schemas.microsoft.com/office/drawing/2014/main" id="{3AB12EA0-8492-4312-93F5-420D81499C1F}"/>
              </a:ext>
            </a:extLst>
          </p:cNvPr>
          <p:cNvPicPr>
            <a:picLocks noChangeAspect="1" noChangeArrowheads="1"/>
          </p:cNvPicPr>
          <p:nvPr/>
        </p:nvPicPr>
        <p:blipFill rotWithShape="1">
          <a:blip r:embed="rId3" cstate="print">
            <a:alphaModFix amt="20000"/>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rcRect r="-84"/>
          <a:stretch/>
        </p:blipFill>
        <p:spPr bwMode="auto">
          <a:xfrm rot="16200000" flipV="1">
            <a:off x="-110709" y="-3390790"/>
            <a:ext cx="23187541" cy="2183515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1FF412A-AAAE-4BFC-9E91-B6521C91B6DD}"/>
              </a:ext>
            </a:extLst>
          </p:cNvPr>
          <p:cNvSpPr>
            <a:spLocks noGrp="1"/>
          </p:cNvSpPr>
          <p:nvPr>
            <p:ph type="title"/>
          </p:nvPr>
        </p:nvSpPr>
        <p:spPr/>
        <p:txBody>
          <a:bodyPr/>
          <a:lstStyle/>
          <a:p>
            <a:r>
              <a:rPr lang="en-GB" b="1" dirty="0"/>
              <a:t>Early Warning – network analysis</a:t>
            </a:r>
          </a:p>
        </p:txBody>
      </p:sp>
      <p:pic>
        <p:nvPicPr>
          <p:cNvPr id="8" name="Picture 7">
            <a:extLst>
              <a:ext uri="{FF2B5EF4-FFF2-40B4-BE49-F238E27FC236}">
                <a16:creationId xmlns:a16="http://schemas.microsoft.com/office/drawing/2014/main" id="{5EE6DFAD-E795-8E58-4B30-03BF5DFC5DEB}"/>
              </a:ext>
            </a:extLst>
          </p:cNvPr>
          <p:cNvPicPr>
            <a:picLocks noChangeAspect="1"/>
          </p:cNvPicPr>
          <p:nvPr/>
        </p:nvPicPr>
        <p:blipFill>
          <a:blip r:embed="rId5"/>
          <a:stretch>
            <a:fillRect/>
          </a:stretch>
        </p:blipFill>
        <p:spPr>
          <a:xfrm>
            <a:off x="2388959" y="2744815"/>
            <a:ext cx="728989" cy="732160"/>
          </a:xfrm>
          <a:prstGeom prst="rect">
            <a:avLst/>
          </a:prstGeom>
        </p:spPr>
      </p:pic>
      <p:pic>
        <p:nvPicPr>
          <p:cNvPr id="18" name="Picture 17">
            <a:extLst>
              <a:ext uri="{FF2B5EF4-FFF2-40B4-BE49-F238E27FC236}">
                <a16:creationId xmlns:a16="http://schemas.microsoft.com/office/drawing/2014/main" id="{797B5663-9D2D-8C91-D428-5B0D26AC63E9}"/>
              </a:ext>
            </a:extLst>
          </p:cNvPr>
          <p:cNvPicPr>
            <a:picLocks noChangeAspect="1"/>
          </p:cNvPicPr>
          <p:nvPr/>
        </p:nvPicPr>
        <p:blipFill>
          <a:blip r:embed="rId6"/>
          <a:stretch>
            <a:fillRect/>
          </a:stretch>
        </p:blipFill>
        <p:spPr>
          <a:xfrm>
            <a:off x="3220674" y="2885170"/>
            <a:ext cx="780021" cy="783413"/>
          </a:xfrm>
          <a:prstGeom prst="rect">
            <a:avLst/>
          </a:prstGeom>
        </p:spPr>
      </p:pic>
      <p:pic>
        <p:nvPicPr>
          <p:cNvPr id="19" name="Picture 18">
            <a:extLst>
              <a:ext uri="{FF2B5EF4-FFF2-40B4-BE49-F238E27FC236}">
                <a16:creationId xmlns:a16="http://schemas.microsoft.com/office/drawing/2014/main" id="{74469E6F-0E60-32B9-1143-5FC48DA8E339}"/>
              </a:ext>
            </a:extLst>
          </p:cNvPr>
          <p:cNvPicPr>
            <a:picLocks noChangeAspect="1"/>
          </p:cNvPicPr>
          <p:nvPr/>
        </p:nvPicPr>
        <p:blipFill>
          <a:blip r:embed="rId7"/>
          <a:stretch>
            <a:fillRect/>
          </a:stretch>
        </p:blipFill>
        <p:spPr>
          <a:xfrm>
            <a:off x="1318730" y="3831086"/>
            <a:ext cx="728989" cy="732160"/>
          </a:xfrm>
          <a:prstGeom prst="rect">
            <a:avLst/>
          </a:prstGeom>
        </p:spPr>
      </p:pic>
      <p:pic>
        <p:nvPicPr>
          <p:cNvPr id="20" name="Picture 19">
            <a:extLst>
              <a:ext uri="{FF2B5EF4-FFF2-40B4-BE49-F238E27FC236}">
                <a16:creationId xmlns:a16="http://schemas.microsoft.com/office/drawing/2014/main" id="{7328CE5C-2D3A-3CAD-8D88-DE87100318D1}"/>
              </a:ext>
            </a:extLst>
          </p:cNvPr>
          <p:cNvPicPr>
            <a:picLocks noChangeAspect="1"/>
          </p:cNvPicPr>
          <p:nvPr/>
        </p:nvPicPr>
        <p:blipFill>
          <a:blip r:embed="rId8"/>
          <a:stretch>
            <a:fillRect/>
          </a:stretch>
        </p:blipFill>
        <p:spPr>
          <a:xfrm>
            <a:off x="1644353" y="3153781"/>
            <a:ext cx="728989" cy="732160"/>
          </a:xfrm>
          <a:prstGeom prst="rect">
            <a:avLst/>
          </a:prstGeom>
        </p:spPr>
      </p:pic>
      <p:pic>
        <p:nvPicPr>
          <p:cNvPr id="23" name="Picture 22">
            <a:extLst>
              <a:ext uri="{FF2B5EF4-FFF2-40B4-BE49-F238E27FC236}">
                <a16:creationId xmlns:a16="http://schemas.microsoft.com/office/drawing/2014/main" id="{81E04B1B-6B28-CBE5-8D42-C7CAEBC7F658}"/>
              </a:ext>
            </a:extLst>
          </p:cNvPr>
          <p:cNvPicPr>
            <a:picLocks noChangeAspect="1"/>
          </p:cNvPicPr>
          <p:nvPr/>
        </p:nvPicPr>
        <p:blipFill>
          <a:blip r:embed="rId9"/>
          <a:stretch>
            <a:fillRect/>
          </a:stretch>
        </p:blipFill>
        <p:spPr>
          <a:xfrm>
            <a:off x="1326302" y="4690782"/>
            <a:ext cx="973135" cy="549769"/>
          </a:xfrm>
          <a:prstGeom prst="rect">
            <a:avLst/>
          </a:prstGeom>
        </p:spPr>
      </p:pic>
      <p:pic>
        <p:nvPicPr>
          <p:cNvPr id="24" name="Picture 23">
            <a:extLst>
              <a:ext uri="{FF2B5EF4-FFF2-40B4-BE49-F238E27FC236}">
                <a16:creationId xmlns:a16="http://schemas.microsoft.com/office/drawing/2014/main" id="{1A606792-1FFE-2B20-6200-24AB376CC309}"/>
              </a:ext>
            </a:extLst>
          </p:cNvPr>
          <p:cNvPicPr>
            <a:picLocks noChangeAspect="1"/>
          </p:cNvPicPr>
          <p:nvPr/>
        </p:nvPicPr>
        <p:blipFill>
          <a:blip r:embed="rId10"/>
          <a:stretch>
            <a:fillRect/>
          </a:stretch>
        </p:blipFill>
        <p:spPr>
          <a:xfrm>
            <a:off x="2085725" y="5004062"/>
            <a:ext cx="656560" cy="659415"/>
          </a:xfrm>
          <a:prstGeom prst="rect">
            <a:avLst/>
          </a:prstGeom>
        </p:spPr>
      </p:pic>
      <p:pic>
        <p:nvPicPr>
          <p:cNvPr id="26" name="Picture 2" descr="Facebook Icon in The Circle Icons">
            <a:extLst>
              <a:ext uri="{FF2B5EF4-FFF2-40B4-BE49-F238E27FC236}">
                <a16:creationId xmlns:a16="http://schemas.microsoft.com/office/drawing/2014/main" id="{7F4E1630-2494-B175-BFC9-5C649668E29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86724" y="3634931"/>
            <a:ext cx="841082" cy="841082"/>
          </a:xfrm>
          <a:prstGeom prst="rect">
            <a:avLst/>
          </a:prstGeom>
          <a:noFill/>
          <a:extLst>
            <a:ext uri="{909E8E84-426E-40DD-AFC4-6F175D3DCCD1}">
              <a14:hiddenFill xmlns:a14="http://schemas.microsoft.com/office/drawing/2010/main">
                <a:solidFill>
                  <a:srgbClr val="FFFFFF"/>
                </a:solidFill>
              </a14:hiddenFill>
            </a:ext>
          </a:extLst>
        </p:spPr>
      </p:pic>
      <p:pic>
        <p:nvPicPr>
          <p:cNvPr id="27" name="Graphic 26" descr="Man with solid fill">
            <a:extLst>
              <a:ext uri="{FF2B5EF4-FFF2-40B4-BE49-F238E27FC236}">
                <a16:creationId xmlns:a16="http://schemas.microsoft.com/office/drawing/2014/main" id="{7D670BA7-6066-1FBE-BBDF-9303C84FADAC}"/>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318530" y="3666978"/>
            <a:ext cx="1154242" cy="1154242"/>
          </a:xfrm>
          <a:prstGeom prst="rect">
            <a:avLst/>
          </a:prstGeom>
        </p:spPr>
      </p:pic>
      <p:pic>
        <p:nvPicPr>
          <p:cNvPr id="1026" name="Picture 2">
            <a:extLst>
              <a:ext uri="{FF2B5EF4-FFF2-40B4-BE49-F238E27FC236}">
                <a16:creationId xmlns:a16="http://schemas.microsoft.com/office/drawing/2014/main" id="{E68B72AD-2A29-5818-D291-6D3E47E2D21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774597" y="4605048"/>
            <a:ext cx="832377" cy="783414"/>
          </a:xfrm>
          <a:prstGeom prst="rect">
            <a:avLst/>
          </a:prstGeom>
          <a:solidFill>
            <a:schemeClr val="bg1"/>
          </a:solidFill>
        </p:spPr>
      </p:pic>
      <p:pic>
        <p:nvPicPr>
          <p:cNvPr id="1028" name="Picture 4" descr="Tiktok Icon PNGs for Free Download">
            <a:extLst>
              <a:ext uri="{FF2B5EF4-FFF2-40B4-BE49-F238E27FC236}">
                <a16:creationId xmlns:a16="http://schemas.microsoft.com/office/drawing/2014/main" id="{9C9AD80B-A811-F673-F47E-EF65BFEF92A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909387" y="5004062"/>
            <a:ext cx="768800" cy="768800"/>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5">
            <a:extLst>
              <a:ext uri="{FF2B5EF4-FFF2-40B4-BE49-F238E27FC236}">
                <a16:creationId xmlns:a16="http://schemas.microsoft.com/office/drawing/2014/main" id="{F57B4775-FE6C-5390-0235-D26BFAF5595D}"/>
              </a:ext>
            </a:extLst>
          </p:cNvPr>
          <p:cNvPicPr>
            <a:picLocks noChangeAspect="1"/>
          </p:cNvPicPr>
          <p:nvPr/>
        </p:nvPicPr>
        <p:blipFill>
          <a:blip r:embed="rId16"/>
          <a:stretch>
            <a:fillRect/>
          </a:stretch>
        </p:blipFill>
        <p:spPr>
          <a:xfrm rot="16200000">
            <a:off x="5637971" y="2104114"/>
            <a:ext cx="4818299" cy="3902242"/>
          </a:xfrm>
          <a:prstGeom prst="rect">
            <a:avLst/>
          </a:prstGeom>
          <a:effectLst>
            <a:softEdge rad="457200"/>
          </a:effectLst>
        </p:spPr>
      </p:pic>
    </p:spTree>
    <p:extLst>
      <p:ext uri="{BB962C8B-B14F-4D97-AF65-F5344CB8AC3E}">
        <p14:creationId xmlns:p14="http://schemas.microsoft.com/office/powerpoint/2010/main" val="1504504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rtificial Intelligence - Future of Life Institute">
            <a:extLst>
              <a:ext uri="{FF2B5EF4-FFF2-40B4-BE49-F238E27FC236}">
                <a16:creationId xmlns:a16="http://schemas.microsoft.com/office/drawing/2014/main" id="{A4001C60-B608-009A-A60C-7049E202CDDB}"/>
              </a:ext>
            </a:extLst>
          </p:cNvPr>
          <p:cNvPicPr>
            <a:picLocks noChangeAspect="1" noChangeArrowheads="1"/>
          </p:cNvPicPr>
          <p:nvPr/>
        </p:nvPicPr>
        <p:blipFill rotWithShape="1">
          <a:blip r:embed="rId3" cstate="print">
            <a:alphaModFix amt="20000"/>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rcRect r="-84"/>
          <a:stretch/>
        </p:blipFill>
        <p:spPr bwMode="auto">
          <a:xfrm>
            <a:off x="-42298" y="0"/>
            <a:ext cx="12389898" cy="676152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1FF412A-AAAE-4BFC-9E91-B6521C91B6DD}"/>
              </a:ext>
            </a:extLst>
          </p:cNvPr>
          <p:cNvSpPr>
            <a:spLocks noGrp="1"/>
          </p:cNvSpPr>
          <p:nvPr>
            <p:ph type="title"/>
          </p:nvPr>
        </p:nvSpPr>
        <p:spPr/>
        <p:txBody>
          <a:bodyPr/>
          <a:lstStyle/>
          <a:p>
            <a:r>
              <a:rPr lang="en-GB" b="1" dirty="0"/>
              <a:t>Early Warning – sensor probes</a:t>
            </a:r>
          </a:p>
        </p:txBody>
      </p:sp>
      <p:pic>
        <p:nvPicPr>
          <p:cNvPr id="7" name="Graphic 6" descr="Man with solid fill">
            <a:extLst>
              <a:ext uri="{FF2B5EF4-FFF2-40B4-BE49-F238E27FC236}">
                <a16:creationId xmlns:a16="http://schemas.microsoft.com/office/drawing/2014/main" id="{B80B39CA-B6B4-4182-A6DA-2E8F7211BA5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22390" y="2417722"/>
            <a:ext cx="1154242" cy="1154242"/>
          </a:xfrm>
          <a:prstGeom prst="rect">
            <a:avLst/>
          </a:prstGeom>
        </p:spPr>
      </p:pic>
      <p:pic>
        <p:nvPicPr>
          <p:cNvPr id="9" name="Graphic 8" descr="Group of men with solid fill">
            <a:extLst>
              <a:ext uri="{FF2B5EF4-FFF2-40B4-BE49-F238E27FC236}">
                <a16:creationId xmlns:a16="http://schemas.microsoft.com/office/drawing/2014/main" id="{6BFFCBB2-5D93-DBE3-96A9-0A6625B8BAF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052030" y="2016306"/>
            <a:ext cx="1413594" cy="1413594"/>
          </a:xfrm>
          <a:prstGeom prst="rect">
            <a:avLst/>
          </a:prstGeom>
        </p:spPr>
      </p:pic>
      <p:pic>
        <p:nvPicPr>
          <p:cNvPr id="10" name="Graphic 9" descr="Man with solid fill">
            <a:extLst>
              <a:ext uri="{FF2B5EF4-FFF2-40B4-BE49-F238E27FC236}">
                <a16:creationId xmlns:a16="http://schemas.microsoft.com/office/drawing/2014/main" id="{C567304F-CCB9-6F57-E954-381B34489D9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23198" y="4494564"/>
            <a:ext cx="1154242" cy="1154242"/>
          </a:xfrm>
          <a:prstGeom prst="rect">
            <a:avLst/>
          </a:prstGeom>
        </p:spPr>
      </p:pic>
      <p:pic>
        <p:nvPicPr>
          <p:cNvPr id="11" name="Graphic 10" descr="Man with solid fill">
            <a:extLst>
              <a:ext uri="{FF2B5EF4-FFF2-40B4-BE49-F238E27FC236}">
                <a16:creationId xmlns:a16="http://schemas.microsoft.com/office/drawing/2014/main" id="{BF430FA2-6CCA-DBC7-6E83-E266D887B34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653418" y="3279987"/>
            <a:ext cx="1154242" cy="1154242"/>
          </a:xfrm>
          <a:prstGeom prst="rect">
            <a:avLst/>
          </a:prstGeom>
        </p:spPr>
      </p:pic>
      <p:pic>
        <p:nvPicPr>
          <p:cNvPr id="12" name="Graphic 11" descr="Man with solid fill">
            <a:extLst>
              <a:ext uri="{FF2B5EF4-FFF2-40B4-BE49-F238E27FC236}">
                <a16:creationId xmlns:a16="http://schemas.microsoft.com/office/drawing/2014/main" id="{E82EBF0E-D411-31B1-49AE-93E04B1456B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72946" y="3548618"/>
            <a:ext cx="1154242" cy="1154242"/>
          </a:xfrm>
          <a:prstGeom prst="rect">
            <a:avLst/>
          </a:prstGeom>
        </p:spPr>
      </p:pic>
      <p:pic>
        <p:nvPicPr>
          <p:cNvPr id="13" name="Graphic 12" descr="Man with solid fill">
            <a:extLst>
              <a:ext uri="{FF2B5EF4-FFF2-40B4-BE49-F238E27FC236}">
                <a16:creationId xmlns:a16="http://schemas.microsoft.com/office/drawing/2014/main" id="{DD33D12C-6E99-2DF6-3297-2400A1C4304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032043" y="2388348"/>
            <a:ext cx="1154242" cy="1154242"/>
          </a:xfrm>
          <a:prstGeom prst="rect">
            <a:avLst/>
          </a:prstGeom>
        </p:spPr>
      </p:pic>
      <p:pic>
        <p:nvPicPr>
          <p:cNvPr id="14" name="Graphic 13" descr="Man with solid fill">
            <a:extLst>
              <a:ext uri="{FF2B5EF4-FFF2-40B4-BE49-F238E27FC236}">
                <a16:creationId xmlns:a16="http://schemas.microsoft.com/office/drawing/2014/main" id="{B9E4FDF3-583D-16D5-29D3-E4F5463A720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52651" y="3484045"/>
            <a:ext cx="1154242" cy="1154242"/>
          </a:xfrm>
          <a:prstGeom prst="rect">
            <a:avLst/>
          </a:prstGeom>
        </p:spPr>
      </p:pic>
      <p:pic>
        <p:nvPicPr>
          <p:cNvPr id="15" name="Graphic 14" descr="Man with solid fill">
            <a:extLst>
              <a:ext uri="{FF2B5EF4-FFF2-40B4-BE49-F238E27FC236}">
                <a16:creationId xmlns:a16="http://schemas.microsoft.com/office/drawing/2014/main" id="{894A52F2-213D-AF96-5FBC-7820B0FE364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22535" y="4494564"/>
            <a:ext cx="1154242" cy="1154242"/>
          </a:xfrm>
          <a:prstGeom prst="rect">
            <a:avLst/>
          </a:prstGeom>
        </p:spPr>
      </p:pic>
      <p:pic>
        <p:nvPicPr>
          <p:cNvPr id="16" name="Graphic 15" descr="Group of men with solid fill">
            <a:extLst>
              <a:ext uri="{FF2B5EF4-FFF2-40B4-BE49-F238E27FC236}">
                <a16:creationId xmlns:a16="http://schemas.microsoft.com/office/drawing/2014/main" id="{503E753D-169B-7A3A-1BE1-3B45C209733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350571" y="3176576"/>
            <a:ext cx="1413594" cy="1413594"/>
          </a:xfrm>
          <a:prstGeom prst="rect">
            <a:avLst/>
          </a:prstGeom>
        </p:spPr>
      </p:pic>
      <p:pic>
        <p:nvPicPr>
          <p:cNvPr id="17" name="Graphic 16" descr="Group of men with solid fill">
            <a:extLst>
              <a:ext uri="{FF2B5EF4-FFF2-40B4-BE49-F238E27FC236}">
                <a16:creationId xmlns:a16="http://schemas.microsoft.com/office/drawing/2014/main" id="{0A2A9397-14CD-6958-EC3F-443EED1DEE7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80796" y="4431847"/>
            <a:ext cx="1413594" cy="1413594"/>
          </a:xfrm>
          <a:prstGeom prst="rect">
            <a:avLst/>
          </a:prstGeom>
        </p:spPr>
      </p:pic>
    </p:spTree>
    <p:extLst>
      <p:ext uri="{BB962C8B-B14F-4D97-AF65-F5344CB8AC3E}">
        <p14:creationId xmlns:p14="http://schemas.microsoft.com/office/powerpoint/2010/main" val="2381448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7D518-8373-AF87-7650-F25F88B1D4DB}"/>
              </a:ext>
            </a:extLst>
          </p:cNvPr>
          <p:cNvSpPr>
            <a:spLocks noGrp="1"/>
          </p:cNvSpPr>
          <p:nvPr>
            <p:ph type="title"/>
          </p:nvPr>
        </p:nvSpPr>
        <p:spPr/>
        <p:txBody>
          <a:bodyPr/>
          <a:lstStyle/>
          <a:p>
            <a:r>
              <a:rPr lang="en-GB" b="1" dirty="0"/>
              <a:t>Advice</a:t>
            </a:r>
          </a:p>
        </p:txBody>
      </p:sp>
      <p:sp>
        <p:nvSpPr>
          <p:cNvPr id="3" name="Content Placeholder 2">
            <a:extLst>
              <a:ext uri="{FF2B5EF4-FFF2-40B4-BE49-F238E27FC236}">
                <a16:creationId xmlns:a16="http://schemas.microsoft.com/office/drawing/2014/main" id="{7AFF9FD8-FE0B-D186-068D-5D5181C3A810}"/>
              </a:ext>
            </a:extLst>
          </p:cNvPr>
          <p:cNvSpPr>
            <a:spLocks noGrp="1"/>
          </p:cNvSpPr>
          <p:nvPr>
            <p:ph idx="1"/>
          </p:nvPr>
        </p:nvSpPr>
        <p:spPr/>
        <p:txBody>
          <a:bodyPr/>
          <a:lstStyle/>
          <a:p>
            <a:r>
              <a:rPr lang="en-GB" b="1" dirty="0">
                <a:latin typeface="+mj-lt"/>
              </a:rPr>
              <a:t>Prepare for it to happen</a:t>
            </a:r>
          </a:p>
          <a:p>
            <a:endParaRPr lang="en-GB" b="1" dirty="0">
              <a:latin typeface="+mj-lt"/>
            </a:endParaRPr>
          </a:p>
          <a:p>
            <a:r>
              <a:rPr lang="en-GB" b="1" dirty="0">
                <a:latin typeface="+mj-lt"/>
              </a:rPr>
              <a:t>Ensure your team know what to look for</a:t>
            </a:r>
          </a:p>
          <a:p>
            <a:endParaRPr lang="en-GB" b="1" dirty="0">
              <a:latin typeface="+mj-lt"/>
            </a:endParaRPr>
          </a:p>
          <a:p>
            <a:r>
              <a:rPr lang="en-GB" b="1" dirty="0">
                <a:latin typeface="+mj-lt"/>
              </a:rPr>
              <a:t>Plan courses of action for response</a:t>
            </a:r>
          </a:p>
        </p:txBody>
      </p:sp>
    </p:spTree>
    <p:extLst>
      <p:ext uri="{BB962C8B-B14F-4D97-AF65-F5344CB8AC3E}">
        <p14:creationId xmlns:p14="http://schemas.microsoft.com/office/powerpoint/2010/main" val="10688085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043485C-1AD1-92AE-0CF3-A36A62579425}"/>
              </a:ext>
            </a:extLst>
          </p:cNvPr>
          <p:cNvSpPr/>
          <p:nvPr/>
        </p:nvSpPr>
        <p:spPr>
          <a:xfrm>
            <a:off x="2085474" y="2085474"/>
            <a:ext cx="7876673" cy="3288631"/>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Calibri" panose="020F0502020204030204"/>
                <a:ea typeface="+mn-ea"/>
                <a:cs typeface="+mn-cs"/>
              </a:rPr>
              <a:t>Questions?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Calibri" panose="020F0502020204030204"/>
                <a:ea typeface="+mn-ea"/>
                <a:cs typeface="+mn-cs"/>
              </a:rPr>
              <a:t>liam.webber@mcsaatchi.com</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3600" dirty="0">
                <a:solidFill>
                  <a:prstClr val="white"/>
                </a:solidFill>
                <a:latin typeface="Calibri" panose="020F0502020204030204"/>
              </a:rPr>
              <a:t>matt.quinton@mcsaatchi.com</a:t>
            </a:r>
            <a:endParaRPr kumimoji="0" lang="en-GB"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49947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2720</TotalTime>
  <Words>1514</Words>
  <Application>Microsoft Office PowerPoint</Application>
  <PresentationFormat>Widescreen</PresentationFormat>
  <Paragraphs>153</Paragraphs>
  <Slides>14</Slides>
  <Notes>13</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14</vt:i4>
      </vt:variant>
    </vt:vector>
  </HeadingPairs>
  <TitlesOfParts>
    <vt:vector size="28" baseType="lpstr">
      <vt:lpstr>Aptos</vt:lpstr>
      <vt:lpstr>Aptos Display</vt:lpstr>
      <vt:lpstr>Arial</vt:lpstr>
      <vt:lpstr>Calibri</vt:lpstr>
      <vt:lpstr>Calibri Light</vt:lpstr>
      <vt:lpstr>Candara</vt:lpstr>
      <vt:lpstr>GuardianTextEgyptian</vt:lpstr>
      <vt:lpstr>GuardianTextSans</vt:lpstr>
      <vt:lpstr>inherit</vt:lpstr>
      <vt:lpstr>M&amp;C Saatchi Grot</vt:lpstr>
      <vt:lpstr>Segoe UI Black</vt:lpstr>
      <vt:lpstr>var(--tr-font-regular)</vt:lpstr>
      <vt:lpstr>Office Theme</vt:lpstr>
      <vt:lpstr>1_Office Theme</vt:lpstr>
      <vt:lpstr>MDMH</vt:lpstr>
      <vt:lpstr>Scope</vt:lpstr>
      <vt:lpstr>PowerPoint Presentation</vt:lpstr>
      <vt:lpstr>How do you (your HQ) currently deal with MDMH?</vt:lpstr>
      <vt:lpstr>Building resilience against MDMH</vt:lpstr>
      <vt:lpstr>PowerPoint Presentation</vt:lpstr>
      <vt:lpstr>PowerPoint Presentation</vt:lpstr>
      <vt:lpstr>PowerPoint Presentation</vt:lpstr>
      <vt:lpstr>Leading the narrative – considerations for communicators</vt:lpstr>
      <vt:lpstr>M&amp;C Saatchi</vt:lpstr>
      <vt:lpstr>Early Warning – network analysis</vt:lpstr>
      <vt:lpstr>Early Warning – sensor probes</vt:lpstr>
      <vt:lpstr>Advice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Liam Webber</dc:creator>
  <cp:lastModifiedBy>Liam Webber</cp:lastModifiedBy>
  <cp:revision>12</cp:revision>
  <dcterms:created xsi:type="dcterms:W3CDTF">2024-09-20T09:49:57Z</dcterms:created>
  <dcterms:modified xsi:type="dcterms:W3CDTF">2024-11-01T10:56:05Z</dcterms:modified>
</cp:coreProperties>
</file>