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355" r:id="rId2"/>
    <p:sldId id="257" r:id="rId3"/>
    <p:sldId id="335" r:id="rId4"/>
    <p:sldId id="268" r:id="rId5"/>
    <p:sldId id="327" r:id="rId6"/>
    <p:sldId id="346" r:id="rId7"/>
    <p:sldId id="266" r:id="rId8"/>
    <p:sldId id="354" r:id="rId9"/>
    <p:sldId id="338" r:id="rId10"/>
    <p:sldId id="340" r:id="rId11"/>
    <p:sldId id="328" r:id="rId12"/>
    <p:sldId id="333" r:id="rId13"/>
    <p:sldId id="352" r:id="rId14"/>
    <p:sldId id="34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4986" autoAdjust="0"/>
  </p:normalViewPr>
  <p:slideViewPr>
    <p:cSldViewPr snapToGrid="0">
      <p:cViewPr varScale="1">
        <p:scale>
          <a:sx n="34" d="100"/>
          <a:sy n="34" d="100"/>
        </p:scale>
        <p:origin x="1100" y="52"/>
      </p:cViewPr>
      <p:guideLst/>
    </p:cSldViewPr>
  </p:slideViewPr>
  <p:outlineViewPr>
    <p:cViewPr>
      <p:scale>
        <a:sx n="33" d="100"/>
        <a:sy n="33" d="100"/>
      </p:scale>
      <p:origin x="0" y="-15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NITAR\Documents\IAPTC_Pakistan\IAPTC%20attendance%20TPCC%20onl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20448349753381E-2"/>
          <c:y val="5.3334552525184993E-2"/>
          <c:w val="0.8903661861107941"/>
          <c:h val="0.85619400701088211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Sheet1!$A$1:$A$9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Sheet1!$B$1:$B$9</c:f>
              <c:numCache>
                <c:formatCode>General</c:formatCode>
                <c:ptCount val="9"/>
                <c:pt idx="0">
                  <c:v>40</c:v>
                </c:pt>
                <c:pt idx="1">
                  <c:v>47</c:v>
                </c:pt>
                <c:pt idx="2">
                  <c:v>59</c:v>
                </c:pt>
                <c:pt idx="3">
                  <c:v>52</c:v>
                </c:pt>
                <c:pt idx="4">
                  <c:v>52</c:v>
                </c:pt>
                <c:pt idx="5">
                  <c:v>58</c:v>
                </c:pt>
                <c:pt idx="6">
                  <c:v>60</c:v>
                </c:pt>
                <c:pt idx="7">
                  <c:v>52</c:v>
                </c:pt>
                <c:pt idx="8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6-4520-BAD8-46012873A0F9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Sheet1!$A$1:$A$9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Sheet1!$C$1:$C$9</c:f>
              <c:numCache>
                <c:formatCode>General</c:formatCode>
                <c:ptCount val="9"/>
                <c:pt idx="0">
                  <c:v>114</c:v>
                </c:pt>
                <c:pt idx="1">
                  <c:v>123</c:v>
                </c:pt>
                <c:pt idx="2">
                  <c:v>122</c:v>
                </c:pt>
                <c:pt idx="3">
                  <c:v>123</c:v>
                </c:pt>
                <c:pt idx="4">
                  <c:v>127</c:v>
                </c:pt>
                <c:pt idx="5">
                  <c:v>124</c:v>
                </c:pt>
                <c:pt idx="6">
                  <c:v>122</c:v>
                </c:pt>
                <c:pt idx="7">
                  <c:v>121</c:v>
                </c:pt>
                <c:pt idx="8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E6-4520-BAD8-46012873A0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53212847"/>
        <c:axId val="453213807"/>
      </c:lineChart>
      <c:catAx>
        <c:axId val="453212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CH"/>
          </a:p>
        </c:txPr>
        <c:crossAx val="453213807"/>
        <c:crosses val="autoZero"/>
        <c:auto val="1"/>
        <c:lblAlgn val="ctr"/>
        <c:lblOffset val="100"/>
        <c:noMultiLvlLbl val="0"/>
      </c:catAx>
      <c:valAx>
        <c:axId val="453213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CH"/>
          </a:p>
        </c:txPr>
        <c:crossAx val="45321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F4F9FB-4E1B-420C-9D71-472608F024B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509DD6-6FA6-4EED-B9EB-9B8D8D217E40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More POC training </a:t>
          </a:r>
        </a:p>
      </dgm:t>
    </dgm:pt>
    <dgm:pt modelId="{730B3BA5-6F46-48B0-B396-4D916ED884E0}" type="parTrans" cxnId="{E4A021DB-8F82-4529-8C9F-01830E7F9539}">
      <dgm:prSet/>
      <dgm:spPr/>
      <dgm:t>
        <a:bodyPr/>
        <a:lstStyle/>
        <a:p>
          <a:endParaRPr lang="en-US"/>
        </a:p>
      </dgm:t>
    </dgm:pt>
    <dgm:pt modelId="{1D365A02-6B81-408D-B7FD-9150DBAE2F64}" type="sibTrans" cxnId="{E4A021DB-8F82-4529-8C9F-01830E7F9539}">
      <dgm:prSet/>
      <dgm:spPr/>
      <dgm:t>
        <a:bodyPr/>
        <a:lstStyle/>
        <a:p>
          <a:endParaRPr lang="en-US"/>
        </a:p>
      </dgm:t>
    </dgm:pt>
    <dgm:pt modelId="{CFFFE566-9287-456F-A281-3D68DB77858A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Training partnership</a:t>
          </a:r>
        </a:p>
      </dgm:t>
    </dgm:pt>
    <dgm:pt modelId="{1C8F2619-3DF0-4D84-9497-62858E4FCA4B}" type="parTrans" cxnId="{26B8467E-75E8-4703-8761-08601A143814}">
      <dgm:prSet/>
      <dgm:spPr/>
      <dgm:t>
        <a:bodyPr/>
        <a:lstStyle/>
        <a:p>
          <a:endParaRPr lang="en-US"/>
        </a:p>
      </dgm:t>
    </dgm:pt>
    <dgm:pt modelId="{C8BEDAFC-0427-45F5-B63B-92F77DE3F40A}" type="sibTrans" cxnId="{26B8467E-75E8-4703-8761-08601A143814}">
      <dgm:prSet/>
      <dgm:spPr/>
      <dgm:t>
        <a:bodyPr/>
        <a:lstStyle/>
        <a:p>
          <a:endParaRPr lang="en-US"/>
        </a:p>
      </dgm:t>
    </dgm:pt>
    <dgm:pt modelId="{5D52BD3D-B223-49C9-81AD-F8AED78A72B5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Prevention of SEA</a:t>
          </a:r>
        </a:p>
      </dgm:t>
    </dgm:pt>
    <dgm:pt modelId="{17AE5FFB-3D12-4EE9-B790-764AEB3F2AA2}" type="parTrans" cxnId="{9DC57580-07D2-4CE5-B0E5-A1BC09353BA1}">
      <dgm:prSet/>
      <dgm:spPr/>
      <dgm:t>
        <a:bodyPr/>
        <a:lstStyle/>
        <a:p>
          <a:endParaRPr lang="en-US"/>
        </a:p>
      </dgm:t>
    </dgm:pt>
    <dgm:pt modelId="{37AA9B07-B2F2-46B4-AA5B-6DF8A5EC6056}" type="sibTrans" cxnId="{9DC57580-07D2-4CE5-B0E5-A1BC09353BA1}">
      <dgm:prSet/>
      <dgm:spPr/>
      <dgm:t>
        <a:bodyPr/>
        <a:lstStyle/>
        <a:p>
          <a:endParaRPr lang="en-US"/>
        </a:p>
      </dgm:t>
    </dgm:pt>
    <dgm:pt modelId="{7657E40E-44E1-41F3-9C0B-583BB76CCE72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Selection &amp; training of police</a:t>
          </a:r>
        </a:p>
      </dgm:t>
    </dgm:pt>
    <dgm:pt modelId="{3B434BC9-0E0B-4BD3-B324-A97114F7803A}" type="parTrans" cxnId="{5772F0EE-9D64-4391-B271-282A330AA5E7}">
      <dgm:prSet/>
      <dgm:spPr/>
      <dgm:t>
        <a:bodyPr/>
        <a:lstStyle/>
        <a:p>
          <a:endParaRPr lang="en-US"/>
        </a:p>
      </dgm:t>
    </dgm:pt>
    <dgm:pt modelId="{51486194-D9F1-4448-BEBF-B4A8494A4DD3}" type="sibTrans" cxnId="{5772F0EE-9D64-4391-B271-282A330AA5E7}">
      <dgm:prSet/>
      <dgm:spPr/>
      <dgm:t>
        <a:bodyPr/>
        <a:lstStyle/>
        <a:p>
          <a:endParaRPr lang="en-US"/>
        </a:p>
      </dgm:t>
    </dgm:pt>
    <dgm:pt modelId="{F1BBF47E-404D-4F16-9A03-A7C78DA2259F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800" dirty="0">
              <a:solidFill>
                <a:schemeClr val="tx1"/>
              </a:solidFill>
            </a:rPr>
            <a:t>Better basic training and capabilities</a:t>
          </a:r>
        </a:p>
      </dgm:t>
    </dgm:pt>
    <dgm:pt modelId="{D274665E-78D2-4A73-B346-2F106ADA7203}" type="parTrans" cxnId="{A856375E-9AC1-475F-A4B9-E8E8D10ADBEA}">
      <dgm:prSet/>
      <dgm:spPr/>
      <dgm:t>
        <a:bodyPr/>
        <a:lstStyle/>
        <a:p>
          <a:endParaRPr lang="en-US"/>
        </a:p>
      </dgm:t>
    </dgm:pt>
    <dgm:pt modelId="{7BCC165B-765F-4171-892A-F062920D82FD}" type="sibTrans" cxnId="{A856375E-9AC1-475F-A4B9-E8E8D10ADBEA}">
      <dgm:prSet/>
      <dgm:spPr/>
      <dgm:t>
        <a:bodyPr/>
        <a:lstStyle/>
        <a:p>
          <a:endParaRPr lang="en-US"/>
        </a:p>
      </dgm:t>
    </dgm:pt>
    <dgm:pt modelId="{BDF68AFD-058F-4C53-9B5E-95349FF8F1C5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Certification </a:t>
          </a:r>
        </a:p>
      </dgm:t>
    </dgm:pt>
    <dgm:pt modelId="{DF77E3D9-F327-491A-9547-9ACDB7FAB8C6}" type="parTrans" cxnId="{C05A1C88-4764-4C30-AA80-53EB813409CD}">
      <dgm:prSet/>
      <dgm:spPr/>
      <dgm:t>
        <a:bodyPr/>
        <a:lstStyle/>
        <a:p>
          <a:endParaRPr lang="en-US"/>
        </a:p>
      </dgm:t>
    </dgm:pt>
    <dgm:pt modelId="{55C7856F-F0DE-46F9-BE79-6A586A10EE09}" type="sibTrans" cxnId="{C05A1C88-4764-4C30-AA80-53EB813409CD}">
      <dgm:prSet/>
      <dgm:spPr/>
      <dgm:t>
        <a:bodyPr/>
        <a:lstStyle/>
        <a:p>
          <a:endParaRPr lang="en-US"/>
        </a:p>
      </dgm:t>
    </dgm:pt>
    <dgm:pt modelId="{CB2518F6-4907-4100-844C-0F3189D306F2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Integration of human rights</a:t>
          </a:r>
        </a:p>
      </dgm:t>
    </dgm:pt>
    <dgm:pt modelId="{6A6C6CCE-796E-4C81-8939-B1ADF6D0D6E3}" type="parTrans" cxnId="{8431A142-AC02-43F0-B94F-E71274287423}">
      <dgm:prSet/>
      <dgm:spPr/>
      <dgm:t>
        <a:bodyPr/>
        <a:lstStyle/>
        <a:p>
          <a:endParaRPr lang="en-US"/>
        </a:p>
      </dgm:t>
    </dgm:pt>
    <dgm:pt modelId="{C8BE184F-B43F-40C9-B7FD-E50E9B7B54AB}" type="sibTrans" cxnId="{8431A142-AC02-43F0-B94F-E71274287423}">
      <dgm:prSet/>
      <dgm:spPr/>
      <dgm:t>
        <a:bodyPr/>
        <a:lstStyle/>
        <a:p>
          <a:endParaRPr lang="en-US"/>
        </a:p>
      </dgm:t>
    </dgm:pt>
    <dgm:pt modelId="{EFA50F7B-2343-4B22-8F7F-CBD7CD68C922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dirty="0">
              <a:solidFill>
                <a:schemeClr val="tx1"/>
              </a:solidFill>
            </a:rPr>
            <a:t>Strengthened leadership </a:t>
          </a:r>
          <a:r>
            <a:rPr lang="en-US" sz="2400" dirty="0" err="1">
              <a:solidFill>
                <a:schemeClr val="tx1"/>
              </a:solidFill>
            </a:rPr>
            <a:t>trg</a:t>
          </a:r>
          <a:r>
            <a:rPr lang="en-US" sz="2400" dirty="0">
              <a:solidFill>
                <a:schemeClr val="tx1"/>
              </a:solidFill>
            </a:rPr>
            <a:t> &amp; appointment of more women</a:t>
          </a:r>
        </a:p>
      </dgm:t>
    </dgm:pt>
    <dgm:pt modelId="{AAF95E3C-46EC-412A-A889-CAE73553C19F}" type="parTrans" cxnId="{DDBEE10B-0226-4044-B336-72A8EE26D2FA}">
      <dgm:prSet/>
      <dgm:spPr/>
      <dgm:t>
        <a:bodyPr/>
        <a:lstStyle/>
        <a:p>
          <a:endParaRPr lang="en-US"/>
        </a:p>
      </dgm:t>
    </dgm:pt>
    <dgm:pt modelId="{A7A8982A-91A3-4B7F-A1ED-8E6DA07594A4}" type="sibTrans" cxnId="{DDBEE10B-0226-4044-B336-72A8EE26D2FA}">
      <dgm:prSet/>
      <dgm:spPr/>
      <dgm:t>
        <a:bodyPr/>
        <a:lstStyle/>
        <a:p>
          <a:endParaRPr lang="en-US"/>
        </a:p>
      </dgm:t>
    </dgm:pt>
    <dgm:pt modelId="{D5ECA97D-D26A-4972-A30D-8FF3F6E03367}" type="pres">
      <dgm:prSet presAssocID="{80F4F9FB-4E1B-420C-9D71-472608F024BF}" presName="diagram" presStyleCnt="0">
        <dgm:presLayoutVars>
          <dgm:dir/>
          <dgm:resizeHandles val="exact"/>
        </dgm:presLayoutVars>
      </dgm:prSet>
      <dgm:spPr/>
    </dgm:pt>
    <dgm:pt modelId="{12B8699A-A977-4C13-8EB0-274526C7D845}" type="pres">
      <dgm:prSet presAssocID="{42509DD6-6FA6-4EED-B9EB-9B8D8D217E40}" presName="node" presStyleLbl="node1" presStyleIdx="0" presStyleCnt="8" custLinFactNeighborX="-24025">
        <dgm:presLayoutVars>
          <dgm:bulletEnabled val="1"/>
        </dgm:presLayoutVars>
      </dgm:prSet>
      <dgm:spPr/>
    </dgm:pt>
    <dgm:pt modelId="{E20B1BF7-553D-4D5B-9C40-DD993B2B921B}" type="pres">
      <dgm:prSet presAssocID="{1D365A02-6B81-408D-B7FD-9150DBAE2F64}" presName="sibTrans" presStyleCnt="0"/>
      <dgm:spPr/>
    </dgm:pt>
    <dgm:pt modelId="{0577342C-D00D-415F-A0CE-BAD093C7A799}" type="pres">
      <dgm:prSet presAssocID="{CFFFE566-9287-456F-A281-3D68DB77858A}" presName="node" presStyleLbl="node1" presStyleIdx="1" presStyleCnt="8">
        <dgm:presLayoutVars>
          <dgm:bulletEnabled val="1"/>
        </dgm:presLayoutVars>
      </dgm:prSet>
      <dgm:spPr/>
    </dgm:pt>
    <dgm:pt modelId="{89F19418-8203-4B72-86A7-7CD33578B693}" type="pres">
      <dgm:prSet presAssocID="{C8BEDAFC-0427-45F5-B63B-92F77DE3F40A}" presName="sibTrans" presStyleCnt="0"/>
      <dgm:spPr/>
    </dgm:pt>
    <dgm:pt modelId="{F080A384-D340-4CD2-A35C-B8F6D9BDDB64}" type="pres">
      <dgm:prSet presAssocID="{5D52BD3D-B223-49C9-81AD-F8AED78A72B5}" presName="node" presStyleLbl="node1" presStyleIdx="2" presStyleCnt="8" custLinFactNeighborX="23250">
        <dgm:presLayoutVars>
          <dgm:bulletEnabled val="1"/>
        </dgm:presLayoutVars>
      </dgm:prSet>
      <dgm:spPr/>
    </dgm:pt>
    <dgm:pt modelId="{CF0537B0-F0EC-4FB4-A2AC-97518B8A70B7}" type="pres">
      <dgm:prSet presAssocID="{37AA9B07-B2F2-46B4-AA5B-6DF8A5EC6056}" presName="sibTrans" presStyleCnt="0"/>
      <dgm:spPr/>
    </dgm:pt>
    <dgm:pt modelId="{08975698-1F2A-4E47-8146-54D248FE435A}" type="pres">
      <dgm:prSet presAssocID="{7657E40E-44E1-41F3-9C0B-583BB76CCE72}" presName="node" presStyleLbl="node1" presStyleIdx="3" presStyleCnt="8" custLinFactNeighborX="-22471">
        <dgm:presLayoutVars>
          <dgm:bulletEnabled val="1"/>
        </dgm:presLayoutVars>
      </dgm:prSet>
      <dgm:spPr/>
    </dgm:pt>
    <dgm:pt modelId="{4D31426A-1220-4EDB-8281-835CF88300EF}" type="pres">
      <dgm:prSet presAssocID="{51486194-D9F1-4448-BEBF-B4A8494A4DD3}" presName="sibTrans" presStyleCnt="0"/>
      <dgm:spPr/>
    </dgm:pt>
    <dgm:pt modelId="{80E5D239-2506-4AD0-AFBD-7C82B37D2C7E}" type="pres">
      <dgm:prSet presAssocID="{F1BBF47E-404D-4F16-9A03-A7C78DA2259F}" presName="node" presStyleLbl="node1" presStyleIdx="4" presStyleCnt="8">
        <dgm:presLayoutVars>
          <dgm:bulletEnabled val="1"/>
        </dgm:presLayoutVars>
      </dgm:prSet>
      <dgm:spPr/>
    </dgm:pt>
    <dgm:pt modelId="{D0669A4D-5104-4B5F-8DD2-EC4504B45B2E}" type="pres">
      <dgm:prSet presAssocID="{7BCC165B-765F-4171-892A-F062920D82FD}" presName="sibTrans" presStyleCnt="0"/>
      <dgm:spPr/>
    </dgm:pt>
    <dgm:pt modelId="{18F372A6-F2EB-4620-AC70-FDE036AB5A28}" type="pres">
      <dgm:prSet presAssocID="{BDF68AFD-058F-4C53-9B5E-95349FF8F1C5}" presName="node" presStyleLbl="node1" presStyleIdx="5" presStyleCnt="8" custLinFactNeighborX="24784">
        <dgm:presLayoutVars>
          <dgm:bulletEnabled val="1"/>
        </dgm:presLayoutVars>
      </dgm:prSet>
      <dgm:spPr/>
    </dgm:pt>
    <dgm:pt modelId="{A04C1E35-C514-4392-BF15-065131415EFB}" type="pres">
      <dgm:prSet presAssocID="{55C7856F-F0DE-46F9-BE79-6A586A10EE09}" presName="sibTrans" presStyleCnt="0"/>
      <dgm:spPr/>
    </dgm:pt>
    <dgm:pt modelId="{C2933901-5280-4BE8-8346-915961891571}" type="pres">
      <dgm:prSet presAssocID="{CB2518F6-4907-4100-844C-0F3189D306F2}" presName="node" presStyleLbl="node1" presStyleIdx="6" presStyleCnt="8" custLinFactNeighborX="-24021">
        <dgm:presLayoutVars>
          <dgm:bulletEnabled val="1"/>
        </dgm:presLayoutVars>
      </dgm:prSet>
      <dgm:spPr/>
    </dgm:pt>
    <dgm:pt modelId="{77FB27EC-BF03-4CD7-B3DE-B9D5D8BA7673}" type="pres">
      <dgm:prSet presAssocID="{C8BE184F-B43F-40C9-B7FD-E50E9B7B54AB}" presName="sibTrans" presStyleCnt="0"/>
      <dgm:spPr/>
    </dgm:pt>
    <dgm:pt modelId="{EBE448A5-C9B4-4CD2-81C5-DD92E2DE52DF}" type="pres">
      <dgm:prSet presAssocID="{EFA50F7B-2343-4B22-8F7F-CBD7CD68C922}" presName="node" presStyleLbl="node1" presStyleIdx="7" presStyleCnt="8" custLinFactNeighborX="22471">
        <dgm:presLayoutVars>
          <dgm:bulletEnabled val="1"/>
        </dgm:presLayoutVars>
      </dgm:prSet>
      <dgm:spPr/>
    </dgm:pt>
  </dgm:ptLst>
  <dgm:cxnLst>
    <dgm:cxn modelId="{DDBEE10B-0226-4044-B336-72A8EE26D2FA}" srcId="{80F4F9FB-4E1B-420C-9D71-472608F024BF}" destId="{EFA50F7B-2343-4B22-8F7F-CBD7CD68C922}" srcOrd="7" destOrd="0" parTransId="{AAF95E3C-46EC-412A-A889-CAE73553C19F}" sibTransId="{A7A8982A-91A3-4B7F-A1ED-8E6DA07594A4}"/>
    <dgm:cxn modelId="{78FF9B24-AEE5-4DC9-A40A-8E5FE41D76C8}" type="presOf" srcId="{BDF68AFD-058F-4C53-9B5E-95349FF8F1C5}" destId="{18F372A6-F2EB-4620-AC70-FDE036AB5A28}" srcOrd="0" destOrd="0" presId="urn:microsoft.com/office/officeart/2005/8/layout/default"/>
    <dgm:cxn modelId="{A856375E-9AC1-475F-A4B9-E8E8D10ADBEA}" srcId="{80F4F9FB-4E1B-420C-9D71-472608F024BF}" destId="{F1BBF47E-404D-4F16-9A03-A7C78DA2259F}" srcOrd="4" destOrd="0" parTransId="{D274665E-78D2-4A73-B346-2F106ADA7203}" sibTransId="{7BCC165B-765F-4171-892A-F062920D82FD}"/>
    <dgm:cxn modelId="{53003C5F-C6B7-4F9E-B68D-B565445B8FF5}" type="presOf" srcId="{5D52BD3D-B223-49C9-81AD-F8AED78A72B5}" destId="{F080A384-D340-4CD2-A35C-B8F6D9BDDB64}" srcOrd="0" destOrd="0" presId="urn:microsoft.com/office/officeart/2005/8/layout/default"/>
    <dgm:cxn modelId="{8431A142-AC02-43F0-B94F-E71274287423}" srcId="{80F4F9FB-4E1B-420C-9D71-472608F024BF}" destId="{CB2518F6-4907-4100-844C-0F3189D306F2}" srcOrd="6" destOrd="0" parTransId="{6A6C6CCE-796E-4C81-8939-B1ADF6D0D6E3}" sibTransId="{C8BE184F-B43F-40C9-B7FD-E50E9B7B54AB}"/>
    <dgm:cxn modelId="{0EADFC63-7E8E-4EF9-A279-696AFB4F1766}" type="presOf" srcId="{F1BBF47E-404D-4F16-9A03-A7C78DA2259F}" destId="{80E5D239-2506-4AD0-AFBD-7C82B37D2C7E}" srcOrd="0" destOrd="0" presId="urn:microsoft.com/office/officeart/2005/8/layout/default"/>
    <dgm:cxn modelId="{DCF8F877-FE21-438F-BD3D-7916F0816315}" type="presOf" srcId="{7657E40E-44E1-41F3-9C0B-583BB76CCE72}" destId="{08975698-1F2A-4E47-8146-54D248FE435A}" srcOrd="0" destOrd="0" presId="urn:microsoft.com/office/officeart/2005/8/layout/default"/>
    <dgm:cxn modelId="{26B8467E-75E8-4703-8761-08601A143814}" srcId="{80F4F9FB-4E1B-420C-9D71-472608F024BF}" destId="{CFFFE566-9287-456F-A281-3D68DB77858A}" srcOrd="1" destOrd="0" parTransId="{1C8F2619-3DF0-4D84-9497-62858E4FCA4B}" sibTransId="{C8BEDAFC-0427-45F5-B63B-92F77DE3F40A}"/>
    <dgm:cxn modelId="{9DC57580-07D2-4CE5-B0E5-A1BC09353BA1}" srcId="{80F4F9FB-4E1B-420C-9D71-472608F024BF}" destId="{5D52BD3D-B223-49C9-81AD-F8AED78A72B5}" srcOrd="2" destOrd="0" parTransId="{17AE5FFB-3D12-4EE9-B790-764AEB3F2AA2}" sibTransId="{37AA9B07-B2F2-46B4-AA5B-6DF8A5EC6056}"/>
    <dgm:cxn modelId="{C05A1C88-4764-4C30-AA80-53EB813409CD}" srcId="{80F4F9FB-4E1B-420C-9D71-472608F024BF}" destId="{BDF68AFD-058F-4C53-9B5E-95349FF8F1C5}" srcOrd="5" destOrd="0" parTransId="{DF77E3D9-F327-491A-9547-9ACDB7FAB8C6}" sibTransId="{55C7856F-F0DE-46F9-BE79-6A586A10EE09}"/>
    <dgm:cxn modelId="{5775178E-C881-4BAB-8C29-98F540B4C430}" type="presOf" srcId="{CB2518F6-4907-4100-844C-0F3189D306F2}" destId="{C2933901-5280-4BE8-8346-915961891571}" srcOrd="0" destOrd="0" presId="urn:microsoft.com/office/officeart/2005/8/layout/default"/>
    <dgm:cxn modelId="{5D8F0B9A-BF93-4BBC-994E-71CBC716F8C4}" type="presOf" srcId="{CFFFE566-9287-456F-A281-3D68DB77858A}" destId="{0577342C-D00D-415F-A0CE-BAD093C7A799}" srcOrd="0" destOrd="0" presId="urn:microsoft.com/office/officeart/2005/8/layout/default"/>
    <dgm:cxn modelId="{4D9800B1-5E9D-4F8C-A1AF-93CFC14CA810}" type="presOf" srcId="{80F4F9FB-4E1B-420C-9D71-472608F024BF}" destId="{D5ECA97D-D26A-4972-A30D-8FF3F6E03367}" srcOrd="0" destOrd="0" presId="urn:microsoft.com/office/officeart/2005/8/layout/default"/>
    <dgm:cxn modelId="{12DF74B6-D5C6-43E7-8A11-B7480BA6D1E2}" type="presOf" srcId="{EFA50F7B-2343-4B22-8F7F-CBD7CD68C922}" destId="{EBE448A5-C9B4-4CD2-81C5-DD92E2DE52DF}" srcOrd="0" destOrd="0" presId="urn:microsoft.com/office/officeart/2005/8/layout/default"/>
    <dgm:cxn modelId="{351817C1-793B-43FD-972D-24591F9240FD}" type="presOf" srcId="{42509DD6-6FA6-4EED-B9EB-9B8D8D217E40}" destId="{12B8699A-A977-4C13-8EB0-274526C7D845}" srcOrd="0" destOrd="0" presId="urn:microsoft.com/office/officeart/2005/8/layout/default"/>
    <dgm:cxn modelId="{E4A021DB-8F82-4529-8C9F-01830E7F9539}" srcId="{80F4F9FB-4E1B-420C-9D71-472608F024BF}" destId="{42509DD6-6FA6-4EED-B9EB-9B8D8D217E40}" srcOrd="0" destOrd="0" parTransId="{730B3BA5-6F46-48B0-B396-4D916ED884E0}" sibTransId="{1D365A02-6B81-408D-B7FD-9150DBAE2F64}"/>
    <dgm:cxn modelId="{5772F0EE-9D64-4391-B271-282A330AA5E7}" srcId="{80F4F9FB-4E1B-420C-9D71-472608F024BF}" destId="{7657E40E-44E1-41F3-9C0B-583BB76CCE72}" srcOrd="3" destOrd="0" parTransId="{3B434BC9-0E0B-4BD3-B324-A97114F7803A}" sibTransId="{51486194-D9F1-4448-BEBF-B4A8494A4DD3}"/>
    <dgm:cxn modelId="{ED6E891A-2AB2-4E6F-A22A-66E92D2D1049}" type="presParOf" srcId="{D5ECA97D-D26A-4972-A30D-8FF3F6E03367}" destId="{12B8699A-A977-4C13-8EB0-274526C7D845}" srcOrd="0" destOrd="0" presId="urn:microsoft.com/office/officeart/2005/8/layout/default"/>
    <dgm:cxn modelId="{F0A92DF8-8C7C-4983-A4A3-60F53987E345}" type="presParOf" srcId="{D5ECA97D-D26A-4972-A30D-8FF3F6E03367}" destId="{E20B1BF7-553D-4D5B-9C40-DD993B2B921B}" srcOrd="1" destOrd="0" presId="urn:microsoft.com/office/officeart/2005/8/layout/default"/>
    <dgm:cxn modelId="{6FAFEA15-EA0B-4BCF-8ECD-8927FF4C88E1}" type="presParOf" srcId="{D5ECA97D-D26A-4972-A30D-8FF3F6E03367}" destId="{0577342C-D00D-415F-A0CE-BAD093C7A799}" srcOrd="2" destOrd="0" presId="urn:microsoft.com/office/officeart/2005/8/layout/default"/>
    <dgm:cxn modelId="{BEA614E0-BB2B-49CA-A838-14536CEFCAC0}" type="presParOf" srcId="{D5ECA97D-D26A-4972-A30D-8FF3F6E03367}" destId="{89F19418-8203-4B72-86A7-7CD33578B693}" srcOrd="3" destOrd="0" presId="urn:microsoft.com/office/officeart/2005/8/layout/default"/>
    <dgm:cxn modelId="{51939256-B7E0-4DCB-A02D-8EF93BF31526}" type="presParOf" srcId="{D5ECA97D-D26A-4972-A30D-8FF3F6E03367}" destId="{F080A384-D340-4CD2-A35C-B8F6D9BDDB64}" srcOrd="4" destOrd="0" presId="urn:microsoft.com/office/officeart/2005/8/layout/default"/>
    <dgm:cxn modelId="{A93AD675-CE50-41F4-ACBA-98A69985DC48}" type="presParOf" srcId="{D5ECA97D-D26A-4972-A30D-8FF3F6E03367}" destId="{CF0537B0-F0EC-4FB4-A2AC-97518B8A70B7}" srcOrd="5" destOrd="0" presId="urn:microsoft.com/office/officeart/2005/8/layout/default"/>
    <dgm:cxn modelId="{6D6787EB-1ED5-41CA-A9DA-2A697E3F39F5}" type="presParOf" srcId="{D5ECA97D-D26A-4972-A30D-8FF3F6E03367}" destId="{08975698-1F2A-4E47-8146-54D248FE435A}" srcOrd="6" destOrd="0" presId="urn:microsoft.com/office/officeart/2005/8/layout/default"/>
    <dgm:cxn modelId="{CD51E49B-7893-4A64-B745-6B2FF21994C1}" type="presParOf" srcId="{D5ECA97D-D26A-4972-A30D-8FF3F6E03367}" destId="{4D31426A-1220-4EDB-8281-835CF88300EF}" srcOrd="7" destOrd="0" presId="urn:microsoft.com/office/officeart/2005/8/layout/default"/>
    <dgm:cxn modelId="{5E915366-598D-46AD-897A-AA7286CB0F64}" type="presParOf" srcId="{D5ECA97D-D26A-4972-A30D-8FF3F6E03367}" destId="{80E5D239-2506-4AD0-AFBD-7C82B37D2C7E}" srcOrd="8" destOrd="0" presId="urn:microsoft.com/office/officeart/2005/8/layout/default"/>
    <dgm:cxn modelId="{8C26B8A7-57F9-43EB-A55B-BA6C426D2E96}" type="presParOf" srcId="{D5ECA97D-D26A-4972-A30D-8FF3F6E03367}" destId="{D0669A4D-5104-4B5F-8DD2-EC4504B45B2E}" srcOrd="9" destOrd="0" presId="urn:microsoft.com/office/officeart/2005/8/layout/default"/>
    <dgm:cxn modelId="{98700C90-2E00-494B-BCF9-4BCBE1E4B3EC}" type="presParOf" srcId="{D5ECA97D-D26A-4972-A30D-8FF3F6E03367}" destId="{18F372A6-F2EB-4620-AC70-FDE036AB5A28}" srcOrd="10" destOrd="0" presId="urn:microsoft.com/office/officeart/2005/8/layout/default"/>
    <dgm:cxn modelId="{72E911D8-D468-4F61-8959-911ED5D7EC20}" type="presParOf" srcId="{D5ECA97D-D26A-4972-A30D-8FF3F6E03367}" destId="{A04C1E35-C514-4392-BF15-065131415EFB}" srcOrd="11" destOrd="0" presId="urn:microsoft.com/office/officeart/2005/8/layout/default"/>
    <dgm:cxn modelId="{4DC2523B-FB92-477D-86C3-FC6E3FDD5404}" type="presParOf" srcId="{D5ECA97D-D26A-4972-A30D-8FF3F6E03367}" destId="{C2933901-5280-4BE8-8346-915961891571}" srcOrd="12" destOrd="0" presId="urn:microsoft.com/office/officeart/2005/8/layout/default"/>
    <dgm:cxn modelId="{6270ACDE-EB66-498F-8C15-551F09EEFA2F}" type="presParOf" srcId="{D5ECA97D-D26A-4972-A30D-8FF3F6E03367}" destId="{77FB27EC-BF03-4CD7-B3DE-B9D5D8BA7673}" srcOrd="13" destOrd="0" presId="urn:microsoft.com/office/officeart/2005/8/layout/default"/>
    <dgm:cxn modelId="{884976BF-3572-44CA-88D9-0F8632DD0FA6}" type="presParOf" srcId="{D5ECA97D-D26A-4972-A30D-8FF3F6E03367}" destId="{EBE448A5-C9B4-4CD2-81C5-DD92E2DE52D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8699A-A977-4C13-8EB0-274526C7D845}">
      <dsp:nvSpPr>
        <dsp:cNvPr id="0" name=""/>
        <dsp:cNvSpPr/>
      </dsp:nvSpPr>
      <dsp:spPr>
        <a:xfrm>
          <a:off x="666526" y="1143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More POC training </a:t>
          </a:r>
        </a:p>
      </dsp:txBody>
      <dsp:txXfrm>
        <a:off x="666526" y="1143"/>
        <a:ext cx="2458687" cy="1475212"/>
      </dsp:txXfrm>
    </dsp:sp>
    <dsp:sp modelId="{0577342C-D00D-415F-A0CE-BAD093C7A799}">
      <dsp:nvSpPr>
        <dsp:cNvPr id="0" name=""/>
        <dsp:cNvSpPr/>
      </dsp:nvSpPr>
      <dsp:spPr>
        <a:xfrm>
          <a:off x="3961781" y="1143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Training partnership</a:t>
          </a:r>
        </a:p>
      </dsp:txBody>
      <dsp:txXfrm>
        <a:off x="3961781" y="1143"/>
        <a:ext cx="2458687" cy="1475212"/>
      </dsp:txXfrm>
    </dsp:sp>
    <dsp:sp modelId="{F080A384-D340-4CD2-A35C-B8F6D9BDDB64}">
      <dsp:nvSpPr>
        <dsp:cNvPr id="0" name=""/>
        <dsp:cNvSpPr/>
      </dsp:nvSpPr>
      <dsp:spPr>
        <a:xfrm>
          <a:off x="7237982" y="1143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Prevention of SEA</a:t>
          </a:r>
        </a:p>
      </dsp:txBody>
      <dsp:txXfrm>
        <a:off x="7237982" y="1143"/>
        <a:ext cx="2458687" cy="1475212"/>
      </dsp:txXfrm>
    </dsp:sp>
    <dsp:sp modelId="{08975698-1F2A-4E47-8146-54D248FE435A}">
      <dsp:nvSpPr>
        <dsp:cNvPr id="0" name=""/>
        <dsp:cNvSpPr/>
      </dsp:nvSpPr>
      <dsp:spPr>
        <a:xfrm>
          <a:off x="704734" y="1722224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Selection &amp; training of police</a:t>
          </a:r>
        </a:p>
      </dsp:txBody>
      <dsp:txXfrm>
        <a:off x="704734" y="1722224"/>
        <a:ext cx="2458687" cy="1475212"/>
      </dsp:txXfrm>
    </dsp:sp>
    <dsp:sp modelId="{80E5D239-2506-4AD0-AFBD-7C82B37D2C7E}">
      <dsp:nvSpPr>
        <dsp:cNvPr id="0" name=""/>
        <dsp:cNvSpPr/>
      </dsp:nvSpPr>
      <dsp:spPr>
        <a:xfrm>
          <a:off x="3961781" y="1722224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Better basic training and capabilities</a:t>
          </a:r>
        </a:p>
      </dsp:txBody>
      <dsp:txXfrm>
        <a:off x="3961781" y="1722224"/>
        <a:ext cx="2458687" cy="1475212"/>
      </dsp:txXfrm>
    </dsp:sp>
    <dsp:sp modelId="{18F372A6-F2EB-4620-AC70-FDE036AB5A28}">
      <dsp:nvSpPr>
        <dsp:cNvPr id="0" name=""/>
        <dsp:cNvSpPr/>
      </dsp:nvSpPr>
      <dsp:spPr>
        <a:xfrm>
          <a:off x="7275698" y="1722224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Certification </a:t>
          </a:r>
        </a:p>
      </dsp:txBody>
      <dsp:txXfrm>
        <a:off x="7275698" y="1722224"/>
        <a:ext cx="2458687" cy="1475212"/>
      </dsp:txXfrm>
    </dsp:sp>
    <dsp:sp modelId="{C2933901-5280-4BE8-8346-915961891571}">
      <dsp:nvSpPr>
        <dsp:cNvPr id="0" name=""/>
        <dsp:cNvSpPr/>
      </dsp:nvSpPr>
      <dsp:spPr>
        <a:xfrm>
          <a:off x="2018902" y="3443305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Integration of human rights</a:t>
          </a:r>
        </a:p>
      </dsp:txBody>
      <dsp:txXfrm>
        <a:off x="2018902" y="3443305"/>
        <a:ext cx="2458687" cy="1475212"/>
      </dsp:txXfrm>
    </dsp:sp>
    <dsp:sp modelId="{EBE448A5-C9B4-4CD2-81C5-DD92E2DE52DF}">
      <dsp:nvSpPr>
        <dsp:cNvPr id="0" name=""/>
        <dsp:cNvSpPr/>
      </dsp:nvSpPr>
      <dsp:spPr>
        <a:xfrm>
          <a:off x="5866550" y="3443305"/>
          <a:ext cx="2458687" cy="14752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Strengthened leadership </a:t>
          </a:r>
          <a:r>
            <a:rPr lang="en-US" sz="2400" kern="1200" dirty="0" err="1">
              <a:solidFill>
                <a:schemeClr val="tx1"/>
              </a:solidFill>
            </a:rPr>
            <a:t>trg</a:t>
          </a:r>
          <a:r>
            <a:rPr lang="en-US" sz="2400" kern="1200" dirty="0">
              <a:solidFill>
                <a:schemeClr val="tx1"/>
              </a:solidFill>
            </a:rPr>
            <a:t> &amp; appointment of more women</a:t>
          </a:r>
        </a:p>
      </dsp:txBody>
      <dsp:txXfrm>
        <a:off x="5866550" y="3443305"/>
        <a:ext cx="2458687" cy="1475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0.32975</cdr:x>
      <cdr:y>0.17423</cdr:y>
    </cdr:from>
    <cdr:to>
      <cdr:x>0.6971</cdr:x>
      <cdr:y>0.3556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6EFA276-FE2C-BC28-CD37-3DAFF2AD5A13}"/>
            </a:ext>
          </a:extLst>
        </cdr:cNvPr>
        <cdr:cNvSpPr txBox="1"/>
      </cdr:nvSpPr>
      <cdr:spPr>
        <a:xfrm xmlns:a="http://schemas.openxmlformats.org/drawingml/2006/main">
          <a:off x="2600638" y="878379"/>
          <a:ext cx="2897179" cy="9143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No. T/PCCs deployed in PKOs </a:t>
          </a:r>
          <a:endParaRPr lang="en-CH" sz="2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0.31632</cdr:x>
      <cdr:y>0.6057</cdr:y>
    </cdr:from>
    <cdr:to>
      <cdr:x>0.68368</cdr:x>
      <cdr:y>0.78707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B376B9C4-AFCD-6355-DDED-DF5C5511B91C}"/>
            </a:ext>
          </a:extLst>
        </cdr:cNvPr>
        <cdr:cNvSpPr txBox="1"/>
      </cdr:nvSpPr>
      <cdr:spPr>
        <a:xfrm xmlns:a="http://schemas.openxmlformats.org/drawingml/2006/main">
          <a:off x="2494721" y="3053694"/>
          <a:ext cx="2897258" cy="9143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No. T/PCCs at IAPTC </a:t>
          </a:r>
          <a:endParaRPr lang="en-CH" sz="2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0.25772</cdr:x>
      <cdr:y>0.36757</cdr:y>
    </cdr:from>
    <cdr:to>
      <cdr:x>0.37366</cdr:x>
      <cdr:y>0.54894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EEC453BC-7A8E-7020-9792-562542643299}"/>
            </a:ext>
          </a:extLst>
        </cdr:cNvPr>
        <cdr:cNvSpPr txBox="1"/>
      </cdr:nvSpPr>
      <cdr:spPr>
        <a:xfrm xmlns:a="http://schemas.openxmlformats.org/drawingml/2006/main">
          <a:off x="2032538" y="18531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CH" sz="1100" dirty="0"/>
        </a:p>
      </cdr:txBody>
    </cdr:sp>
  </cdr:relSizeAnchor>
  <cdr:relSizeAnchor xmlns:cdr="http://schemas.openxmlformats.org/drawingml/2006/chartDrawing">
    <cdr:from>
      <cdr:x>0.28443</cdr:x>
      <cdr:y>0.34086</cdr:y>
    </cdr:from>
    <cdr:to>
      <cdr:x>0.40037</cdr:x>
      <cdr:y>0.41139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2BA734C8-70D2-BCFD-D241-96F35863578D}"/>
            </a:ext>
          </a:extLst>
        </cdr:cNvPr>
        <cdr:cNvSpPr txBox="1"/>
      </cdr:nvSpPr>
      <cdr:spPr>
        <a:xfrm xmlns:a="http://schemas.openxmlformats.org/drawingml/2006/main">
          <a:off x="2243218" y="171847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HIPPO</a:t>
          </a:r>
          <a:endParaRPr lang="en-CH" sz="2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0.33872</cdr:x>
      <cdr:y>0.43154</cdr:y>
    </cdr:from>
    <cdr:to>
      <cdr:x>0.33872</cdr:x>
      <cdr:y>0.51912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80B8CD63-E024-4C70-5824-0A5BF0B0856D}"/>
            </a:ext>
          </a:extLst>
        </cdr:cNvPr>
        <cdr:cNvCxnSpPr/>
      </cdr:nvCxnSpPr>
      <cdr:spPr>
        <a:xfrm xmlns:a="http://schemas.openxmlformats.org/drawingml/2006/main">
          <a:off x="2671365" y="2175670"/>
          <a:ext cx="0" cy="441542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0.55979</cdr:x>
      <cdr:y>0.34086</cdr:y>
    </cdr:from>
    <cdr:to>
      <cdr:x>0.67573</cdr:x>
      <cdr:y>0.41139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C89FD2E5-915A-07CC-390B-9FBEB90B94FD}"/>
            </a:ext>
          </a:extLst>
        </cdr:cNvPr>
        <cdr:cNvSpPr txBox="1"/>
      </cdr:nvSpPr>
      <cdr:spPr>
        <a:xfrm xmlns:a="http://schemas.openxmlformats.org/drawingml/2006/main">
          <a:off x="4414918" y="171847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Cruz</a:t>
          </a:r>
          <a:endParaRPr lang="en-CH" sz="2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0.62535</cdr:x>
      <cdr:y>0.43154</cdr:y>
    </cdr:from>
    <cdr:to>
      <cdr:x>0.62535</cdr:x>
      <cdr:y>0.51912</cdr:y>
    </cdr:to>
    <cdr:cxnSp macro="">
      <cdr:nvCxnSpPr>
        <cdr:cNvPr id="9" name="Straight Arrow Connector 8">
          <a:extLst xmlns:a="http://schemas.openxmlformats.org/drawingml/2006/main">
            <a:ext uri="{FF2B5EF4-FFF2-40B4-BE49-F238E27FC236}">
              <a16:creationId xmlns:a16="http://schemas.microsoft.com/office/drawing/2014/main" id="{4270059C-45E4-069A-5455-D255FBAFAE9B}"/>
            </a:ext>
          </a:extLst>
        </cdr:cNvPr>
        <cdr:cNvCxnSpPr/>
      </cdr:nvCxnSpPr>
      <cdr:spPr>
        <a:xfrm xmlns:a="http://schemas.openxmlformats.org/drawingml/2006/main">
          <a:off x="4931965" y="2175670"/>
          <a:ext cx="0" cy="441542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D5323-0834-4ED3-90EB-A36E92BA3121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58587-CBFD-4259-83EC-6EC468DF814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82481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77224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61772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15764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30850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2557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56855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12665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62708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4104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59839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52610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72123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7714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58587-CBFD-4259-83EC-6EC468DF8147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3588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74244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9346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3308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4595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30837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5347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81020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0034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13350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3440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7263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08104E-8387-4DBA-8E24-7AEE1F7EBDB8}" type="datetimeFigureOut">
              <a:rPr lang="en-CH" smtClean="0"/>
              <a:t>30/10/2024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F4B4D8-F026-472A-BC77-E0D41144BD8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46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A886F0-CCA3-5EA5-211A-73FA5DD3B4BD}"/>
              </a:ext>
            </a:extLst>
          </p:cNvPr>
          <p:cNvSpPr txBox="1"/>
          <p:nvPr/>
        </p:nvSpPr>
        <p:spPr>
          <a:xfrm>
            <a:off x="895350" y="3694677"/>
            <a:ext cx="6610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Advances &amp; Issues in Training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Mark Pedersen</a:t>
            </a:r>
            <a:endParaRPr lang="en-C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5E6DB4-C9FE-04D4-79D4-29852BF05800}"/>
              </a:ext>
            </a:extLst>
          </p:cNvPr>
          <p:cNvSpPr txBox="1"/>
          <p:nvPr/>
        </p:nvSpPr>
        <p:spPr>
          <a:xfrm>
            <a:off x="895350" y="1575055"/>
            <a:ext cx="5810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Reflection &amp; Future</a:t>
            </a:r>
            <a:endParaRPr lang="en-CH" sz="4800" dirty="0"/>
          </a:p>
        </p:txBody>
      </p:sp>
      <p:pic>
        <p:nvPicPr>
          <p:cNvPr id="7" name="Picture 6" descr="A person in a uniform&#10;&#10;Description automatically generated">
            <a:extLst>
              <a:ext uri="{FF2B5EF4-FFF2-40B4-BE49-F238E27FC236}">
                <a16:creationId xmlns:a16="http://schemas.microsoft.com/office/drawing/2014/main" id="{8FA78FE8-D4E8-317C-1C7E-EC3EC0EC9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1" y="0"/>
            <a:ext cx="4343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4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EC30-0AA2-D74F-5FFE-B96BE00D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Reflection and Future</a:t>
            </a:r>
            <a:endParaRPr lang="en-CH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46FEF-4014-7324-3F64-46BDA668C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371601"/>
            <a:ext cx="9029700" cy="4805363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Milestones</a:t>
            </a:r>
          </a:p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Transformations</a:t>
            </a:r>
          </a:p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endParaRPr lang="en-CH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soldier looking at a flag&#10;&#10;Description automatically generated">
            <a:extLst>
              <a:ext uri="{FF2B5EF4-FFF2-40B4-BE49-F238E27FC236}">
                <a16:creationId xmlns:a16="http://schemas.microsoft.com/office/drawing/2014/main" id="{B0661EF0-7570-1A39-1E97-23271F1BF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134" y="1131332"/>
            <a:ext cx="4190866" cy="528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33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D1FAA-82D0-46BC-7834-798756FED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803" y="255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The long view</a:t>
            </a:r>
            <a:endParaRPr lang="en-CH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C73061E-8312-105B-55FA-DD46A02A29A5}"/>
              </a:ext>
            </a:extLst>
          </p:cNvPr>
          <p:cNvSpPr/>
          <p:nvPr/>
        </p:nvSpPr>
        <p:spPr>
          <a:xfrm>
            <a:off x="8373291" y="3968147"/>
            <a:ext cx="500332" cy="6167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2131492-E4BC-7351-5A33-C7B63141AD10}"/>
              </a:ext>
            </a:extLst>
          </p:cNvPr>
          <p:cNvSpPr/>
          <p:nvPr/>
        </p:nvSpPr>
        <p:spPr>
          <a:xfrm rot="10800000">
            <a:off x="5515514" y="3054118"/>
            <a:ext cx="500332" cy="6167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13B2378-160F-29E6-F74E-3999A26CF6E2}"/>
              </a:ext>
            </a:extLst>
          </p:cNvPr>
          <p:cNvSpPr/>
          <p:nvPr/>
        </p:nvSpPr>
        <p:spPr>
          <a:xfrm>
            <a:off x="3589178" y="3922133"/>
            <a:ext cx="500332" cy="6167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D92392E-566E-5DBC-F989-918E39709454}"/>
              </a:ext>
            </a:extLst>
          </p:cNvPr>
          <p:cNvSpPr/>
          <p:nvPr/>
        </p:nvSpPr>
        <p:spPr>
          <a:xfrm rot="10800000">
            <a:off x="1705945" y="3108478"/>
            <a:ext cx="500332" cy="6167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39E8FE-53BA-F4BC-7E6B-4ED655F941C7}"/>
              </a:ext>
            </a:extLst>
          </p:cNvPr>
          <p:cNvSpPr txBox="1"/>
          <p:nvPr/>
        </p:nvSpPr>
        <p:spPr>
          <a:xfrm>
            <a:off x="9882130" y="2440679"/>
            <a:ext cx="99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80781-38DB-D05A-13E4-22B5D9BF64BB}"/>
              </a:ext>
            </a:extLst>
          </p:cNvPr>
          <p:cNvSpPr txBox="1"/>
          <p:nvPr/>
        </p:nvSpPr>
        <p:spPr>
          <a:xfrm>
            <a:off x="5264182" y="2442039"/>
            <a:ext cx="99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B3BBFD-CE34-9EF7-11B2-3676BBE59CF5}"/>
              </a:ext>
            </a:extLst>
          </p:cNvPr>
          <p:cNvSpPr txBox="1"/>
          <p:nvPr/>
        </p:nvSpPr>
        <p:spPr>
          <a:xfrm>
            <a:off x="3421230" y="4632384"/>
            <a:ext cx="99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F035EE-4E28-0444-D380-CE8252DE7A55}"/>
              </a:ext>
            </a:extLst>
          </p:cNvPr>
          <p:cNvSpPr txBox="1"/>
          <p:nvPr/>
        </p:nvSpPr>
        <p:spPr>
          <a:xfrm>
            <a:off x="1504246" y="2480388"/>
            <a:ext cx="99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48E8D6-5B16-FB25-B8C8-483E022395A3}"/>
              </a:ext>
            </a:extLst>
          </p:cNvPr>
          <p:cNvSpPr txBox="1"/>
          <p:nvPr/>
        </p:nvSpPr>
        <p:spPr>
          <a:xfrm>
            <a:off x="1548990" y="1983201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SGF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B58679-DAEB-CB49-79C3-3EA5824FC6EB}"/>
              </a:ext>
            </a:extLst>
          </p:cNvPr>
          <p:cNvSpPr txBox="1"/>
          <p:nvPr/>
        </p:nvSpPr>
        <p:spPr>
          <a:xfrm>
            <a:off x="2761240" y="5103539"/>
            <a:ext cx="37332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Triangular Partnership</a:t>
            </a:r>
          </a:p>
          <a:p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High Level Panel</a:t>
            </a:r>
            <a:endParaRPr lang="en-CH" sz="28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561FD9E-C9C6-13E0-66CF-67B6871944E8}"/>
              </a:ext>
            </a:extLst>
          </p:cNvPr>
          <p:cNvSpPr/>
          <p:nvPr/>
        </p:nvSpPr>
        <p:spPr>
          <a:xfrm rot="10800000">
            <a:off x="7253463" y="3075324"/>
            <a:ext cx="500332" cy="6167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D7049F-CB43-6350-F2B1-8DDA99F6B353}"/>
              </a:ext>
            </a:extLst>
          </p:cNvPr>
          <p:cNvSpPr txBox="1"/>
          <p:nvPr/>
        </p:nvSpPr>
        <p:spPr>
          <a:xfrm>
            <a:off x="6994933" y="2480388"/>
            <a:ext cx="99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21B410-DA8D-3437-9C27-0950F587F653}"/>
              </a:ext>
            </a:extLst>
          </p:cNvPr>
          <p:cNvSpPr txBox="1"/>
          <p:nvPr/>
        </p:nvSpPr>
        <p:spPr>
          <a:xfrm>
            <a:off x="4874041" y="1816577"/>
            <a:ext cx="1984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Cruz report</a:t>
            </a:r>
            <a:endParaRPr lang="en-CH" sz="28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F6B249B5-98DA-2980-2363-0EA6D72684DB}"/>
              </a:ext>
            </a:extLst>
          </p:cNvPr>
          <p:cNvSpPr/>
          <p:nvPr/>
        </p:nvSpPr>
        <p:spPr>
          <a:xfrm rot="10800000">
            <a:off x="10160221" y="3153162"/>
            <a:ext cx="500332" cy="6167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DD14E5-F318-BD3F-EA1F-17B777EFF331}"/>
              </a:ext>
            </a:extLst>
          </p:cNvPr>
          <p:cNvSpPr txBox="1"/>
          <p:nvPr/>
        </p:nvSpPr>
        <p:spPr>
          <a:xfrm>
            <a:off x="8106931" y="4632384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3039D6-4603-8038-CB9B-F1D4D5D017CE}"/>
              </a:ext>
            </a:extLst>
          </p:cNvPr>
          <p:cNvSpPr txBox="1"/>
          <p:nvPr/>
        </p:nvSpPr>
        <p:spPr>
          <a:xfrm>
            <a:off x="8250603" y="5103334"/>
            <a:ext cx="2017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LCM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977F3E-3FBC-3890-AC48-6D8795E0A402}"/>
              </a:ext>
            </a:extLst>
          </p:cNvPr>
          <p:cNvSpPr txBox="1"/>
          <p:nvPr/>
        </p:nvSpPr>
        <p:spPr>
          <a:xfrm>
            <a:off x="7015111" y="1845960"/>
            <a:ext cx="86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A4P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1EE785-3618-D450-46E9-BD411E448046}"/>
              </a:ext>
            </a:extLst>
          </p:cNvPr>
          <p:cNvSpPr txBox="1"/>
          <p:nvPr/>
        </p:nvSpPr>
        <p:spPr>
          <a:xfrm>
            <a:off x="9862524" y="1795160"/>
            <a:ext cx="1072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A4P+</a:t>
            </a:r>
            <a:endParaRPr lang="en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2D36DB-B935-BFC8-F1E1-3D705389F3B0}"/>
              </a:ext>
            </a:extLst>
          </p:cNvPr>
          <p:cNvCxnSpPr>
            <a:cxnSpLocks/>
          </p:cNvCxnSpPr>
          <p:nvPr/>
        </p:nvCxnSpPr>
        <p:spPr>
          <a:xfrm flipV="1">
            <a:off x="1956111" y="3904571"/>
            <a:ext cx="8423729" cy="17562"/>
          </a:xfrm>
          <a:prstGeom prst="line">
            <a:avLst/>
          </a:prstGeom>
          <a:ln w="539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313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F4CC3-2633-367F-FA15-D2DBDA8D0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75140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IAPTC attendance: T/PCCs</a:t>
            </a:r>
            <a:endParaRPr lang="en-C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4F6432-F31E-1021-AEF4-2080AF0D8B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935367"/>
              </p:ext>
            </p:extLst>
          </p:nvPr>
        </p:nvGraphicFramePr>
        <p:xfrm>
          <a:off x="1123950" y="1253331"/>
          <a:ext cx="9810750" cy="5041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4452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627D-C5D4-EE03-A6BC-00D72F9C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1777"/>
            <a:ext cx="111633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Level Independent Panel on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Peace Operations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EAA6683-4AE0-4BF4-5116-B731CD9B6C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016603"/>
              </p:ext>
            </p:extLst>
          </p:nvPr>
        </p:nvGraphicFramePr>
        <p:xfrm>
          <a:off x="838200" y="1557339"/>
          <a:ext cx="10382250" cy="4919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403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050642-390A-0CFB-BB32-58FA6389C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1" y="257523"/>
            <a:ext cx="4355653" cy="63429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93F609-0B6C-1E62-84F6-A1BC05CE961C}"/>
              </a:ext>
            </a:extLst>
          </p:cNvPr>
          <p:cNvSpPr txBox="1"/>
          <p:nvPr/>
        </p:nvSpPr>
        <p:spPr>
          <a:xfrm>
            <a:off x="5346255" y="257523"/>
            <a:ext cx="583609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Gen. dos Santos Cruz,  Dec 2017</a:t>
            </a: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“If the UN and T/PCCs  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do not … change, we will continue to be an easy target.” </a:t>
            </a: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Secretary-General,  Dec 2017</a:t>
            </a: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“I ask for the urgent preparation of a plan of action…  [to review] our operational setup and all related aspects…”</a:t>
            </a:r>
            <a:endParaRPr lang="en-CH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H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11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7F50C-D955-AB5A-25ED-9DF65C08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dos Santos Cruz report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A0A36-3235-0EE5-EEA9-3279E37C5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253331"/>
            <a:ext cx="10458450" cy="4351338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Mindset: proper mindset for operations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Capacity: equipment and training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Threat-oriented mission footprint: deployment for mandate and safety and security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Accountability: T/PCC performance and attacks on peacekeepers</a:t>
            </a:r>
            <a:endParaRPr lang="en-CH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43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uniform holding guns&#10;&#10;Description automatically generated">
            <a:extLst>
              <a:ext uri="{FF2B5EF4-FFF2-40B4-BE49-F238E27FC236}">
                <a16:creationId xmlns:a16="http://schemas.microsoft.com/office/drawing/2014/main" id="{FA0DA322-5C40-894E-BD29-046732B25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687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04B379-5BE2-E40B-15D8-F2CC984A1C16}"/>
              </a:ext>
            </a:extLst>
          </p:cNvPr>
          <p:cNvSpPr txBox="1"/>
          <p:nvPr/>
        </p:nvSpPr>
        <p:spPr>
          <a:xfrm>
            <a:off x="737617" y="3930790"/>
            <a:ext cx="1981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Mindset</a:t>
            </a:r>
            <a:endParaRPr lang="en-CH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0854F8-56D0-08C2-FA1E-92BE209E4524}"/>
              </a:ext>
            </a:extLst>
          </p:cNvPr>
          <p:cNvSpPr txBox="1"/>
          <p:nvPr/>
        </p:nvSpPr>
        <p:spPr>
          <a:xfrm>
            <a:off x="3181350" y="2341949"/>
            <a:ext cx="86487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Training alone cannot create the right mindset </a:t>
            </a:r>
          </a:p>
          <a:p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A product of leadership</a:t>
            </a:r>
          </a:p>
          <a:p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Need same approach to peacekeeping as required for national </a:t>
            </a:r>
            <a:r>
              <a:rPr lang="en-US" sz="3400" dirty="0" err="1">
                <a:latin typeface="Arial" panose="020B0604020202020204" pitchFamily="34" charset="0"/>
                <a:cs typeface="Arial" panose="020B0604020202020204" pitchFamily="34" charset="0"/>
              </a:rPr>
              <a:t>defence</a:t>
            </a: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 &amp; policing</a:t>
            </a:r>
          </a:p>
          <a:p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059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A1171-80A6-896E-4AB1-238F3660F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39A7B-7D86-8C02-679F-F72A65508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500190"/>
            <a:ext cx="10763250" cy="5357811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Security Council actions reinforces progress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Peacekeeping-intelligence good advances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DPO &amp; DOS training continues to expand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Medical training and mental health advances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Lessons identified/lessons learned needs more work, but tools are available</a:t>
            </a:r>
          </a:p>
        </p:txBody>
      </p:sp>
    </p:spTree>
    <p:extLst>
      <p:ext uri="{BB962C8B-B14F-4D97-AF65-F5344CB8AC3E}">
        <p14:creationId xmlns:p14="http://schemas.microsoft.com/office/powerpoint/2010/main" val="1055683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BA3E0-A61F-D701-FEBF-8424F778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Accountability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2C078-EF46-FC1B-F7FC-56D91F4AD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325562"/>
            <a:ext cx="10801350" cy="501808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Steady advances, but issues continue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Good progress on impunity for crimes against peacekeepers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Sexual exploitation and abuse remains a focus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New work on sexual harassment</a:t>
            </a:r>
            <a:endParaRPr lang="en-C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991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F4A8E-269D-877D-67E9-8A9E89AC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130174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Gender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72DA9-5045-35DA-3230-64741ABCE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884236"/>
            <a:ext cx="11201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Strengthening the capacity for senior roles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Senior Women Talent Pipeline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Police Women’s Comd. Development Cadre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UN Women partnership with DPO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H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in military uniforms&#10;&#10;Description automatically generated">
            <a:extLst>
              <a:ext uri="{FF2B5EF4-FFF2-40B4-BE49-F238E27FC236}">
                <a16:creationId xmlns:a16="http://schemas.microsoft.com/office/drawing/2014/main" id="{E33E7C0D-0C9A-E5CC-4938-C19B1CA63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18" y="3810000"/>
            <a:ext cx="3135232" cy="3063875"/>
          </a:xfrm>
          <a:prstGeom prst="rect">
            <a:avLst/>
          </a:prstGeom>
        </p:spPr>
      </p:pic>
      <p:pic>
        <p:nvPicPr>
          <p:cNvPr id="7" name="Picture 6" descr="A group of women in uniform&#10;&#10;Description automatically generated">
            <a:extLst>
              <a:ext uri="{FF2B5EF4-FFF2-40B4-BE49-F238E27FC236}">
                <a16:creationId xmlns:a16="http://schemas.microsoft.com/office/drawing/2014/main" id="{2E88D5A7-7922-A2C3-A884-3CBBB8BF0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574" y="3810000"/>
            <a:ext cx="3135232" cy="3048001"/>
          </a:xfrm>
          <a:prstGeom prst="rect">
            <a:avLst/>
          </a:prstGeom>
        </p:spPr>
      </p:pic>
      <p:pic>
        <p:nvPicPr>
          <p:cNvPr id="9" name="Picture 8" descr="A person in military uniform holding a rifle&#10;&#10;Description automatically generated">
            <a:extLst>
              <a:ext uri="{FF2B5EF4-FFF2-40B4-BE49-F238E27FC236}">
                <a16:creationId xmlns:a16="http://schemas.microsoft.com/office/drawing/2014/main" id="{A8C0891E-96B6-0739-4BF6-A220D723F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9999"/>
            <a:ext cx="3076574" cy="3076574"/>
          </a:xfrm>
          <a:prstGeom prst="rect">
            <a:avLst/>
          </a:prstGeom>
        </p:spPr>
      </p:pic>
      <p:pic>
        <p:nvPicPr>
          <p:cNvPr id="6" name="Picture 5" descr="A group of soldiers holding guns&#10;&#10;Description automatically generated">
            <a:extLst>
              <a:ext uri="{FF2B5EF4-FFF2-40B4-BE49-F238E27FC236}">
                <a16:creationId xmlns:a16="http://schemas.microsoft.com/office/drawing/2014/main" id="{52D45D7D-9558-8070-3C51-107929FFA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62" y="3809998"/>
            <a:ext cx="2831938" cy="30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88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08E9-544F-E27E-B198-7D2D1CD95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Priority issues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FB31B-1ABA-6CD0-6C46-8477FCC4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325563"/>
            <a:ext cx="11772900" cy="575707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Counter UAS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Mis and disinformation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Integrated and scenario-based training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Crime intelligence &amp; public order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Continued emphasis on gender parity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SEA and sexual harassment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New models – AU-led ops and MSS</a:t>
            </a:r>
          </a:p>
          <a:p>
            <a:pPr>
              <a:lnSpc>
                <a:spcPct val="100000"/>
              </a:lnSpc>
            </a:pPr>
            <a:endParaRPr lang="en-C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406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15DF-AB9D-F320-72CF-0DED507A2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Way Ahead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2DCE5-2963-C870-D804-640788920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350" y="695328"/>
            <a:ext cx="1007745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Partnerships</a:t>
            </a:r>
          </a:p>
          <a:p>
            <a:pPr marL="0" indent="0" algn="ctr">
              <a:buNone/>
            </a:pPr>
            <a:endParaRPr lang="en-CH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group of people in uniform standing in front of a white board&#10;&#10;Description automatically generated">
            <a:extLst>
              <a:ext uri="{FF2B5EF4-FFF2-40B4-BE49-F238E27FC236}">
                <a16:creationId xmlns:a16="http://schemas.microsoft.com/office/drawing/2014/main" id="{A72F1A57-D4C8-C82D-D523-4EF59230B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91" y="3309938"/>
            <a:ext cx="12208391" cy="354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83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704EFE-42E8-4C4D-AF32-312001F7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police officers walking down a street&#10;&#10;Description automatically generated">
            <a:extLst>
              <a:ext uri="{FF2B5EF4-FFF2-40B4-BE49-F238E27FC236}">
                <a16:creationId xmlns:a16="http://schemas.microsoft.com/office/drawing/2014/main" id="{7A062D16-B79C-551D-F0AF-713322248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5625"/>
          <a:stretch/>
        </p:blipFill>
        <p:spPr>
          <a:xfrm>
            <a:off x="20" y="10"/>
            <a:ext cx="4063977" cy="3428990"/>
          </a:xfrm>
          <a:prstGeom prst="rect">
            <a:avLst/>
          </a:prstGeom>
        </p:spPr>
      </p:pic>
      <p:pic>
        <p:nvPicPr>
          <p:cNvPr id="11" name="Picture 10" descr="A person in military uniform walking on the road with a machine behind him&#10;&#10;Description automatically generated">
            <a:extLst>
              <a:ext uri="{FF2B5EF4-FFF2-40B4-BE49-F238E27FC236}">
                <a16:creationId xmlns:a16="http://schemas.microsoft.com/office/drawing/2014/main" id="{9F48374D-9E8D-6225-1B68-1695AC118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8" r="3" b="6732"/>
          <a:stretch/>
        </p:blipFill>
        <p:spPr>
          <a:xfrm>
            <a:off x="4044529" y="10"/>
            <a:ext cx="4083465" cy="3428990"/>
          </a:xfrm>
          <a:prstGeom prst="rect">
            <a:avLst/>
          </a:prstGeom>
        </p:spPr>
      </p:pic>
      <p:pic>
        <p:nvPicPr>
          <p:cNvPr id="9" name="Picture 8" descr="A person in uniform looking through a telescope&#10;&#10;Description automatically generated">
            <a:extLst>
              <a:ext uri="{FF2B5EF4-FFF2-40B4-BE49-F238E27FC236}">
                <a16:creationId xmlns:a16="http://schemas.microsoft.com/office/drawing/2014/main" id="{A9B0FF6C-B206-5BCF-8024-1643E628B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8127994" y="10"/>
            <a:ext cx="4064005" cy="3428990"/>
          </a:xfrm>
          <a:prstGeom prst="rect">
            <a:avLst/>
          </a:prstGeom>
        </p:spPr>
      </p:pic>
      <p:pic>
        <p:nvPicPr>
          <p:cNvPr id="7" name="Picture 6" descr="A person in a helmet&#10;&#10;Description automatically generated">
            <a:extLst>
              <a:ext uri="{FF2B5EF4-FFF2-40B4-BE49-F238E27FC236}">
                <a16:creationId xmlns:a16="http://schemas.microsoft.com/office/drawing/2014/main" id="{D8221BC2-0B33-605E-3894-5FC46F7824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" r="2" b="15022"/>
          <a:stretch/>
        </p:blipFill>
        <p:spPr>
          <a:xfrm>
            <a:off x="20" y="3429000"/>
            <a:ext cx="4059916" cy="3429000"/>
          </a:xfrm>
          <a:prstGeom prst="rect">
            <a:avLst/>
          </a:prstGeom>
        </p:spPr>
      </p:pic>
      <p:pic>
        <p:nvPicPr>
          <p:cNvPr id="5" name="Content Placeholder 4" descr="A police car on a road&#10;&#10;Description automatically generated">
            <a:extLst>
              <a:ext uri="{FF2B5EF4-FFF2-40B4-BE49-F238E27FC236}">
                <a16:creationId xmlns:a16="http://schemas.microsoft.com/office/drawing/2014/main" id="{6D08D8D6-2F42-6AED-1F71-5C02C8844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-4" b="12447"/>
          <a:stretch/>
        </p:blipFill>
        <p:spPr>
          <a:xfrm>
            <a:off x="4052316" y="3429000"/>
            <a:ext cx="4087368" cy="3429000"/>
          </a:xfrm>
          <a:prstGeom prst="rect">
            <a:avLst/>
          </a:prstGeom>
        </p:spPr>
      </p:pic>
      <p:pic>
        <p:nvPicPr>
          <p:cNvPr id="4" name="Picture 3" descr="A person in a pilot uniform&#10;&#10;Description automatically generated">
            <a:extLst>
              <a:ext uri="{FF2B5EF4-FFF2-40B4-BE49-F238E27FC236}">
                <a16:creationId xmlns:a16="http://schemas.microsoft.com/office/drawing/2014/main" id="{D48F905B-4344-638D-E4AE-537429BFC2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542"/>
          <a:stretch/>
        </p:blipFill>
        <p:spPr>
          <a:xfrm>
            <a:off x="8132064" y="3429000"/>
            <a:ext cx="4059936" cy="3429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E89289-C377-0647-310C-71D344E3E65A}"/>
              </a:ext>
            </a:extLst>
          </p:cNvPr>
          <p:cNvSpPr txBox="1"/>
          <p:nvPr/>
        </p:nvSpPr>
        <p:spPr>
          <a:xfrm>
            <a:off x="3036429" y="36027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07189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352</Words>
  <Application>Microsoft Office PowerPoint</Application>
  <PresentationFormat>Widescreen</PresentationFormat>
  <Paragraphs>108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Reflection and Future</vt:lpstr>
      <vt:lpstr>The long view</vt:lpstr>
      <vt:lpstr>IAPTC attendance: T/PCCs</vt:lpstr>
      <vt:lpstr>High Level Independent Panel on  Peace Operations</vt:lpstr>
      <vt:lpstr>PowerPoint Presentation</vt:lpstr>
      <vt:lpstr>dos Santos Cruz report</vt:lpstr>
      <vt:lpstr>PowerPoint Presentation</vt:lpstr>
      <vt:lpstr>Capacity</vt:lpstr>
      <vt:lpstr>Accountability</vt:lpstr>
      <vt:lpstr>Gender</vt:lpstr>
      <vt:lpstr>Priority issues</vt:lpstr>
      <vt:lpstr>The Way Ahead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Winther PEDERSEN</dc:creator>
  <cp:lastModifiedBy>Mark Winther PEDERSEN</cp:lastModifiedBy>
  <cp:revision>188</cp:revision>
  <dcterms:created xsi:type="dcterms:W3CDTF">2024-10-07T13:34:45Z</dcterms:created>
  <dcterms:modified xsi:type="dcterms:W3CDTF">2024-10-30T19:25:35Z</dcterms:modified>
</cp:coreProperties>
</file>